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Override1.xml" ContentType="application/vnd.openxmlformats-officedocument.themeOverride+xml"/>
  <Override PartName="/ppt/theme/themeOverride2.xml" ContentType="application/vnd.openxmlformats-officedocument.themeOverride+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8"/>
  </p:notesMasterIdLst>
  <p:sldIdLst>
    <p:sldId id="258" r:id="rId5"/>
    <p:sldId id="257" r:id="rId6"/>
    <p:sldId id="261" r:id="rId7"/>
    <p:sldId id="290" r:id="rId8"/>
    <p:sldId id="280" r:id="rId9"/>
    <p:sldId id="281" r:id="rId10"/>
    <p:sldId id="285" r:id="rId11"/>
    <p:sldId id="291" r:id="rId12"/>
    <p:sldId id="283" r:id="rId13"/>
    <p:sldId id="295" r:id="rId14"/>
    <p:sldId id="296" r:id="rId15"/>
    <p:sldId id="297" r:id="rId16"/>
    <p:sldId id="294" r:id="rId17"/>
    <p:sldId id="293" r:id="rId18"/>
    <p:sldId id="284" r:id="rId19"/>
    <p:sldId id="286" r:id="rId20"/>
    <p:sldId id="298" r:id="rId21"/>
    <p:sldId id="300" r:id="rId22"/>
    <p:sldId id="287" r:id="rId23"/>
    <p:sldId id="288" r:id="rId24"/>
    <p:sldId id="273" r:id="rId25"/>
    <p:sldId id="270" r:id="rId26"/>
    <p:sldId id="315"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6FD040D-6882-EAE3-76C4-AD38C30A07F1}" name="Fiona Earle" initials="FE" userId="S::fiona.earle@lampada.co::ad349541-517d-489e-bff5-cb49477931db" providerId="AD"/>
  <p188:author id="{D5D06CEA-FD41-85FF-37F2-DC52E194FABA}" name="Léa Fréour" initials="LF" userId="S::lea.freour@lampada.co::a3e8d91b-88a7-4149-97ba-0f2c7f21713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78A8"/>
    <a:srgbClr val="ED7D31"/>
    <a:srgbClr val="E4E9F3"/>
    <a:srgbClr val="E9E4A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C80512-EFBD-2E69-79C4-CDE0DA1D36B3}" v="26" dt="2024-06-14T06:09:10.5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14" autoAdjust="0"/>
    <p:restoredTop sz="93982" autoAdjust="0"/>
  </p:normalViewPr>
  <p:slideViewPr>
    <p:cSldViewPr snapToGrid="0">
      <p:cViewPr varScale="1">
        <p:scale>
          <a:sx n="90" d="100"/>
          <a:sy n="90" d="100"/>
        </p:scale>
        <p:origin x="466"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8" Type="http://schemas.openxmlformats.org/officeDocument/2006/relationships/slide" Target="slides/slide4.xml"/></Relationships>
</file>

<file path=ppt/diagrams/_rels/data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image" Target="../media/image5.png"/></Relationships>
</file>

<file path=ppt/diagrams/_rels/drawing1.xml.rels><?xml version="1.0" encoding="UTF-8" standalone="yes"?>
<Relationships xmlns="http://schemas.openxmlformats.org/package/2006/relationships"><Relationship Id="rId1" Type="http://schemas.openxmlformats.org/officeDocument/2006/relationships/image" Target="../media/image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632C0B-17E6-456E-8232-4D7B25442239}"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BDA8C7BC-CDBC-4D45-A9F3-2D7C2E9D2573}">
      <dgm:prSet phldr="0" custT="1"/>
      <dgm:spPr>
        <a:ln>
          <a:noFill/>
        </a:ln>
      </dgm:spPr>
      <dgm:t>
        <a:bodyPr/>
        <a:lstStyle/>
        <a:p>
          <a:pPr>
            <a:lnSpc>
              <a:spcPct val="100000"/>
            </a:lnSpc>
          </a:pPr>
          <a:r>
            <a:rPr lang="en-US" sz="1400" b="0" dirty="0">
              <a:solidFill>
                <a:srgbClr val="4478A8"/>
              </a:solidFill>
              <a:latin typeface="Arial"/>
              <a:cs typeface="Arial"/>
            </a:rPr>
            <a:t>Fatigue is a process that develops in response to work and/or disruption to sleep. It is dynamic and needs ongoing review and assessment to effectively manage it.</a:t>
          </a:r>
          <a:endParaRPr lang="en-GB" sz="1400" b="0" dirty="0">
            <a:solidFill>
              <a:srgbClr val="4478A8"/>
            </a:solidFill>
            <a:latin typeface="Arial"/>
            <a:cs typeface="Arial"/>
          </a:endParaRPr>
        </a:p>
      </dgm:t>
    </dgm:pt>
    <dgm:pt modelId="{21734732-23AA-489C-B2BD-F6C7EC0D3C7F}" type="parTrans" cxnId="{E9032DCD-3BA1-45AB-BC56-CD2196DAB9D3}">
      <dgm:prSet/>
      <dgm:spPr/>
      <dgm:t>
        <a:bodyPr/>
        <a:lstStyle/>
        <a:p>
          <a:endParaRPr lang="en-US" sz="1800">
            <a:solidFill>
              <a:srgbClr val="336699"/>
            </a:solidFill>
            <a:latin typeface="Arial" panose="020B0604020202020204" pitchFamily="34" charset="0"/>
            <a:cs typeface="Arial" panose="020B0604020202020204" pitchFamily="34" charset="0"/>
          </a:endParaRPr>
        </a:p>
      </dgm:t>
    </dgm:pt>
    <dgm:pt modelId="{09B21F43-18E8-46F4-BB97-F163A0A3E17B}" type="sibTrans" cxnId="{E9032DCD-3BA1-45AB-BC56-CD2196DAB9D3}">
      <dgm:prSet/>
      <dgm:spPr/>
      <dgm:t>
        <a:bodyPr/>
        <a:lstStyle/>
        <a:p>
          <a:endParaRPr lang="en-US" sz="1800">
            <a:solidFill>
              <a:srgbClr val="336699"/>
            </a:solidFill>
            <a:latin typeface="Arial" panose="020B0604020202020204" pitchFamily="34" charset="0"/>
            <a:cs typeface="Arial" panose="020B0604020202020204" pitchFamily="34" charset="0"/>
          </a:endParaRPr>
        </a:p>
      </dgm:t>
    </dgm:pt>
    <dgm:pt modelId="{529B8973-3503-4B71-B7D5-850725A985EE}">
      <dgm:prSet custT="1"/>
      <dgm:spPr>
        <a:solidFill>
          <a:srgbClr val="E4E9F3"/>
        </a:solidFill>
      </dgm:spPr>
      <dgm:t>
        <a:bodyPr/>
        <a:lstStyle/>
        <a:p>
          <a:pPr>
            <a:lnSpc>
              <a:spcPct val="100000"/>
            </a:lnSpc>
          </a:pPr>
          <a:r>
            <a:rPr lang="en-US" sz="1400" b="0" dirty="0">
              <a:solidFill>
                <a:srgbClr val="4478A8"/>
              </a:solidFill>
              <a:latin typeface="Arial"/>
              <a:cs typeface="Arial"/>
            </a:rPr>
            <a:t>The key characteristics of a fatigued state are the feelings of tiredness and shifts towards lower effort processing. This impacts on the decisions you make at work and influences the ways you engage with your tasks. </a:t>
          </a:r>
          <a:endParaRPr lang="en-GB" sz="1400" b="0" dirty="0">
            <a:solidFill>
              <a:srgbClr val="4478A8"/>
            </a:solidFill>
            <a:latin typeface="Arial"/>
            <a:cs typeface="Arial"/>
          </a:endParaRPr>
        </a:p>
      </dgm:t>
    </dgm:pt>
    <dgm:pt modelId="{1E4DE839-D4E0-4B84-A4DA-2CE78D6DB4D8}" type="sibTrans" cxnId="{375494FE-ADC0-4584-9DF1-468DC7AB7D61}">
      <dgm:prSet/>
      <dgm:spPr/>
      <dgm:t>
        <a:bodyPr/>
        <a:lstStyle/>
        <a:p>
          <a:endParaRPr lang="en-GB" sz="1800">
            <a:solidFill>
              <a:srgbClr val="336699"/>
            </a:solidFill>
            <a:latin typeface="Arial" panose="020B0604020202020204" pitchFamily="34" charset="0"/>
            <a:cs typeface="Arial" panose="020B0604020202020204" pitchFamily="34" charset="0"/>
          </a:endParaRPr>
        </a:p>
      </dgm:t>
    </dgm:pt>
    <dgm:pt modelId="{F3850E77-FEB1-41DF-9B45-6F83809E6F9E}" type="parTrans" cxnId="{375494FE-ADC0-4584-9DF1-468DC7AB7D61}">
      <dgm:prSet/>
      <dgm:spPr/>
      <dgm:t>
        <a:bodyPr/>
        <a:lstStyle/>
        <a:p>
          <a:endParaRPr lang="en-GB" sz="1800">
            <a:solidFill>
              <a:srgbClr val="336699"/>
            </a:solidFill>
            <a:latin typeface="Arial" panose="020B0604020202020204" pitchFamily="34" charset="0"/>
            <a:cs typeface="Arial" panose="020B0604020202020204" pitchFamily="34" charset="0"/>
          </a:endParaRPr>
        </a:p>
      </dgm:t>
    </dgm:pt>
    <dgm:pt modelId="{CDFD4B39-5452-4F16-93EA-66D4EC799274}">
      <dgm:prSet phldr="0" custT="1"/>
      <dgm:spPr/>
      <dgm:t>
        <a:bodyPr/>
        <a:lstStyle/>
        <a:p>
          <a:pPr>
            <a:lnSpc>
              <a:spcPct val="100000"/>
            </a:lnSpc>
          </a:pPr>
          <a:r>
            <a:rPr lang="en-GB" sz="1400" b="0" kern="1200" dirty="0">
              <a:solidFill>
                <a:srgbClr val="4478A8"/>
              </a:solidFill>
              <a:latin typeface="Arial"/>
              <a:ea typeface="+mn-ea"/>
              <a:cs typeface="Arial"/>
            </a:rPr>
            <a:t>What happens to your task engagement is influenced by how you feel about your work – if you are highly motivated to maintain your effort, task effects (e.g. errors) are likely to occur later.</a:t>
          </a:r>
        </a:p>
      </dgm:t>
    </dgm:pt>
    <dgm:pt modelId="{CA6CF7E2-DC02-43E3-AD11-1DCD5ACDE4A3}" type="parTrans" cxnId="{E9949C99-3DA8-4381-A314-FFE36B87D137}">
      <dgm:prSet/>
      <dgm:spPr/>
      <dgm:t>
        <a:bodyPr/>
        <a:lstStyle/>
        <a:p>
          <a:endParaRPr lang="en-GB"/>
        </a:p>
      </dgm:t>
    </dgm:pt>
    <dgm:pt modelId="{EB96B1D6-6B71-49F6-B868-D3E995C61C99}" type="sibTrans" cxnId="{E9949C99-3DA8-4381-A314-FFE36B87D137}">
      <dgm:prSet/>
      <dgm:spPr/>
      <dgm:t>
        <a:bodyPr/>
        <a:lstStyle/>
        <a:p>
          <a:endParaRPr lang="en-GB"/>
        </a:p>
      </dgm:t>
    </dgm:pt>
    <dgm:pt modelId="{E1A8630B-09BD-43ED-B97D-00F92F80DD5A}">
      <dgm:prSet phldr="0" custT="1"/>
      <dgm:spPr>
        <a:ln>
          <a:noFill/>
        </a:ln>
      </dgm:spPr>
      <dgm:t>
        <a:bodyPr/>
        <a:lstStyle/>
        <a:p>
          <a:pPr>
            <a:lnSpc>
              <a:spcPct val="100000"/>
            </a:lnSpc>
          </a:pPr>
          <a:r>
            <a:rPr lang="en-US" sz="1400" b="0" dirty="0">
              <a:solidFill>
                <a:srgbClr val="4478A8"/>
              </a:solidFill>
              <a:latin typeface="Arial"/>
              <a:cs typeface="Arial"/>
            </a:rPr>
            <a:t>Fatigue is a healthy response which protects us from working beyond what is healthy for us. </a:t>
          </a:r>
          <a:endParaRPr lang="en-GB" sz="1400" b="0" dirty="0">
            <a:solidFill>
              <a:srgbClr val="4478A8"/>
            </a:solidFill>
            <a:latin typeface="Arial"/>
            <a:cs typeface="Arial"/>
          </a:endParaRPr>
        </a:p>
      </dgm:t>
    </dgm:pt>
    <dgm:pt modelId="{AD9A9885-2798-46CF-BDB6-7AE7F1E51744}" type="parTrans" cxnId="{ED34843B-6644-4473-A2BD-11B4D785DB2C}">
      <dgm:prSet/>
      <dgm:spPr/>
      <dgm:t>
        <a:bodyPr/>
        <a:lstStyle/>
        <a:p>
          <a:endParaRPr lang="en-GB"/>
        </a:p>
      </dgm:t>
    </dgm:pt>
    <dgm:pt modelId="{36050959-EB66-4064-9CCB-51E846A1547E}" type="sibTrans" cxnId="{ED34843B-6644-4473-A2BD-11B4D785DB2C}">
      <dgm:prSet/>
      <dgm:spPr/>
      <dgm:t>
        <a:bodyPr/>
        <a:lstStyle/>
        <a:p>
          <a:endParaRPr lang="en-GB"/>
        </a:p>
      </dgm:t>
    </dgm:pt>
    <dgm:pt modelId="{0DC8ECC6-B6AD-490C-AF3A-C46DB2C9C17E}" type="pres">
      <dgm:prSet presAssocID="{11632C0B-17E6-456E-8232-4D7B25442239}" presName="root" presStyleCnt="0">
        <dgm:presLayoutVars>
          <dgm:dir/>
          <dgm:resizeHandles val="exact"/>
        </dgm:presLayoutVars>
      </dgm:prSet>
      <dgm:spPr/>
    </dgm:pt>
    <dgm:pt modelId="{39D0CE62-0866-4C56-999B-40283F838325}" type="pres">
      <dgm:prSet presAssocID="{BDA8C7BC-CDBC-4D45-A9F3-2D7C2E9D2573}" presName="compNode" presStyleCnt="0"/>
      <dgm:spPr/>
    </dgm:pt>
    <dgm:pt modelId="{3673BA86-2498-4D9C-B6B5-55853A3E5FFE}" type="pres">
      <dgm:prSet presAssocID="{BDA8C7BC-CDBC-4D45-A9F3-2D7C2E9D2573}" presName="bgRect" presStyleLbl="bgShp" presStyleIdx="0" presStyleCnt="4" custLinFactNeighborX="283" custLinFactNeighborY="-4806"/>
      <dgm:spPr>
        <a:prstGeom prst="roundRect">
          <a:avLst/>
        </a:prstGeom>
        <a:solidFill>
          <a:srgbClr val="E4E9F3"/>
        </a:solidFill>
      </dgm:spPr>
      <dgm:extLst>
        <a:ext uri="{E40237B7-FDA0-4F09-8148-C483321AD2D9}">
          <dgm14:cNvPr xmlns:dgm14="http://schemas.microsoft.com/office/drawing/2010/diagram" id="0" name="">
            <a:hlinkClick xmlns:r="http://schemas.openxmlformats.org/officeDocument/2006/relationships" r:id="" action="ppaction://hlinkshowjump?jump=nextslide" highlightClick="1"/>
          </dgm14:cNvPr>
        </a:ext>
      </dgm:extLst>
    </dgm:pt>
    <dgm:pt modelId="{3803FB98-6041-4212-A597-E57FA3522139}" type="pres">
      <dgm:prSet presAssocID="{BDA8C7BC-CDBC-4D45-A9F3-2D7C2E9D2573}" presName="iconRect" presStyleLbl="node1" presStyleIdx="0" presStyleCnt="4" custLinFactNeighborY="4060"/>
      <dgm:spPr>
        <a:solidFill>
          <a:srgbClr val="4478A8"/>
        </a:solidFill>
        <a:ln>
          <a:solidFill>
            <a:srgbClr val="4478A8"/>
          </a:solidFill>
        </a:ln>
      </dgm:spPr>
      <dgm:extLst>
        <a:ext uri="{E40237B7-FDA0-4F09-8148-C483321AD2D9}">
          <dgm14:cNvPr xmlns:dgm14="http://schemas.microsoft.com/office/drawing/2010/diagram" id="0" name="" descr="Brain in head"/>
        </a:ext>
      </dgm:extLst>
    </dgm:pt>
    <dgm:pt modelId="{989C2957-48FD-40F2-A78E-6447BE4E24BD}" type="pres">
      <dgm:prSet presAssocID="{BDA8C7BC-CDBC-4D45-A9F3-2D7C2E9D2573}" presName="spaceRect" presStyleCnt="0"/>
      <dgm:spPr/>
    </dgm:pt>
    <dgm:pt modelId="{7203FE41-3E37-47C2-BACF-EE23A6F63360}" type="pres">
      <dgm:prSet presAssocID="{BDA8C7BC-CDBC-4D45-A9F3-2D7C2E9D2573}" presName="parTx" presStyleLbl="revTx" presStyleIdx="0" presStyleCnt="4">
        <dgm:presLayoutVars>
          <dgm:chMax val="0"/>
          <dgm:chPref val="0"/>
        </dgm:presLayoutVars>
      </dgm:prSet>
      <dgm:spPr/>
    </dgm:pt>
    <dgm:pt modelId="{A9115723-2661-4BB1-AF83-8C22614CF088}" type="pres">
      <dgm:prSet presAssocID="{09B21F43-18E8-46F4-BB97-F163A0A3E17B}" presName="sibTrans" presStyleCnt="0"/>
      <dgm:spPr/>
    </dgm:pt>
    <dgm:pt modelId="{CD0F6ADA-98C7-44B8-AC27-0B467F60CF41}" type="pres">
      <dgm:prSet presAssocID="{E1A8630B-09BD-43ED-B97D-00F92F80DD5A}" presName="compNode" presStyleCnt="0"/>
      <dgm:spPr/>
    </dgm:pt>
    <dgm:pt modelId="{DCCFCFE9-4B61-4DC1-813D-9F54479F8D4B}" type="pres">
      <dgm:prSet presAssocID="{E1A8630B-09BD-43ED-B97D-00F92F80DD5A}" presName="bgRect" presStyleLbl="bgShp" presStyleIdx="1" presStyleCnt="4"/>
      <dgm:spPr>
        <a:xfrm>
          <a:off x="0" y="833508"/>
          <a:ext cx="8761727" cy="665755"/>
        </a:xfrm>
        <a:prstGeom prst="roundRect">
          <a:avLst>
            <a:gd name="adj" fmla="val 10000"/>
          </a:avLst>
        </a:prstGeom>
        <a:solidFill>
          <a:srgbClr val="E4E9F3"/>
        </a:solidFill>
        <a:ln>
          <a:noFill/>
        </a:ln>
        <a:effectLst/>
      </dgm:spPr>
    </dgm:pt>
    <dgm:pt modelId="{37BE3354-E1F5-4FBE-ADB5-4D26E9C2D59A}" type="pres">
      <dgm:prSet presAssocID="{E1A8630B-09BD-43ED-B97D-00F92F80DD5A}" presName="iconRect" presStyleLbl="node1" presStyleIdx="1" presStyleCnt="4"/>
      <dgm:spPr>
        <a:blipFill rotWithShape="1">
          <a:blip xmlns:r="http://schemas.openxmlformats.org/officeDocument/2006/relationships" r:embed="rId1"/>
          <a:srcRect/>
          <a:stretch>
            <a:fillRect/>
          </a:stretch>
        </a:blipFill>
        <a:ln>
          <a:noFill/>
        </a:ln>
      </dgm:spPr>
    </dgm:pt>
    <dgm:pt modelId="{E1A1515C-04A3-4595-B71F-63A4C1708D37}" type="pres">
      <dgm:prSet presAssocID="{E1A8630B-09BD-43ED-B97D-00F92F80DD5A}" presName="spaceRect" presStyleCnt="0"/>
      <dgm:spPr/>
    </dgm:pt>
    <dgm:pt modelId="{B7E58450-2362-4574-A237-0F1E0E431984}" type="pres">
      <dgm:prSet presAssocID="{E1A8630B-09BD-43ED-B97D-00F92F80DD5A}" presName="parTx" presStyleLbl="revTx" presStyleIdx="1" presStyleCnt="4">
        <dgm:presLayoutVars>
          <dgm:chMax val="0"/>
          <dgm:chPref val="0"/>
        </dgm:presLayoutVars>
      </dgm:prSet>
      <dgm:spPr/>
    </dgm:pt>
    <dgm:pt modelId="{8394C266-2285-4322-93CE-74244916134A}" type="pres">
      <dgm:prSet presAssocID="{36050959-EB66-4064-9CCB-51E846A1547E}" presName="sibTrans" presStyleCnt="0"/>
      <dgm:spPr/>
    </dgm:pt>
    <dgm:pt modelId="{AFB959EC-A0AA-48A7-82F2-63739EFC1EDC}" type="pres">
      <dgm:prSet presAssocID="{529B8973-3503-4B71-B7D5-850725A985EE}" presName="compNode" presStyleCnt="0"/>
      <dgm:spPr/>
    </dgm:pt>
    <dgm:pt modelId="{DE9BF80B-1FD6-4EC4-8AEE-183F6E757180}" type="pres">
      <dgm:prSet presAssocID="{529B8973-3503-4B71-B7D5-850725A985EE}" presName="bgRect" presStyleLbl="bgShp" presStyleIdx="2" presStyleCnt="4"/>
      <dgm:spPr>
        <a:prstGeom prst="roundRect">
          <a:avLst/>
        </a:prstGeom>
        <a:solidFill>
          <a:srgbClr val="E4E9F3"/>
        </a:solidFill>
      </dgm:spPr>
      <dgm:extLst>
        <a:ext uri="{E40237B7-FDA0-4F09-8148-C483321AD2D9}">
          <dgm14:cNvPr xmlns:dgm14="http://schemas.microsoft.com/office/drawing/2010/diagram" id="0" name="">
            <a:hlinkClick xmlns:r="http://schemas.openxmlformats.org/officeDocument/2006/relationships" r:id="rId2" action="ppaction://hlinksldjump" highlightClick="1"/>
          </dgm14:cNvPr>
        </a:ext>
      </dgm:extLst>
    </dgm:pt>
    <dgm:pt modelId="{43AA83D4-5ED9-456A-BA60-77FA749DAF62}" type="pres">
      <dgm:prSet presAssocID="{529B8973-3503-4B71-B7D5-850725A985EE}" presName="iconRect" presStyleLbl="node1" presStyleIdx="2" presStyleCnt="4"/>
      <dgm:spPr>
        <a:solidFill>
          <a:srgbClr val="4478A8"/>
        </a:solidFill>
        <a:ln>
          <a:solidFill>
            <a:srgbClr val="4478A8"/>
          </a:solidFill>
        </a:ln>
      </dgm:spPr>
      <dgm:extLst>
        <a:ext uri="{E40237B7-FDA0-4F09-8148-C483321AD2D9}">
          <dgm14:cNvPr xmlns:dgm14="http://schemas.microsoft.com/office/drawing/2010/diagram" id="0" name="" descr="Iceberg with solid fill"/>
        </a:ext>
      </dgm:extLst>
    </dgm:pt>
    <dgm:pt modelId="{4073C86C-F2BE-4539-8DD7-214546091BED}" type="pres">
      <dgm:prSet presAssocID="{529B8973-3503-4B71-B7D5-850725A985EE}" presName="spaceRect" presStyleCnt="0"/>
      <dgm:spPr/>
    </dgm:pt>
    <dgm:pt modelId="{80A9FE94-A690-434E-9ADF-0495F96B78A8}" type="pres">
      <dgm:prSet presAssocID="{529B8973-3503-4B71-B7D5-850725A985EE}" presName="parTx" presStyleLbl="revTx" presStyleIdx="2" presStyleCnt="4" custLinFactNeighborY="-360">
        <dgm:presLayoutVars>
          <dgm:chMax val="0"/>
          <dgm:chPref val="0"/>
        </dgm:presLayoutVars>
      </dgm:prSet>
      <dgm:spPr>
        <a:prstGeom prst="roundRect">
          <a:avLst/>
        </a:prstGeom>
      </dgm:spPr>
    </dgm:pt>
    <dgm:pt modelId="{6931FDB9-99A4-4C35-9D5B-AEBBAAF53A94}" type="pres">
      <dgm:prSet presAssocID="{1E4DE839-D4E0-4B84-A4DA-2CE78D6DB4D8}" presName="sibTrans" presStyleCnt="0"/>
      <dgm:spPr/>
    </dgm:pt>
    <dgm:pt modelId="{4D79378F-888C-4B4D-900D-4E8F7567AFEE}" type="pres">
      <dgm:prSet presAssocID="{CDFD4B39-5452-4F16-93EA-66D4EC799274}" presName="compNode" presStyleCnt="0"/>
      <dgm:spPr/>
    </dgm:pt>
    <dgm:pt modelId="{AA0F99F8-CA5A-4C0D-A56A-1130CD841427}" type="pres">
      <dgm:prSet presAssocID="{CDFD4B39-5452-4F16-93EA-66D4EC799274}" presName="bgRect" presStyleLbl="bgShp" presStyleIdx="3" presStyleCnt="4"/>
      <dgm:spPr>
        <a:prstGeom prst="roundRect">
          <a:avLst/>
        </a:prstGeom>
        <a:solidFill>
          <a:srgbClr val="E4E9F3"/>
        </a:solidFill>
        <a:ln>
          <a:solidFill>
            <a:srgbClr val="E4E9F3"/>
          </a:solidFill>
        </a:ln>
      </dgm:spPr>
    </dgm:pt>
    <dgm:pt modelId="{D4C93A11-78D9-473A-8B1A-DDEC3321EF36}" type="pres">
      <dgm:prSet presAssocID="{CDFD4B39-5452-4F16-93EA-66D4EC799274}" presName="iconRect" presStyleLbl="node1" presStyleIdx="3" presStyleCnt="4"/>
      <dgm:spPr>
        <a:solidFill>
          <a:srgbClr val="4478A8"/>
        </a:solidFill>
        <a:ln>
          <a:noFill/>
        </a:ln>
      </dgm:spPr>
    </dgm:pt>
    <dgm:pt modelId="{87D0A4FF-3226-4878-A6D4-F7236C5F9E1B}" type="pres">
      <dgm:prSet presAssocID="{CDFD4B39-5452-4F16-93EA-66D4EC799274}" presName="spaceRect" presStyleCnt="0"/>
      <dgm:spPr/>
    </dgm:pt>
    <dgm:pt modelId="{376610DC-FC2A-460A-8B5C-BF0614996542}" type="pres">
      <dgm:prSet presAssocID="{CDFD4B39-5452-4F16-93EA-66D4EC799274}" presName="parTx" presStyleLbl="revTx" presStyleIdx="3" presStyleCnt="4">
        <dgm:presLayoutVars>
          <dgm:chMax val="0"/>
          <dgm:chPref val="0"/>
        </dgm:presLayoutVars>
      </dgm:prSet>
      <dgm:spPr/>
    </dgm:pt>
  </dgm:ptLst>
  <dgm:cxnLst>
    <dgm:cxn modelId="{2BDE822F-83A0-4709-986F-69A9F7B58182}" type="presOf" srcId="{CDFD4B39-5452-4F16-93EA-66D4EC799274}" destId="{376610DC-FC2A-460A-8B5C-BF0614996542}" srcOrd="0" destOrd="0" presId="urn:microsoft.com/office/officeart/2018/2/layout/IconVerticalSolidList"/>
    <dgm:cxn modelId="{ED34843B-6644-4473-A2BD-11B4D785DB2C}" srcId="{11632C0B-17E6-456E-8232-4D7B25442239}" destId="{E1A8630B-09BD-43ED-B97D-00F92F80DD5A}" srcOrd="1" destOrd="0" parTransId="{AD9A9885-2798-46CF-BDB6-7AE7F1E51744}" sibTransId="{36050959-EB66-4064-9CCB-51E846A1547E}"/>
    <dgm:cxn modelId="{3EB1A058-73AB-412D-A36F-A9B311AE074E}" type="presOf" srcId="{E1A8630B-09BD-43ED-B97D-00F92F80DD5A}" destId="{B7E58450-2362-4574-A237-0F1E0E431984}" srcOrd="0" destOrd="0" presId="urn:microsoft.com/office/officeart/2018/2/layout/IconVerticalSolidList"/>
    <dgm:cxn modelId="{658E0A81-9186-4F67-81A2-01F9C91FF372}" type="presOf" srcId="{BDA8C7BC-CDBC-4D45-A9F3-2D7C2E9D2573}" destId="{7203FE41-3E37-47C2-BACF-EE23A6F63360}" srcOrd="0" destOrd="0" presId="urn:microsoft.com/office/officeart/2018/2/layout/IconVerticalSolidList"/>
    <dgm:cxn modelId="{E9949C99-3DA8-4381-A314-FFE36B87D137}" srcId="{11632C0B-17E6-456E-8232-4D7B25442239}" destId="{CDFD4B39-5452-4F16-93EA-66D4EC799274}" srcOrd="3" destOrd="0" parTransId="{CA6CF7E2-DC02-43E3-AD11-1DCD5ACDE4A3}" sibTransId="{EB96B1D6-6B71-49F6-B868-D3E995C61C99}"/>
    <dgm:cxn modelId="{5CA62EBB-FBF5-4CBD-80AE-6AE57BD5B7C1}" type="presOf" srcId="{11632C0B-17E6-456E-8232-4D7B25442239}" destId="{0DC8ECC6-B6AD-490C-AF3A-C46DB2C9C17E}" srcOrd="0" destOrd="0" presId="urn:microsoft.com/office/officeart/2018/2/layout/IconVerticalSolidList"/>
    <dgm:cxn modelId="{E9032DCD-3BA1-45AB-BC56-CD2196DAB9D3}" srcId="{11632C0B-17E6-456E-8232-4D7B25442239}" destId="{BDA8C7BC-CDBC-4D45-A9F3-2D7C2E9D2573}" srcOrd="0" destOrd="0" parTransId="{21734732-23AA-489C-B2BD-F6C7EC0D3C7F}" sibTransId="{09B21F43-18E8-46F4-BB97-F163A0A3E17B}"/>
    <dgm:cxn modelId="{1D6940DD-B585-4450-8AA9-0550058331AC}" type="presOf" srcId="{529B8973-3503-4B71-B7D5-850725A985EE}" destId="{80A9FE94-A690-434E-9ADF-0495F96B78A8}" srcOrd="0" destOrd="0" presId="urn:microsoft.com/office/officeart/2018/2/layout/IconVerticalSolidList"/>
    <dgm:cxn modelId="{375494FE-ADC0-4584-9DF1-468DC7AB7D61}" srcId="{11632C0B-17E6-456E-8232-4D7B25442239}" destId="{529B8973-3503-4B71-B7D5-850725A985EE}" srcOrd="2" destOrd="0" parTransId="{F3850E77-FEB1-41DF-9B45-6F83809E6F9E}" sibTransId="{1E4DE839-D4E0-4B84-A4DA-2CE78D6DB4D8}"/>
    <dgm:cxn modelId="{D7341F8D-CB91-42C6-8F8E-51BBF868BF51}" type="presParOf" srcId="{0DC8ECC6-B6AD-490C-AF3A-C46DB2C9C17E}" destId="{39D0CE62-0866-4C56-999B-40283F838325}" srcOrd="0" destOrd="0" presId="urn:microsoft.com/office/officeart/2018/2/layout/IconVerticalSolidList"/>
    <dgm:cxn modelId="{ACD92D95-7352-4FBD-9B2F-74CD5FD2A630}" type="presParOf" srcId="{39D0CE62-0866-4C56-999B-40283F838325}" destId="{3673BA86-2498-4D9C-B6B5-55853A3E5FFE}" srcOrd="0" destOrd="0" presId="urn:microsoft.com/office/officeart/2018/2/layout/IconVerticalSolidList"/>
    <dgm:cxn modelId="{D53BD7A2-D15A-4E93-A9F7-1FCD351026A1}" type="presParOf" srcId="{39D0CE62-0866-4C56-999B-40283F838325}" destId="{3803FB98-6041-4212-A597-E57FA3522139}" srcOrd="1" destOrd="0" presId="urn:microsoft.com/office/officeart/2018/2/layout/IconVerticalSolidList"/>
    <dgm:cxn modelId="{6AD5B056-935C-4609-8626-E04645B8CBA2}" type="presParOf" srcId="{39D0CE62-0866-4C56-999B-40283F838325}" destId="{989C2957-48FD-40F2-A78E-6447BE4E24BD}" srcOrd="2" destOrd="0" presId="urn:microsoft.com/office/officeart/2018/2/layout/IconVerticalSolidList"/>
    <dgm:cxn modelId="{5C46DB24-B3D7-49EC-AA61-2CC40DE35312}" type="presParOf" srcId="{39D0CE62-0866-4C56-999B-40283F838325}" destId="{7203FE41-3E37-47C2-BACF-EE23A6F63360}" srcOrd="3" destOrd="0" presId="urn:microsoft.com/office/officeart/2018/2/layout/IconVerticalSolidList"/>
    <dgm:cxn modelId="{5EC82D13-9663-4A5B-8F93-EDA751F32F84}" type="presParOf" srcId="{0DC8ECC6-B6AD-490C-AF3A-C46DB2C9C17E}" destId="{A9115723-2661-4BB1-AF83-8C22614CF088}" srcOrd="1" destOrd="0" presId="urn:microsoft.com/office/officeart/2018/2/layout/IconVerticalSolidList"/>
    <dgm:cxn modelId="{8E37093B-0CBF-4773-BF8A-E191672CEB5B}" type="presParOf" srcId="{0DC8ECC6-B6AD-490C-AF3A-C46DB2C9C17E}" destId="{CD0F6ADA-98C7-44B8-AC27-0B467F60CF41}" srcOrd="2" destOrd="0" presId="urn:microsoft.com/office/officeart/2018/2/layout/IconVerticalSolidList"/>
    <dgm:cxn modelId="{A4612F8F-DBCF-4895-B170-A155D6CF075F}" type="presParOf" srcId="{CD0F6ADA-98C7-44B8-AC27-0B467F60CF41}" destId="{DCCFCFE9-4B61-4DC1-813D-9F54479F8D4B}" srcOrd="0" destOrd="0" presId="urn:microsoft.com/office/officeart/2018/2/layout/IconVerticalSolidList"/>
    <dgm:cxn modelId="{37154245-EA25-4513-8011-7C1CC722F23A}" type="presParOf" srcId="{CD0F6ADA-98C7-44B8-AC27-0B467F60CF41}" destId="{37BE3354-E1F5-4FBE-ADB5-4D26E9C2D59A}" srcOrd="1" destOrd="0" presId="urn:microsoft.com/office/officeart/2018/2/layout/IconVerticalSolidList"/>
    <dgm:cxn modelId="{6D1EF8E4-89C7-48DC-B2B0-2E4D8D3A6076}" type="presParOf" srcId="{CD0F6ADA-98C7-44B8-AC27-0B467F60CF41}" destId="{E1A1515C-04A3-4595-B71F-63A4C1708D37}" srcOrd="2" destOrd="0" presId="urn:microsoft.com/office/officeart/2018/2/layout/IconVerticalSolidList"/>
    <dgm:cxn modelId="{A3E93CB5-8A4F-45D1-AC1D-3B49A6DF815E}" type="presParOf" srcId="{CD0F6ADA-98C7-44B8-AC27-0B467F60CF41}" destId="{B7E58450-2362-4574-A237-0F1E0E431984}" srcOrd="3" destOrd="0" presId="urn:microsoft.com/office/officeart/2018/2/layout/IconVerticalSolidList"/>
    <dgm:cxn modelId="{36FE3550-53A2-4F65-823A-3CC4F8953B2D}" type="presParOf" srcId="{0DC8ECC6-B6AD-490C-AF3A-C46DB2C9C17E}" destId="{8394C266-2285-4322-93CE-74244916134A}" srcOrd="3" destOrd="0" presId="urn:microsoft.com/office/officeart/2018/2/layout/IconVerticalSolidList"/>
    <dgm:cxn modelId="{02EFBC63-7B95-4D5F-88A0-DC1CD696F44A}" type="presParOf" srcId="{0DC8ECC6-B6AD-490C-AF3A-C46DB2C9C17E}" destId="{AFB959EC-A0AA-48A7-82F2-63739EFC1EDC}" srcOrd="4" destOrd="0" presId="urn:microsoft.com/office/officeart/2018/2/layout/IconVerticalSolidList"/>
    <dgm:cxn modelId="{FE83F27A-BD92-44C8-ABE9-758DD1707398}" type="presParOf" srcId="{AFB959EC-A0AA-48A7-82F2-63739EFC1EDC}" destId="{DE9BF80B-1FD6-4EC4-8AEE-183F6E757180}" srcOrd="0" destOrd="0" presId="urn:microsoft.com/office/officeart/2018/2/layout/IconVerticalSolidList"/>
    <dgm:cxn modelId="{3A0E2D88-F942-4E7C-A1BD-0733695F30A2}" type="presParOf" srcId="{AFB959EC-A0AA-48A7-82F2-63739EFC1EDC}" destId="{43AA83D4-5ED9-456A-BA60-77FA749DAF62}" srcOrd="1" destOrd="0" presId="urn:microsoft.com/office/officeart/2018/2/layout/IconVerticalSolidList"/>
    <dgm:cxn modelId="{008AB337-090D-415E-B33F-B3734CA8ED3F}" type="presParOf" srcId="{AFB959EC-A0AA-48A7-82F2-63739EFC1EDC}" destId="{4073C86C-F2BE-4539-8DD7-214546091BED}" srcOrd="2" destOrd="0" presId="urn:microsoft.com/office/officeart/2018/2/layout/IconVerticalSolidList"/>
    <dgm:cxn modelId="{7F0E0BF7-30BC-448E-AE2D-90A090A381FB}" type="presParOf" srcId="{AFB959EC-A0AA-48A7-82F2-63739EFC1EDC}" destId="{80A9FE94-A690-434E-9ADF-0495F96B78A8}" srcOrd="3" destOrd="0" presId="urn:microsoft.com/office/officeart/2018/2/layout/IconVerticalSolidList"/>
    <dgm:cxn modelId="{479FA4DF-3A51-4807-91A1-E86FACC589AB}" type="presParOf" srcId="{0DC8ECC6-B6AD-490C-AF3A-C46DB2C9C17E}" destId="{6931FDB9-99A4-4C35-9D5B-AEBBAAF53A94}" srcOrd="5" destOrd="0" presId="urn:microsoft.com/office/officeart/2018/2/layout/IconVerticalSolidList"/>
    <dgm:cxn modelId="{AB0EAB3C-FB56-4C37-BB84-15BC4D83CEC3}" type="presParOf" srcId="{0DC8ECC6-B6AD-490C-AF3A-C46DB2C9C17E}" destId="{4D79378F-888C-4B4D-900D-4E8F7567AFEE}" srcOrd="6" destOrd="0" presId="urn:microsoft.com/office/officeart/2018/2/layout/IconVerticalSolidList"/>
    <dgm:cxn modelId="{0AC3B677-3A7C-4190-8204-3785A6DB76AB}" type="presParOf" srcId="{4D79378F-888C-4B4D-900D-4E8F7567AFEE}" destId="{AA0F99F8-CA5A-4C0D-A56A-1130CD841427}" srcOrd="0" destOrd="0" presId="urn:microsoft.com/office/officeart/2018/2/layout/IconVerticalSolidList"/>
    <dgm:cxn modelId="{C952BB9A-844C-4303-8250-E0F35363F024}" type="presParOf" srcId="{4D79378F-888C-4B4D-900D-4E8F7567AFEE}" destId="{D4C93A11-78D9-473A-8B1A-DDEC3321EF36}" srcOrd="1" destOrd="0" presId="urn:microsoft.com/office/officeart/2018/2/layout/IconVerticalSolidList"/>
    <dgm:cxn modelId="{320C58EC-A96F-44D5-8311-14AB228471AD}" type="presParOf" srcId="{4D79378F-888C-4B4D-900D-4E8F7567AFEE}" destId="{87D0A4FF-3226-4878-A6D4-F7236C5F9E1B}" srcOrd="2" destOrd="0" presId="urn:microsoft.com/office/officeart/2018/2/layout/IconVerticalSolidList"/>
    <dgm:cxn modelId="{6A9FFB7D-B2A4-46FC-B6F1-7231DD315992}" type="presParOf" srcId="{4D79378F-888C-4B4D-900D-4E8F7567AFEE}" destId="{376610DC-FC2A-460A-8B5C-BF0614996542}" srcOrd="3" destOrd="0" presId="urn:microsoft.com/office/officeart/2018/2/layout/IconVerticalSolidList"/>
  </dgm:cxnLst>
  <dgm:bg>
    <a:solidFill>
      <a:schemeClr val="bg1"/>
    </a:solidFill>
  </dgm:bg>
  <dgm:whole>
    <a:ln>
      <a:solidFill>
        <a:srgbClr val="F0F9FE"/>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1632C0B-17E6-456E-8232-4D7B25442239}"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BDA8C7BC-CDBC-4D45-A9F3-2D7C2E9D2573}">
      <dgm:prSet custT="1"/>
      <dgm:spPr>
        <a:ln>
          <a:noFill/>
        </a:ln>
      </dgm:spPr>
      <dgm:t>
        <a:bodyPr/>
        <a:lstStyle/>
        <a:p>
          <a:pPr>
            <a:lnSpc>
              <a:spcPct val="100000"/>
            </a:lnSpc>
          </a:pPr>
          <a:r>
            <a:rPr lang="en-GB" sz="1600" kern="1200" dirty="0">
              <a:solidFill>
                <a:srgbClr val="4478A8"/>
              </a:solidFill>
              <a:latin typeface="Arial"/>
              <a:ea typeface="+mn-ea"/>
              <a:cs typeface="Arial"/>
            </a:rPr>
            <a:t>To help you understand and identify the factors influencing your decisions and their importance in your decision </a:t>
          </a:r>
        </a:p>
      </dgm:t>
    </dgm:pt>
    <dgm:pt modelId="{09B21F43-18E8-46F4-BB97-F163A0A3E17B}" type="sibTrans" cxnId="{E9032DCD-3BA1-45AB-BC56-CD2196DAB9D3}">
      <dgm:prSet/>
      <dgm:spPr/>
      <dgm:t>
        <a:bodyPr/>
        <a:lstStyle/>
        <a:p>
          <a:endParaRPr lang="en-US" sz="1800">
            <a:solidFill>
              <a:srgbClr val="336699"/>
            </a:solidFill>
            <a:latin typeface="Arial" panose="020B0604020202020204" pitchFamily="34" charset="0"/>
            <a:cs typeface="Arial" panose="020B0604020202020204" pitchFamily="34" charset="0"/>
          </a:endParaRPr>
        </a:p>
      </dgm:t>
    </dgm:pt>
    <dgm:pt modelId="{21734732-23AA-489C-B2BD-F6C7EC0D3C7F}" type="parTrans" cxnId="{E9032DCD-3BA1-45AB-BC56-CD2196DAB9D3}">
      <dgm:prSet/>
      <dgm:spPr/>
      <dgm:t>
        <a:bodyPr/>
        <a:lstStyle/>
        <a:p>
          <a:endParaRPr lang="en-US" sz="1800">
            <a:solidFill>
              <a:srgbClr val="336699"/>
            </a:solidFill>
            <a:latin typeface="Arial" panose="020B0604020202020204" pitchFamily="34" charset="0"/>
            <a:cs typeface="Arial" panose="020B0604020202020204" pitchFamily="34" charset="0"/>
          </a:endParaRPr>
        </a:p>
      </dgm:t>
    </dgm:pt>
    <dgm:pt modelId="{B83C9B49-B0E7-4B85-A879-3DC1842EE681}">
      <dgm:prSet custT="1"/>
      <dgm:spPr>
        <a:solidFill>
          <a:srgbClr val="E4E9F3"/>
        </a:solidFill>
        <a:ln>
          <a:noFill/>
        </a:ln>
      </dgm:spPr>
      <dgm:t>
        <a:bodyPr/>
        <a:lstStyle/>
        <a:p>
          <a:pPr>
            <a:lnSpc>
              <a:spcPct val="100000"/>
            </a:lnSpc>
          </a:pPr>
          <a:r>
            <a:rPr lang="en-GB" sz="1600" kern="1200" dirty="0">
              <a:solidFill>
                <a:srgbClr val="4478A8"/>
              </a:solidFill>
              <a:latin typeface="Arial"/>
              <a:ea typeface="+mn-ea"/>
              <a:cs typeface="Arial"/>
            </a:rPr>
            <a:t>To propose discussion activities to offer an opportunity for reflection about these factors </a:t>
          </a:r>
        </a:p>
      </dgm:t>
    </dgm:pt>
    <dgm:pt modelId="{2111D0A1-A1CE-41CF-8502-53FB19951A39}" type="parTrans" cxnId="{3750FF2B-3DE4-4697-8FEE-92D49A03B171}">
      <dgm:prSet/>
      <dgm:spPr/>
      <dgm:t>
        <a:bodyPr/>
        <a:lstStyle/>
        <a:p>
          <a:endParaRPr lang="en-GB"/>
        </a:p>
      </dgm:t>
    </dgm:pt>
    <dgm:pt modelId="{6F6A5075-F83E-4676-93C1-7CAF7A286CC2}" type="sibTrans" cxnId="{3750FF2B-3DE4-4697-8FEE-92D49A03B171}">
      <dgm:prSet/>
      <dgm:spPr/>
      <dgm:t>
        <a:bodyPr/>
        <a:lstStyle/>
        <a:p>
          <a:endParaRPr lang="en-GB"/>
        </a:p>
      </dgm:t>
    </dgm:pt>
    <dgm:pt modelId="{059D645F-BA6C-4E0D-A2A8-5AD6A9199951}">
      <dgm:prSet custT="1"/>
      <dgm:spPr>
        <a:solidFill>
          <a:srgbClr val="E4E9F3"/>
        </a:solidFill>
        <a:ln>
          <a:noFill/>
        </a:ln>
      </dgm:spPr>
      <dgm:t>
        <a:bodyPr/>
        <a:lstStyle/>
        <a:p>
          <a:pPr marL="0" lvl="0" indent="0" algn="l" defTabSz="800100">
            <a:lnSpc>
              <a:spcPct val="100000"/>
            </a:lnSpc>
            <a:spcBef>
              <a:spcPct val="0"/>
            </a:spcBef>
            <a:spcAft>
              <a:spcPct val="35000"/>
            </a:spcAft>
            <a:buNone/>
          </a:pPr>
          <a:r>
            <a:rPr lang="en-GB" sz="1600" kern="1200" dirty="0">
              <a:solidFill>
                <a:srgbClr val="4478A8"/>
              </a:solidFill>
              <a:latin typeface="Arial"/>
              <a:ea typeface="+mn-ea"/>
              <a:cs typeface="Arial"/>
            </a:rPr>
            <a:t>To invite you to challenge your automatic thoughts or decisions to cultivate good mental habits</a:t>
          </a:r>
        </a:p>
      </dgm:t>
    </dgm:pt>
    <dgm:pt modelId="{6D03B2F9-D257-4B20-B530-D13773AFAF12}" type="parTrans" cxnId="{0A4D87E0-9394-49AD-8689-FC4E22BBFA61}">
      <dgm:prSet/>
      <dgm:spPr/>
      <dgm:t>
        <a:bodyPr/>
        <a:lstStyle/>
        <a:p>
          <a:endParaRPr lang="en-GB"/>
        </a:p>
      </dgm:t>
    </dgm:pt>
    <dgm:pt modelId="{A6BFB31B-1338-4F14-B336-F7D34C6952CE}" type="sibTrans" cxnId="{0A4D87E0-9394-49AD-8689-FC4E22BBFA61}">
      <dgm:prSet/>
      <dgm:spPr/>
      <dgm:t>
        <a:bodyPr/>
        <a:lstStyle/>
        <a:p>
          <a:endParaRPr lang="en-GB"/>
        </a:p>
      </dgm:t>
    </dgm:pt>
    <dgm:pt modelId="{0DC8ECC6-B6AD-490C-AF3A-C46DB2C9C17E}" type="pres">
      <dgm:prSet presAssocID="{11632C0B-17E6-456E-8232-4D7B25442239}" presName="root" presStyleCnt="0">
        <dgm:presLayoutVars>
          <dgm:dir/>
          <dgm:resizeHandles val="exact"/>
        </dgm:presLayoutVars>
      </dgm:prSet>
      <dgm:spPr/>
    </dgm:pt>
    <dgm:pt modelId="{39D0CE62-0866-4C56-999B-40283F838325}" type="pres">
      <dgm:prSet presAssocID="{BDA8C7BC-CDBC-4D45-A9F3-2D7C2E9D2573}" presName="compNode" presStyleCnt="0"/>
      <dgm:spPr/>
    </dgm:pt>
    <dgm:pt modelId="{3673BA86-2498-4D9C-B6B5-55853A3E5FFE}" type="pres">
      <dgm:prSet presAssocID="{BDA8C7BC-CDBC-4D45-A9F3-2D7C2E9D2573}" presName="bgRect" presStyleLbl="bgShp" presStyleIdx="0" presStyleCnt="3" custLinFactNeighborX="283" custLinFactNeighborY="-4806"/>
      <dgm:spPr>
        <a:prstGeom prst="actionButtonBlank">
          <a:avLst/>
        </a:prstGeom>
        <a:solidFill>
          <a:srgbClr val="E4E9F3"/>
        </a:solidFill>
      </dgm:spPr>
      <dgm:extLst>
        <a:ext uri="{E40237B7-FDA0-4F09-8148-C483321AD2D9}">
          <dgm14:cNvPr xmlns:dgm14="http://schemas.microsoft.com/office/drawing/2010/diagram" id="0" name="">
            <a:hlinkClick xmlns:r="http://schemas.openxmlformats.org/officeDocument/2006/relationships" r:id="" action="ppaction://hlinkshowjump?jump=nextslide" highlightClick="1"/>
          </dgm14:cNvPr>
        </a:ext>
      </dgm:extLst>
    </dgm:pt>
    <dgm:pt modelId="{3803FB98-6041-4212-A597-E57FA3522139}" type="pres">
      <dgm:prSet presAssocID="{BDA8C7BC-CDBC-4D45-A9F3-2D7C2E9D2573}" presName="iconRect" presStyleLbl="node1" presStyleIdx="0" presStyleCnt="3" custLinFactNeighborY="4060"/>
      <dgm:spPr>
        <a:xfrm>
          <a:off x="142794" y="118968"/>
          <a:ext cx="259626" cy="259626"/>
        </a:xfrm>
        <a:prstGeom prst="rect">
          <a:avLst/>
        </a:prstGeom>
        <a:solidFill>
          <a:srgbClr val="4478A8"/>
        </a:solidFill>
        <a:ln w="12700" cap="flat" cmpd="sng" algn="ctr">
          <a:solidFill>
            <a:srgbClr val="7C9AC0"/>
          </a:solidFill>
          <a:prstDash val="solid"/>
          <a:miter lim="800000"/>
        </a:ln>
        <a:effectLst/>
      </dgm:spPr>
      <dgm:extLst>
        <a:ext uri="{E40237B7-FDA0-4F09-8148-C483321AD2D9}">
          <dgm14:cNvPr xmlns:dgm14="http://schemas.microsoft.com/office/drawing/2010/diagram" id="0" name="" descr="Brain in head"/>
        </a:ext>
      </dgm:extLst>
    </dgm:pt>
    <dgm:pt modelId="{989C2957-48FD-40F2-A78E-6447BE4E24BD}" type="pres">
      <dgm:prSet presAssocID="{BDA8C7BC-CDBC-4D45-A9F3-2D7C2E9D2573}" presName="spaceRect" presStyleCnt="0"/>
      <dgm:spPr/>
    </dgm:pt>
    <dgm:pt modelId="{7203FE41-3E37-47C2-BACF-EE23A6F63360}" type="pres">
      <dgm:prSet presAssocID="{BDA8C7BC-CDBC-4D45-A9F3-2D7C2E9D2573}" presName="parTx" presStyleLbl="revTx" presStyleIdx="0" presStyleCnt="3">
        <dgm:presLayoutVars>
          <dgm:chMax val="0"/>
          <dgm:chPref val="0"/>
        </dgm:presLayoutVars>
      </dgm:prSet>
      <dgm:spPr/>
    </dgm:pt>
    <dgm:pt modelId="{A9115723-2661-4BB1-AF83-8C22614CF088}" type="pres">
      <dgm:prSet presAssocID="{09B21F43-18E8-46F4-BB97-F163A0A3E17B}" presName="sibTrans" presStyleCnt="0"/>
      <dgm:spPr/>
    </dgm:pt>
    <dgm:pt modelId="{1B825B76-9DE1-4F11-809B-DA0B975F2089}" type="pres">
      <dgm:prSet presAssocID="{B83C9B49-B0E7-4B85-A879-3DC1842EE681}" presName="compNode" presStyleCnt="0"/>
      <dgm:spPr/>
    </dgm:pt>
    <dgm:pt modelId="{C9212C1A-41E5-428D-A736-579889F5E1CA}" type="pres">
      <dgm:prSet presAssocID="{B83C9B49-B0E7-4B85-A879-3DC1842EE681}" presName="bgRect" presStyleLbl="bgShp" presStyleIdx="1" presStyleCnt="3"/>
      <dgm:spPr>
        <a:solidFill>
          <a:srgbClr val="E4E9F3"/>
        </a:solidFill>
      </dgm:spPr>
    </dgm:pt>
    <dgm:pt modelId="{AD73360C-6C2F-47B8-858F-F1E9AB4C6965}" type="pres">
      <dgm:prSet presAssocID="{B83C9B49-B0E7-4B85-A879-3DC1842EE681}" presName="iconRect" presStyleLbl="node1" presStyleIdx="1" presStyleCnt="3"/>
      <dgm:spPr>
        <a:xfrm>
          <a:off x="142794" y="698488"/>
          <a:ext cx="259626" cy="259626"/>
        </a:xfrm>
        <a:prstGeom prst="rect">
          <a:avLst/>
        </a:prstGeom>
        <a:solidFill>
          <a:srgbClr val="4478A8"/>
        </a:solidFill>
        <a:ln w="12700" cap="flat" cmpd="sng" algn="ctr">
          <a:solidFill>
            <a:srgbClr val="7C9AC0"/>
          </a:solidFill>
          <a:prstDash val="solid"/>
          <a:miter lim="800000"/>
        </a:ln>
        <a:effectLst/>
      </dgm:spPr>
    </dgm:pt>
    <dgm:pt modelId="{52B577BA-809D-4C1B-AEF5-2623B1919429}" type="pres">
      <dgm:prSet presAssocID="{B83C9B49-B0E7-4B85-A879-3DC1842EE681}" presName="spaceRect" presStyleCnt="0"/>
      <dgm:spPr/>
    </dgm:pt>
    <dgm:pt modelId="{6BC4BA3E-B6F8-4098-AA96-CAA96AC5FB45}" type="pres">
      <dgm:prSet presAssocID="{B83C9B49-B0E7-4B85-A879-3DC1842EE681}" presName="parTx" presStyleLbl="revTx" presStyleIdx="1" presStyleCnt="3">
        <dgm:presLayoutVars>
          <dgm:chMax val="0"/>
          <dgm:chPref val="0"/>
        </dgm:presLayoutVars>
      </dgm:prSet>
      <dgm:spPr/>
    </dgm:pt>
    <dgm:pt modelId="{62936439-46FE-4A00-BB6A-6C45E3AC9AA5}" type="pres">
      <dgm:prSet presAssocID="{6F6A5075-F83E-4676-93C1-7CAF7A286CC2}" presName="sibTrans" presStyleCnt="0"/>
      <dgm:spPr/>
    </dgm:pt>
    <dgm:pt modelId="{81C7D20E-AE20-4394-8C02-D74DEF76634E}" type="pres">
      <dgm:prSet presAssocID="{059D645F-BA6C-4E0D-A2A8-5AD6A9199951}" presName="compNode" presStyleCnt="0"/>
      <dgm:spPr/>
    </dgm:pt>
    <dgm:pt modelId="{D9AFA068-7198-44CC-A3D8-C6AEAEFC539F}" type="pres">
      <dgm:prSet presAssocID="{059D645F-BA6C-4E0D-A2A8-5AD6A9199951}" presName="bgRect" presStyleLbl="bgShp" presStyleIdx="2" presStyleCnt="3"/>
      <dgm:spPr>
        <a:solidFill>
          <a:srgbClr val="E4E9F3"/>
        </a:solidFill>
      </dgm:spPr>
    </dgm:pt>
    <dgm:pt modelId="{591DEB0B-0A87-40AE-96F9-4D8B8FA1BBA5}" type="pres">
      <dgm:prSet presAssocID="{059D645F-BA6C-4E0D-A2A8-5AD6A9199951}" presName="iconRect" presStyleLbl="node1" presStyleIdx="2" presStyleCnt="3"/>
      <dgm:spPr>
        <a:xfrm>
          <a:off x="142794" y="1288549"/>
          <a:ext cx="259626" cy="259626"/>
        </a:xfrm>
        <a:prstGeom prst="rect">
          <a:avLst/>
        </a:prstGeom>
        <a:solidFill>
          <a:srgbClr val="4478A8"/>
        </a:solidFill>
        <a:ln w="12700" cap="flat" cmpd="sng" algn="ctr">
          <a:solidFill>
            <a:srgbClr val="7C9AC0"/>
          </a:solidFill>
          <a:prstDash val="solid"/>
          <a:miter lim="800000"/>
        </a:ln>
        <a:effectLst/>
      </dgm:spPr>
    </dgm:pt>
    <dgm:pt modelId="{C2D74867-782B-49A7-A78F-C0EB42AB5C69}" type="pres">
      <dgm:prSet presAssocID="{059D645F-BA6C-4E0D-A2A8-5AD6A9199951}" presName="spaceRect" presStyleCnt="0"/>
      <dgm:spPr/>
    </dgm:pt>
    <dgm:pt modelId="{EBC98A95-1B01-4D71-AC25-B4F28701569D}" type="pres">
      <dgm:prSet presAssocID="{059D645F-BA6C-4E0D-A2A8-5AD6A9199951}" presName="parTx" presStyleLbl="revTx" presStyleIdx="2" presStyleCnt="3">
        <dgm:presLayoutVars>
          <dgm:chMax val="0"/>
          <dgm:chPref val="0"/>
        </dgm:presLayoutVars>
      </dgm:prSet>
      <dgm:spPr/>
    </dgm:pt>
  </dgm:ptLst>
  <dgm:cxnLst>
    <dgm:cxn modelId="{3750FF2B-3DE4-4697-8FEE-92D49A03B171}" srcId="{11632C0B-17E6-456E-8232-4D7B25442239}" destId="{B83C9B49-B0E7-4B85-A879-3DC1842EE681}" srcOrd="1" destOrd="0" parTransId="{2111D0A1-A1CE-41CF-8502-53FB19951A39}" sibTransId="{6F6A5075-F83E-4676-93C1-7CAF7A286CC2}"/>
    <dgm:cxn modelId="{D219D18C-AF21-48A6-A52D-FF64B2706054}" type="presOf" srcId="{B83C9B49-B0E7-4B85-A879-3DC1842EE681}" destId="{6BC4BA3E-B6F8-4098-AA96-CAA96AC5FB45}" srcOrd="0" destOrd="0" presId="urn:microsoft.com/office/officeart/2018/2/layout/IconVerticalSolidList"/>
    <dgm:cxn modelId="{43A0A69E-19E8-4E25-93F4-03F331D122C5}" type="presOf" srcId="{059D645F-BA6C-4E0D-A2A8-5AD6A9199951}" destId="{EBC98A95-1B01-4D71-AC25-B4F28701569D}" srcOrd="0" destOrd="0" presId="urn:microsoft.com/office/officeart/2018/2/layout/IconVerticalSolidList"/>
    <dgm:cxn modelId="{D69AEAB1-BE43-41B2-9988-B0A537AFBFB2}" type="presOf" srcId="{BDA8C7BC-CDBC-4D45-A9F3-2D7C2E9D2573}" destId="{7203FE41-3E37-47C2-BACF-EE23A6F63360}" srcOrd="0" destOrd="0" presId="urn:microsoft.com/office/officeart/2018/2/layout/IconVerticalSolidList"/>
    <dgm:cxn modelId="{5CA62EBB-FBF5-4CBD-80AE-6AE57BD5B7C1}" type="presOf" srcId="{11632C0B-17E6-456E-8232-4D7B25442239}" destId="{0DC8ECC6-B6AD-490C-AF3A-C46DB2C9C17E}" srcOrd="0" destOrd="0" presId="urn:microsoft.com/office/officeart/2018/2/layout/IconVerticalSolidList"/>
    <dgm:cxn modelId="{E9032DCD-3BA1-45AB-BC56-CD2196DAB9D3}" srcId="{11632C0B-17E6-456E-8232-4D7B25442239}" destId="{BDA8C7BC-CDBC-4D45-A9F3-2D7C2E9D2573}" srcOrd="0" destOrd="0" parTransId="{21734732-23AA-489C-B2BD-F6C7EC0D3C7F}" sibTransId="{09B21F43-18E8-46F4-BB97-F163A0A3E17B}"/>
    <dgm:cxn modelId="{0A4D87E0-9394-49AD-8689-FC4E22BBFA61}" srcId="{11632C0B-17E6-456E-8232-4D7B25442239}" destId="{059D645F-BA6C-4E0D-A2A8-5AD6A9199951}" srcOrd="2" destOrd="0" parTransId="{6D03B2F9-D257-4B20-B530-D13773AFAF12}" sibTransId="{A6BFB31B-1338-4F14-B336-F7D34C6952CE}"/>
    <dgm:cxn modelId="{78AC89E5-B98F-472F-AD2F-C8EECDA202A8}" type="presParOf" srcId="{0DC8ECC6-B6AD-490C-AF3A-C46DB2C9C17E}" destId="{39D0CE62-0866-4C56-999B-40283F838325}" srcOrd="0" destOrd="0" presId="urn:microsoft.com/office/officeart/2018/2/layout/IconVerticalSolidList"/>
    <dgm:cxn modelId="{D926EAEB-ABE8-464F-91C8-8A9771169FBE}" type="presParOf" srcId="{39D0CE62-0866-4C56-999B-40283F838325}" destId="{3673BA86-2498-4D9C-B6B5-55853A3E5FFE}" srcOrd="0" destOrd="0" presId="urn:microsoft.com/office/officeart/2018/2/layout/IconVerticalSolidList"/>
    <dgm:cxn modelId="{0DE230BE-4E92-4C4D-ACC9-361B076645C0}" type="presParOf" srcId="{39D0CE62-0866-4C56-999B-40283F838325}" destId="{3803FB98-6041-4212-A597-E57FA3522139}" srcOrd="1" destOrd="0" presId="urn:microsoft.com/office/officeart/2018/2/layout/IconVerticalSolidList"/>
    <dgm:cxn modelId="{5BA96C6C-7178-4B24-ABE6-70B2A373BC85}" type="presParOf" srcId="{39D0CE62-0866-4C56-999B-40283F838325}" destId="{989C2957-48FD-40F2-A78E-6447BE4E24BD}" srcOrd="2" destOrd="0" presId="urn:microsoft.com/office/officeart/2018/2/layout/IconVerticalSolidList"/>
    <dgm:cxn modelId="{A094935D-260C-4BDC-84B4-B878477BBAF5}" type="presParOf" srcId="{39D0CE62-0866-4C56-999B-40283F838325}" destId="{7203FE41-3E37-47C2-BACF-EE23A6F63360}" srcOrd="3" destOrd="0" presId="urn:microsoft.com/office/officeart/2018/2/layout/IconVerticalSolidList"/>
    <dgm:cxn modelId="{E926FD36-E794-4553-87BD-F5A83E3F1CB1}" type="presParOf" srcId="{0DC8ECC6-B6AD-490C-AF3A-C46DB2C9C17E}" destId="{A9115723-2661-4BB1-AF83-8C22614CF088}" srcOrd="1" destOrd="0" presId="urn:microsoft.com/office/officeart/2018/2/layout/IconVerticalSolidList"/>
    <dgm:cxn modelId="{88B53E5A-0C5C-4B40-82A0-1FBDEE93CAE0}" type="presParOf" srcId="{0DC8ECC6-B6AD-490C-AF3A-C46DB2C9C17E}" destId="{1B825B76-9DE1-4F11-809B-DA0B975F2089}" srcOrd="2" destOrd="0" presId="urn:microsoft.com/office/officeart/2018/2/layout/IconVerticalSolidList"/>
    <dgm:cxn modelId="{615579A7-D29A-4A98-AB65-5A2B517A32AD}" type="presParOf" srcId="{1B825B76-9DE1-4F11-809B-DA0B975F2089}" destId="{C9212C1A-41E5-428D-A736-579889F5E1CA}" srcOrd="0" destOrd="0" presId="urn:microsoft.com/office/officeart/2018/2/layout/IconVerticalSolidList"/>
    <dgm:cxn modelId="{E3F68F06-0946-4A0F-B795-6062DCE95D21}" type="presParOf" srcId="{1B825B76-9DE1-4F11-809B-DA0B975F2089}" destId="{AD73360C-6C2F-47B8-858F-F1E9AB4C6965}" srcOrd="1" destOrd="0" presId="urn:microsoft.com/office/officeart/2018/2/layout/IconVerticalSolidList"/>
    <dgm:cxn modelId="{1D6C2046-8237-41C2-9C0A-E344B1D32B96}" type="presParOf" srcId="{1B825B76-9DE1-4F11-809B-DA0B975F2089}" destId="{52B577BA-809D-4C1B-AEF5-2623B1919429}" srcOrd="2" destOrd="0" presId="urn:microsoft.com/office/officeart/2018/2/layout/IconVerticalSolidList"/>
    <dgm:cxn modelId="{95053C07-5334-46E0-99C8-C58268C3EE15}" type="presParOf" srcId="{1B825B76-9DE1-4F11-809B-DA0B975F2089}" destId="{6BC4BA3E-B6F8-4098-AA96-CAA96AC5FB45}" srcOrd="3" destOrd="0" presId="urn:microsoft.com/office/officeart/2018/2/layout/IconVerticalSolidList"/>
    <dgm:cxn modelId="{4F42216B-4187-4CDB-B9F7-B4C960C3F477}" type="presParOf" srcId="{0DC8ECC6-B6AD-490C-AF3A-C46DB2C9C17E}" destId="{62936439-46FE-4A00-BB6A-6C45E3AC9AA5}" srcOrd="3" destOrd="0" presId="urn:microsoft.com/office/officeart/2018/2/layout/IconVerticalSolidList"/>
    <dgm:cxn modelId="{E71EAF7A-4207-4340-BC93-3FD4B4A1D487}" type="presParOf" srcId="{0DC8ECC6-B6AD-490C-AF3A-C46DB2C9C17E}" destId="{81C7D20E-AE20-4394-8C02-D74DEF76634E}" srcOrd="4" destOrd="0" presId="urn:microsoft.com/office/officeart/2018/2/layout/IconVerticalSolidList"/>
    <dgm:cxn modelId="{B66045A8-8077-4A0F-816E-04509CF52D6E}" type="presParOf" srcId="{81C7D20E-AE20-4394-8C02-D74DEF76634E}" destId="{D9AFA068-7198-44CC-A3D8-C6AEAEFC539F}" srcOrd="0" destOrd="0" presId="urn:microsoft.com/office/officeart/2018/2/layout/IconVerticalSolidList"/>
    <dgm:cxn modelId="{00CBD9DF-39E0-4221-88CD-6BF1C48BC4DE}" type="presParOf" srcId="{81C7D20E-AE20-4394-8C02-D74DEF76634E}" destId="{591DEB0B-0A87-40AE-96F9-4D8B8FA1BBA5}" srcOrd="1" destOrd="0" presId="urn:microsoft.com/office/officeart/2018/2/layout/IconVerticalSolidList"/>
    <dgm:cxn modelId="{AA839A83-D5B8-45C0-8344-AA8E26375AA3}" type="presParOf" srcId="{81C7D20E-AE20-4394-8C02-D74DEF76634E}" destId="{C2D74867-782B-49A7-A78F-C0EB42AB5C69}" srcOrd="2" destOrd="0" presId="urn:microsoft.com/office/officeart/2018/2/layout/IconVerticalSolidList"/>
    <dgm:cxn modelId="{24CD5F7A-3565-496C-86C8-21CA41BE458A}" type="presParOf" srcId="{81C7D20E-AE20-4394-8C02-D74DEF76634E}" destId="{EBC98A95-1B01-4D71-AC25-B4F28701569D}" srcOrd="3" destOrd="0" presId="urn:microsoft.com/office/officeart/2018/2/layout/IconVerticalSolidList"/>
  </dgm:cxnLst>
  <dgm:bg>
    <a:solidFill>
      <a:schemeClr val="bg1"/>
    </a:solidFill>
  </dgm:bg>
  <dgm:whole>
    <a:ln>
      <a:solidFill>
        <a:srgbClr val="F0F9FE"/>
      </a:solidFill>
    </a:ln>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AC816EB-C128-4942-920A-3F82725557F1}" type="doc">
      <dgm:prSet loTypeId="urn:microsoft.com/office/officeart/2005/8/layout/hList1" loCatId="list" qsTypeId="urn:microsoft.com/office/officeart/2005/8/quickstyle/simple3" qsCatId="simple" csTypeId="urn:microsoft.com/office/officeart/2005/8/colors/accent1_2" csCatId="accent1" phldr="1"/>
      <dgm:spPr/>
      <dgm:t>
        <a:bodyPr/>
        <a:lstStyle/>
        <a:p>
          <a:endParaRPr lang="en-GB"/>
        </a:p>
      </dgm:t>
    </dgm:pt>
    <dgm:pt modelId="{4F7DA184-CCD4-4A3E-B1DC-59A7362B8CCF}">
      <dgm:prSet phldrT="[Text]" custT="1"/>
      <dgm:spPr>
        <a:solidFill>
          <a:srgbClr val="4478A8"/>
        </a:solidFill>
      </dgm:spPr>
      <dgm:t>
        <a:bodyPr/>
        <a:lstStyle/>
        <a:p>
          <a:r>
            <a:rPr lang="en-US" sz="2000" dirty="0">
              <a:solidFill>
                <a:schemeClr val="bg1"/>
              </a:solidFill>
            </a:rPr>
            <a:t>Representativeness Bias</a:t>
          </a:r>
          <a:endParaRPr lang="en-GB" sz="2000" dirty="0">
            <a:solidFill>
              <a:schemeClr val="bg1"/>
            </a:solidFill>
          </a:endParaRPr>
        </a:p>
      </dgm:t>
    </dgm:pt>
    <dgm:pt modelId="{0A417E6A-0F78-4542-BEFA-3F6DCA55D69A}" type="parTrans" cxnId="{3D170489-4522-4E93-800B-78AA879D11A6}">
      <dgm:prSet/>
      <dgm:spPr/>
      <dgm:t>
        <a:bodyPr/>
        <a:lstStyle/>
        <a:p>
          <a:endParaRPr lang="en-GB"/>
        </a:p>
      </dgm:t>
    </dgm:pt>
    <dgm:pt modelId="{1A41E41E-9B9D-43B5-8240-7C431E2DBD57}" type="sibTrans" cxnId="{3D170489-4522-4E93-800B-78AA879D11A6}">
      <dgm:prSet/>
      <dgm:spPr/>
      <dgm:t>
        <a:bodyPr/>
        <a:lstStyle/>
        <a:p>
          <a:endParaRPr lang="en-GB"/>
        </a:p>
      </dgm:t>
    </dgm:pt>
    <dgm:pt modelId="{3F450CF8-F826-4A85-A740-6E97D1C16DB1}">
      <dgm:prSet phldrT="[Text]" custT="1"/>
      <dgm:spPr>
        <a:solidFill>
          <a:srgbClr val="E4E9F3">
            <a:alpha val="90000"/>
          </a:srgbClr>
        </a:solidFill>
      </dgm:spPr>
      <dgm:t>
        <a:bodyPr/>
        <a:lstStyle/>
        <a:p>
          <a:pPr>
            <a:buFont typeface="Arial" panose="020B0604020202020204" pitchFamily="34" charset="0"/>
            <a:buChar char="•"/>
          </a:pPr>
          <a:r>
            <a:rPr lang="en-US" sz="1600" dirty="0">
              <a:solidFill>
                <a:srgbClr val="4478A8"/>
              </a:solidFill>
              <a:latin typeface="Arial" panose="020B0604020202020204" pitchFamily="34" charset="0"/>
              <a:cs typeface="Arial" panose="020B0604020202020204" pitchFamily="34" charset="0"/>
            </a:rPr>
            <a:t>We are influenced by how much something or someone is representative of its category or stereotype</a:t>
          </a:r>
          <a:endParaRPr lang="en-GB" sz="1600" dirty="0">
            <a:solidFill>
              <a:srgbClr val="4478A8"/>
            </a:solidFill>
            <a:latin typeface="Arial" panose="020B0604020202020204" pitchFamily="34" charset="0"/>
            <a:cs typeface="Arial" panose="020B0604020202020204" pitchFamily="34" charset="0"/>
          </a:endParaRPr>
        </a:p>
      </dgm:t>
    </dgm:pt>
    <dgm:pt modelId="{7CBEB988-247F-494D-AB68-1206C4B73213}" type="parTrans" cxnId="{2D0D0D39-1672-45CC-A6DF-12B83AC20C4C}">
      <dgm:prSet/>
      <dgm:spPr/>
      <dgm:t>
        <a:bodyPr/>
        <a:lstStyle/>
        <a:p>
          <a:endParaRPr lang="en-GB"/>
        </a:p>
      </dgm:t>
    </dgm:pt>
    <dgm:pt modelId="{E701CE2C-2521-40BB-8277-F4501AC688DB}" type="sibTrans" cxnId="{2D0D0D39-1672-45CC-A6DF-12B83AC20C4C}">
      <dgm:prSet/>
      <dgm:spPr/>
      <dgm:t>
        <a:bodyPr/>
        <a:lstStyle/>
        <a:p>
          <a:endParaRPr lang="en-GB"/>
        </a:p>
      </dgm:t>
    </dgm:pt>
    <dgm:pt modelId="{28A138AA-CDA7-4828-9996-8FB6FAE23504}">
      <dgm:prSet phldrT="[Text]" custT="1"/>
      <dgm:spPr>
        <a:solidFill>
          <a:srgbClr val="4478A8"/>
        </a:solidFill>
      </dgm:spPr>
      <dgm:t>
        <a:bodyPr/>
        <a:lstStyle/>
        <a:p>
          <a:r>
            <a:rPr lang="en-US" sz="2000" dirty="0">
              <a:solidFill>
                <a:schemeClr val="bg1"/>
              </a:solidFill>
            </a:rPr>
            <a:t>Anchoring Bias</a:t>
          </a:r>
          <a:endParaRPr lang="en-GB" sz="2000" dirty="0">
            <a:solidFill>
              <a:schemeClr val="bg1"/>
            </a:solidFill>
          </a:endParaRPr>
        </a:p>
      </dgm:t>
    </dgm:pt>
    <dgm:pt modelId="{E525DF95-9104-4F6D-B6EF-2656579FC4BD}" type="parTrans" cxnId="{72A99F2C-1915-4601-A615-C6B3FF3126F1}">
      <dgm:prSet/>
      <dgm:spPr/>
      <dgm:t>
        <a:bodyPr/>
        <a:lstStyle/>
        <a:p>
          <a:endParaRPr lang="en-GB"/>
        </a:p>
      </dgm:t>
    </dgm:pt>
    <dgm:pt modelId="{B358BCC3-EF9F-4B34-A530-9D69A8C7F6CE}" type="sibTrans" cxnId="{72A99F2C-1915-4601-A615-C6B3FF3126F1}">
      <dgm:prSet/>
      <dgm:spPr/>
      <dgm:t>
        <a:bodyPr/>
        <a:lstStyle/>
        <a:p>
          <a:endParaRPr lang="en-GB"/>
        </a:p>
      </dgm:t>
    </dgm:pt>
    <dgm:pt modelId="{B789BBB7-7990-48A4-B966-C14D86DCD8F7}">
      <dgm:prSet phldrT="[Text]" custT="1"/>
      <dgm:spPr>
        <a:solidFill>
          <a:srgbClr val="E4E9F3">
            <a:alpha val="90000"/>
          </a:srgbClr>
        </a:solidFill>
      </dgm:spPr>
      <dgm:t>
        <a:bodyPr/>
        <a:lstStyle/>
        <a:p>
          <a:r>
            <a:rPr lang="en-US" sz="1600" dirty="0">
              <a:solidFill>
                <a:srgbClr val="4478A8"/>
              </a:solidFill>
              <a:latin typeface="Arial" panose="020B0604020202020204" pitchFamily="34" charset="0"/>
              <a:cs typeface="Arial" panose="020B0604020202020204" pitchFamily="34" charset="0"/>
            </a:rPr>
            <a:t>We over rely on an initial piece of information (known as the anchor)</a:t>
          </a:r>
          <a:endParaRPr lang="en-GB" sz="1600" dirty="0">
            <a:solidFill>
              <a:srgbClr val="4478A8"/>
            </a:solidFill>
            <a:latin typeface="Arial" panose="020B0604020202020204" pitchFamily="34" charset="0"/>
            <a:cs typeface="Arial" panose="020B0604020202020204" pitchFamily="34" charset="0"/>
          </a:endParaRPr>
        </a:p>
      </dgm:t>
    </dgm:pt>
    <dgm:pt modelId="{6E377CA0-DBD0-4B6E-AEFA-62A51FEB29CE}" type="parTrans" cxnId="{12429A71-B1BC-45EE-8FA2-62BC860948A1}">
      <dgm:prSet/>
      <dgm:spPr/>
      <dgm:t>
        <a:bodyPr/>
        <a:lstStyle/>
        <a:p>
          <a:endParaRPr lang="en-GB"/>
        </a:p>
      </dgm:t>
    </dgm:pt>
    <dgm:pt modelId="{AE6E1DDD-D530-4B2A-A077-F5ED0252C260}" type="sibTrans" cxnId="{12429A71-B1BC-45EE-8FA2-62BC860948A1}">
      <dgm:prSet/>
      <dgm:spPr/>
      <dgm:t>
        <a:bodyPr/>
        <a:lstStyle/>
        <a:p>
          <a:endParaRPr lang="en-GB"/>
        </a:p>
      </dgm:t>
    </dgm:pt>
    <dgm:pt modelId="{F8473325-33A5-4D56-A5AA-852D2E861725}">
      <dgm:prSet phldrT="[Text]" custT="1"/>
      <dgm:spPr>
        <a:solidFill>
          <a:srgbClr val="4478A8"/>
        </a:solidFill>
      </dgm:spPr>
      <dgm:t>
        <a:bodyPr/>
        <a:lstStyle/>
        <a:p>
          <a:r>
            <a:rPr lang="en-US" sz="2000" dirty="0">
              <a:solidFill>
                <a:schemeClr val="bg1"/>
              </a:solidFill>
            </a:rPr>
            <a:t>Availability Bias</a:t>
          </a:r>
          <a:endParaRPr lang="en-GB" sz="2000" dirty="0">
            <a:solidFill>
              <a:schemeClr val="bg1"/>
            </a:solidFill>
          </a:endParaRPr>
        </a:p>
      </dgm:t>
    </dgm:pt>
    <dgm:pt modelId="{B13B4F38-8AB7-429B-ABBA-3B07F4970285}" type="parTrans" cxnId="{B5A4ABF2-5C5E-4D88-A46B-B5CA9262C866}">
      <dgm:prSet/>
      <dgm:spPr/>
      <dgm:t>
        <a:bodyPr/>
        <a:lstStyle/>
        <a:p>
          <a:endParaRPr lang="en-GB"/>
        </a:p>
      </dgm:t>
    </dgm:pt>
    <dgm:pt modelId="{B307AA4C-5FE3-4F6C-94DA-104A9629E985}" type="sibTrans" cxnId="{B5A4ABF2-5C5E-4D88-A46B-B5CA9262C866}">
      <dgm:prSet/>
      <dgm:spPr/>
      <dgm:t>
        <a:bodyPr/>
        <a:lstStyle/>
        <a:p>
          <a:endParaRPr lang="en-GB"/>
        </a:p>
      </dgm:t>
    </dgm:pt>
    <dgm:pt modelId="{3B0304A8-E946-48C2-9B18-0B0231510781}">
      <dgm:prSet phldrT="[Text]" custT="1"/>
      <dgm:spPr>
        <a:solidFill>
          <a:srgbClr val="E4E9F3">
            <a:alpha val="90000"/>
          </a:srgbClr>
        </a:solidFill>
      </dgm:spPr>
      <dgm:t>
        <a:bodyPr/>
        <a:lstStyle/>
        <a:p>
          <a:r>
            <a:rPr lang="en-US" sz="1600" dirty="0">
              <a:solidFill>
                <a:srgbClr val="4478A8"/>
              </a:solidFill>
              <a:latin typeface="Arial" panose="020B0604020202020204" pitchFamily="34" charset="0"/>
              <a:cs typeface="Arial" panose="020B0604020202020204" pitchFamily="34" charset="0"/>
            </a:rPr>
            <a:t>We judge the likelihood of an event based on how easily examples come to mind (the  availability of examples)</a:t>
          </a:r>
          <a:endParaRPr lang="en-GB" sz="1600" dirty="0">
            <a:solidFill>
              <a:srgbClr val="4478A8"/>
            </a:solidFill>
            <a:latin typeface="Arial" panose="020B0604020202020204" pitchFamily="34" charset="0"/>
            <a:cs typeface="Arial" panose="020B0604020202020204" pitchFamily="34" charset="0"/>
          </a:endParaRPr>
        </a:p>
      </dgm:t>
    </dgm:pt>
    <dgm:pt modelId="{427C6343-5655-422B-A814-1ADB8983C726}" type="parTrans" cxnId="{BC0BBFE2-1FF9-4B18-847C-DA1AA81D0FD9}">
      <dgm:prSet/>
      <dgm:spPr/>
      <dgm:t>
        <a:bodyPr/>
        <a:lstStyle/>
        <a:p>
          <a:endParaRPr lang="en-GB"/>
        </a:p>
      </dgm:t>
    </dgm:pt>
    <dgm:pt modelId="{6852A612-7CCD-4313-ABDA-2754251E039E}" type="sibTrans" cxnId="{BC0BBFE2-1FF9-4B18-847C-DA1AA81D0FD9}">
      <dgm:prSet/>
      <dgm:spPr/>
      <dgm:t>
        <a:bodyPr/>
        <a:lstStyle/>
        <a:p>
          <a:endParaRPr lang="en-GB"/>
        </a:p>
      </dgm:t>
    </dgm:pt>
    <dgm:pt modelId="{14141B8D-75C6-434F-BE92-51FA341BD063}">
      <dgm:prSet phldrT="[Text]" custT="1"/>
      <dgm:spPr>
        <a:solidFill>
          <a:srgbClr val="E4E9F3">
            <a:alpha val="90000"/>
          </a:srgbClr>
        </a:solidFill>
      </dgm:spPr>
      <dgm:t>
        <a:bodyPr/>
        <a:lstStyle/>
        <a:p>
          <a:r>
            <a:rPr lang="en-US" sz="1600" dirty="0">
              <a:solidFill>
                <a:srgbClr val="4478A8"/>
              </a:solidFill>
              <a:latin typeface="Arial" panose="020B0604020202020204" pitchFamily="34" charset="0"/>
              <a:cs typeface="Arial" panose="020B0604020202020204" pitchFamily="34" charset="0"/>
            </a:rPr>
            <a:t>Our subsequent estimates tend to be closer to our original estimates</a:t>
          </a:r>
          <a:endParaRPr lang="en-GB" sz="1600" dirty="0">
            <a:solidFill>
              <a:srgbClr val="4478A8"/>
            </a:solidFill>
            <a:latin typeface="Arial" panose="020B0604020202020204" pitchFamily="34" charset="0"/>
            <a:cs typeface="Arial" panose="020B0604020202020204" pitchFamily="34" charset="0"/>
          </a:endParaRPr>
        </a:p>
      </dgm:t>
    </dgm:pt>
    <dgm:pt modelId="{F821DB0B-E609-43CE-A873-062106FA630C}" type="parTrans" cxnId="{4D450A76-2FFF-461B-949E-36F71CCC6BBE}">
      <dgm:prSet/>
      <dgm:spPr/>
      <dgm:t>
        <a:bodyPr/>
        <a:lstStyle/>
        <a:p>
          <a:endParaRPr lang="en-GB"/>
        </a:p>
      </dgm:t>
    </dgm:pt>
    <dgm:pt modelId="{7C1A91CD-24CA-472C-A4E2-25809FDD4C8E}" type="sibTrans" cxnId="{4D450A76-2FFF-461B-949E-36F71CCC6BBE}">
      <dgm:prSet/>
      <dgm:spPr/>
      <dgm:t>
        <a:bodyPr/>
        <a:lstStyle/>
        <a:p>
          <a:endParaRPr lang="en-GB"/>
        </a:p>
      </dgm:t>
    </dgm:pt>
    <dgm:pt modelId="{37102A21-FC55-40B4-A406-AC6856B3C1A4}">
      <dgm:prSet phldrT="[Text]" custT="1"/>
      <dgm:spPr>
        <a:solidFill>
          <a:srgbClr val="E4E9F3">
            <a:alpha val="90000"/>
          </a:srgbClr>
        </a:solidFill>
      </dgm:spPr>
      <dgm:t>
        <a:bodyPr/>
        <a:lstStyle/>
        <a:p>
          <a:r>
            <a:rPr lang="en-US" sz="1600" dirty="0">
              <a:solidFill>
                <a:srgbClr val="4478A8"/>
              </a:solidFill>
              <a:latin typeface="Arial" panose="020B0604020202020204" pitchFamily="34" charset="0"/>
              <a:cs typeface="Arial" panose="020B0604020202020204" pitchFamily="34" charset="0"/>
            </a:rPr>
            <a:t>This can be influenced by personality: open-minded people are less likely to stick to rigid initial estimates</a:t>
          </a:r>
          <a:endParaRPr lang="en-GB" sz="1600" dirty="0">
            <a:solidFill>
              <a:srgbClr val="4478A8"/>
            </a:solidFill>
            <a:latin typeface="Arial" panose="020B0604020202020204" pitchFamily="34" charset="0"/>
            <a:cs typeface="Arial" panose="020B0604020202020204" pitchFamily="34" charset="0"/>
          </a:endParaRPr>
        </a:p>
      </dgm:t>
    </dgm:pt>
    <dgm:pt modelId="{FE45753F-74E6-40C5-9EA9-852E3AFB2B04}" type="parTrans" cxnId="{E7B6309D-BDB4-4C7E-B2F8-EE550A61B5E0}">
      <dgm:prSet/>
      <dgm:spPr/>
      <dgm:t>
        <a:bodyPr/>
        <a:lstStyle/>
        <a:p>
          <a:endParaRPr lang="en-GB"/>
        </a:p>
      </dgm:t>
    </dgm:pt>
    <dgm:pt modelId="{9EF85769-C621-4B08-A3F8-B1072A224D2B}" type="sibTrans" cxnId="{E7B6309D-BDB4-4C7E-B2F8-EE550A61B5E0}">
      <dgm:prSet/>
      <dgm:spPr/>
      <dgm:t>
        <a:bodyPr/>
        <a:lstStyle/>
        <a:p>
          <a:endParaRPr lang="en-GB"/>
        </a:p>
      </dgm:t>
    </dgm:pt>
    <dgm:pt modelId="{A9BFAB01-3E7E-4734-9DB9-9EF157B44BDA}">
      <dgm:prSet phldrT="[Text]" custT="1"/>
      <dgm:spPr>
        <a:solidFill>
          <a:srgbClr val="E4E9F3">
            <a:alpha val="90000"/>
          </a:srgbClr>
        </a:solidFill>
      </dgm:spPr>
      <dgm:t>
        <a:bodyPr/>
        <a:lstStyle/>
        <a:p>
          <a:pPr>
            <a:buFont typeface="Arial" panose="020B0604020202020204" pitchFamily="34" charset="0"/>
            <a:buChar char="•"/>
          </a:pPr>
          <a:r>
            <a:rPr lang="en-US" sz="1600" dirty="0">
              <a:solidFill>
                <a:srgbClr val="4478A8"/>
              </a:solidFill>
              <a:latin typeface="Arial" panose="020B0604020202020204" pitchFamily="34" charset="0"/>
              <a:cs typeface="Arial" panose="020B0604020202020204" pitchFamily="34" charset="0"/>
            </a:rPr>
            <a:t>We assume that the person or situation is more like our known mental model or stereotype and focus on the similarities</a:t>
          </a:r>
          <a:endParaRPr lang="en-GB" sz="1600" dirty="0">
            <a:solidFill>
              <a:srgbClr val="4478A8"/>
            </a:solidFill>
            <a:latin typeface="Arial" panose="020B0604020202020204" pitchFamily="34" charset="0"/>
            <a:cs typeface="Arial" panose="020B0604020202020204" pitchFamily="34" charset="0"/>
          </a:endParaRPr>
        </a:p>
      </dgm:t>
    </dgm:pt>
    <dgm:pt modelId="{DCE049F2-C3D6-4C47-9E56-C514CBF845F1}" type="parTrans" cxnId="{E3257879-BE64-4BD5-89CA-DBC8ABB44CB1}">
      <dgm:prSet/>
      <dgm:spPr/>
      <dgm:t>
        <a:bodyPr/>
        <a:lstStyle/>
        <a:p>
          <a:endParaRPr lang="en-GB"/>
        </a:p>
      </dgm:t>
    </dgm:pt>
    <dgm:pt modelId="{719A0D20-98DD-421B-883C-42D925E8652A}" type="sibTrans" cxnId="{E3257879-BE64-4BD5-89CA-DBC8ABB44CB1}">
      <dgm:prSet/>
      <dgm:spPr/>
      <dgm:t>
        <a:bodyPr/>
        <a:lstStyle/>
        <a:p>
          <a:endParaRPr lang="en-GB"/>
        </a:p>
      </dgm:t>
    </dgm:pt>
    <dgm:pt modelId="{ECBF01DF-683F-4E1B-B4DE-F0B74676333E}">
      <dgm:prSet phldrT="[Text]" custT="1"/>
      <dgm:spPr>
        <a:solidFill>
          <a:srgbClr val="E4E9F3">
            <a:alpha val="90000"/>
          </a:srgbClr>
        </a:solidFill>
      </dgm:spPr>
      <dgm:t>
        <a:bodyPr/>
        <a:lstStyle/>
        <a:p>
          <a:pPr>
            <a:buFont typeface="Arial" panose="020B0604020202020204" pitchFamily="34" charset="0"/>
            <a:buChar char="•"/>
          </a:pPr>
          <a:r>
            <a:rPr lang="en-US" sz="1600" dirty="0">
              <a:solidFill>
                <a:srgbClr val="4478A8"/>
              </a:solidFill>
              <a:latin typeface="Arial" panose="020B0604020202020204" pitchFamily="34" charset="0"/>
              <a:cs typeface="Arial" panose="020B0604020202020204" pitchFamily="34" charset="0"/>
            </a:rPr>
            <a:t>We are less likely to focus on differences and unique factors</a:t>
          </a:r>
          <a:endParaRPr lang="en-GB" sz="1600" dirty="0">
            <a:solidFill>
              <a:srgbClr val="4478A8"/>
            </a:solidFill>
            <a:latin typeface="Arial" panose="020B0604020202020204" pitchFamily="34" charset="0"/>
            <a:cs typeface="Arial" panose="020B0604020202020204" pitchFamily="34" charset="0"/>
          </a:endParaRPr>
        </a:p>
      </dgm:t>
    </dgm:pt>
    <dgm:pt modelId="{B242233C-12CF-4F78-8988-20D2AC853DA9}" type="parTrans" cxnId="{8A72FD7F-DF30-45D7-B57D-41EEF95999E5}">
      <dgm:prSet/>
      <dgm:spPr/>
      <dgm:t>
        <a:bodyPr/>
        <a:lstStyle/>
        <a:p>
          <a:endParaRPr lang="en-GB"/>
        </a:p>
      </dgm:t>
    </dgm:pt>
    <dgm:pt modelId="{0C6AFEB2-E8A8-4CDB-9184-FB56282B00C5}" type="sibTrans" cxnId="{8A72FD7F-DF30-45D7-B57D-41EEF95999E5}">
      <dgm:prSet/>
      <dgm:spPr/>
      <dgm:t>
        <a:bodyPr/>
        <a:lstStyle/>
        <a:p>
          <a:endParaRPr lang="en-GB"/>
        </a:p>
      </dgm:t>
    </dgm:pt>
    <dgm:pt modelId="{BB926CF2-2C50-4324-B776-7AFE7170B652}" type="pres">
      <dgm:prSet presAssocID="{3AC816EB-C128-4942-920A-3F82725557F1}" presName="Name0" presStyleCnt="0">
        <dgm:presLayoutVars>
          <dgm:dir/>
          <dgm:animLvl val="lvl"/>
          <dgm:resizeHandles val="exact"/>
        </dgm:presLayoutVars>
      </dgm:prSet>
      <dgm:spPr/>
    </dgm:pt>
    <dgm:pt modelId="{21B28FFE-E3AA-404D-92CA-798CB697AFB0}" type="pres">
      <dgm:prSet presAssocID="{4F7DA184-CCD4-4A3E-B1DC-59A7362B8CCF}" presName="composite" presStyleCnt="0"/>
      <dgm:spPr/>
    </dgm:pt>
    <dgm:pt modelId="{CD89F8C9-94BF-46B9-91DC-42C0C097D568}" type="pres">
      <dgm:prSet presAssocID="{4F7DA184-CCD4-4A3E-B1DC-59A7362B8CCF}" presName="parTx" presStyleLbl="alignNode1" presStyleIdx="0" presStyleCnt="3">
        <dgm:presLayoutVars>
          <dgm:chMax val="0"/>
          <dgm:chPref val="0"/>
          <dgm:bulletEnabled val="1"/>
        </dgm:presLayoutVars>
      </dgm:prSet>
      <dgm:spPr/>
    </dgm:pt>
    <dgm:pt modelId="{0FB3C681-FFB8-499D-8305-DD30430F149D}" type="pres">
      <dgm:prSet presAssocID="{4F7DA184-CCD4-4A3E-B1DC-59A7362B8CCF}" presName="desTx" presStyleLbl="alignAccFollowNode1" presStyleIdx="0" presStyleCnt="3">
        <dgm:presLayoutVars>
          <dgm:bulletEnabled val="1"/>
        </dgm:presLayoutVars>
      </dgm:prSet>
      <dgm:spPr/>
    </dgm:pt>
    <dgm:pt modelId="{BDCB521D-5998-4600-8A6C-BB3A03386A30}" type="pres">
      <dgm:prSet presAssocID="{1A41E41E-9B9D-43B5-8240-7C431E2DBD57}" presName="space" presStyleCnt="0"/>
      <dgm:spPr/>
    </dgm:pt>
    <dgm:pt modelId="{AEDA64C2-7DC4-4162-BF4E-B67861C2E795}" type="pres">
      <dgm:prSet presAssocID="{28A138AA-CDA7-4828-9996-8FB6FAE23504}" presName="composite" presStyleCnt="0"/>
      <dgm:spPr/>
    </dgm:pt>
    <dgm:pt modelId="{EC9F4295-CCE7-4DAB-9854-B551951340FC}" type="pres">
      <dgm:prSet presAssocID="{28A138AA-CDA7-4828-9996-8FB6FAE23504}" presName="parTx" presStyleLbl="alignNode1" presStyleIdx="1" presStyleCnt="3">
        <dgm:presLayoutVars>
          <dgm:chMax val="0"/>
          <dgm:chPref val="0"/>
          <dgm:bulletEnabled val="1"/>
        </dgm:presLayoutVars>
      </dgm:prSet>
      <dgm:spPr/>
    </dgm:pt>
    <dgm:pt modelId="{03CA22D2-C36C-4374-B958-ED1A58148AF9}" type="pres">
      <dgm:prSet presAssocID="{28A138AA-CDA7-4828-9996-8FB6FAE23504}" presName="desTx" presStyleLbl="alignAccFollowNode1" presStyleIdx="1" presStyleCnt="3">
        <dgm:presLayoutVars>
          <dgm:bulletEnabled val="1"/>
        </dgm:presLayoutVars>
      </dgm:prSet>
      <dgm:spPr/>
    </dgm:pt>
    <dgm:pt modelId="{B8FDFCBC-7E6E-4A2E-83EA-A1B481C1296F}" type="pres">
      <dgm:prSet presAssocID="{B358BCC3-EF9F-4B34-A530-9D69A8C7F6CE}" presName="space" presStyleCnt="0"/>
      <dgm:spPr/>
    </dgm:pt>
    <dgm:pt modelId="{8D224969-B1FA-4152-9E36-2E17F727A3F0}" type="pres">
      <dgm:prSet presAssocID="{F8473325-33A5-4D56-A5AA-852D2E861725}" presName="composite" presStyleCnt="0"/>
      <dgm:spPr/>
    </dgm:pt>
    <dgm:pt modelId="{F4992ED7-BC51-4756-8FAF-6B966DD3B59A}" type="pres">
      <dgm:prSet presAssocID="{F8473325-33A5-4D56-A5AA-852D2E861725}" presName="parTx" presStyleLbl="alignNode1" presStyleIdx="2" presStyleCnt="3">
        <dgm:presLayoutVars>
          <dgm:chMax val="0"/>
          <dgm:chPref val="0"/>
          <dgm:bulletEnabled val="1"/>
        </dgm:presLayoutVars>
      </dgm:prSet>
      <dgm:spPr/>
    </dgm:pt>
    <dgm:pt modelId="{3BCDCBCE-38DC-4B26-A096-1F970E680E05}" type="pres">
      <dgm:prSet presAssocID="{F8473325-33A5-4D56-A5AA-852D2E861725}" presName="desTx" presStyleLbl="alignAccFollowNode1" presStyleIdx="2" presStyleCnt="3">
        <dgm:presLayoutVars>
          <dgm:bulletEnabled val="1"/>
        </dgm:presLayoutVars>
      </dgm:prSet>
      <dgm:spPr/>
    </dgm:pt>
  </dgm:ptLst>
  <dgm:cxnLst>
    <dgm:cxn modelId="{F4A5FF04-EB18-4DFF-B3BE-E3C414781B52}" type="presOf" srcId="{3F450CF8-F826-4A85-A740-6E97D1C16DB1}" destId="{0FB3C681-FFB8-499D-8305-DD30430F149D}" srcOrd="0" destOrd="0" presId="urn:microsoft.com/office/officeart/2005/8/layout/hList1"/>
    <dgm:cxn modelId="{9AA42B20-58CA-4CC4-A378-B0CC6812D579}" type="presOf" srcId="{37102A21-FC55-40B4-A406-AC6856B3C1A4}" destId="{03CA22D2-C36C-4374-B958-ED1A58148AF9}" srcOrd="0" destOrd="2" presId="urn:microsoft.com/office/officeart/2005/8/layout/hList1"/>
    <dgm:cxn modelId="{72A99F2C-1915-4601-A615-C6B3FF3126F1}" srcId="{3AC816EB-C128-4942-920A-3F82725557F1}" destId="{28A138AA-CDA7-4828-9996-8FB6FAE23504}" srcOrd="1" destOrd="0" parTransId="{E525DF95-9104-4F6D-B6EF-2656579FC4BD}" sibTransId="{B358BCC3-EF9F-4B34-A530-9D69A8C7F6CE}"/>
    <dgm:cxn modelId="{2D0D0D39-1672-45CC-A6DF-12B83AC20C4C}" srcId="{4F7DA184-CCD4-4A3E-B1DC-59A7362B8CCF}" destId="{3F450CF8-F826-4A85-A740-6E97D1C16DB1}" srcOrd="0" destOrd="0" parTransId="{7CBEB988-247F-494D-AB68-1206C4B73213}" sibTransId="{E701CE2C-2521-40BB-8277-F4501AC688DB}"/>
    <dgm:cxn modelId="{2BB0125B-F7D7-4007-97F6-DCD9E540FBB4}" type="presOf" srcId="{3AC816EB-C128-4942-920A-3F82725557F1}" destId="{BB926CF2-2C50-4324-B776-7AFE7170B652}" srcOrd="0" destOrd="0" presId="urn:microsoft.com/office/officeart/2005/8/layout/hList1"/>
    <dgm:cxn modelId="{CB77B34C-5230-47EB-8B7E-68CC29F8DBE6}" type="presOf" srcId="{3B0304A8-E946-48C2-9B18-0B0231510781}" destId="{3BCDCBCE-38DC-4B26-A096-1F970E680E05}" srcOrd="0" destOrd="0" presId="urn:microsoft.com/office/officeart/2005/8/layout/hList1"/>
    <dgm:cxn modelId="{12429A71-B1BC-45EE-8FA2-62BC860948A1}" srcId="{28A138AA-CDA7-4828-9996-8FB6FAE23504}" destId="{B789BBB7-7990-48A4-B966-C14D86DCD8F7}" srcOrd="0" destOrd="0" parTransId="{6E377CA0-DBD0-4B6E-AEFA-62A51FEB29CE}" sibTransId="{AE6E1DDD-D530-4B2A-A077-F5ED0252C260}"/>
    <dgm:cxn modelId="{A1032E53-C714-4676-A41E-8E25158CD1AF}" type="presOf" srcId="{F8473325-33A5-4D56-A5AA-852D2E861725}" destId="{F4992ED7-BC51-4756-8FAF-6B966DD3B59A}" srcOrd="0" destOrd="0" presId="urn:microsoft.com/office/officeart/2005/8/layout/hList1"/>
    <dgm:cxn modelId="{4D450A76-2FFF-461B-949E-36F71CCC6BBE}" srcId="{28A138AA-CDA7-4828-9996-8FB6FAE23504}" destId="{14141B8D-75C6-434F-BE92-51FA341BD063}" srcOrd="1" destOrd="0" parTransId="{F821DB0B-E609-43CE-A873-062106FA630C}" sibTransId="{7C1A91CD-24CA-472C-A4E2-25809FDD4C8E}"/>
    <dgm:cxn modelId="{E547C156-D1BA-4AAB-84D2-7B9E40CB0226}" type="presOf" srcId="{A9BFAB01-3E7E-4734-9DB9-9EF157B44BDA}" destId="{0FB3C681-FFB8-499D-8305-DD30430F149D}" srcOrd="0" destOrd="1" presId="urn:microsoft.com/office/officeart/2005/8/layout/hList1"/>
    <dgm:cxn modelId="{9ACE2D58-9FF2-4F3F-A956-A22F06D23505}" type="presOf" srcId="{B789BBB7-7990-48A4-B966-C14D86DCD8F7}" destId="{03CA22D2-C36C-4374-B958-ED1A58148AF9}" srcOrd="0" destOrd="0" presId="urn:microsoft.com/office/officeart/2005/8/layout/hList1"/>
    <dgm:cxn modelId="{E3257879-BE64-4BD5-89CA-DBC8ABB44CB1}" srcId="{4F7DA184-CCD4-4A3E-B1DC-59A7362B8CCF}" destId="{A9BFAB01-3E7E-4734-9DB9-9EF157B44BDA}" srcOrd="1" destOrd="0" parTransId="{DCE049F2-C3D6-4C47-9E56-C514CBF845F1}" sibTransId="{719A0D20-98DD-421B-883C-42D925E8652A}"/>
    <dgm:cxn modelId="{8A72FD7F-DF30-45D7-B57D-41EEF95999E5}" srcId="{4F7DA184-CCD4-4A3E-B1DC-59A7362B8CCF}" destId="{ECBF01DF-683F-4E1B-B4DE-F0B74676333E}" srcOrd="2" destOrd="0" parTransId="{B242233C-12CF-4F78-8988-20D2AC853DA9}" sibTransId="{0C6AFEB2-E8A8-4CDB-9184-FB56282B00C5}"/>
    <dgm:cxn modelId="{E2A05C88-1AC7-4DF3-AC66-7D1068D29671}" type="presOf" srcId="{4F7DA184-CCD4-4A3E-B1DC-59A7362B8CCF}" destId="{CD89F8C9-94BF-46B9-91DC-42C0C097D568}" srcOrd="0" destOrd="0" presId="urn:microsoft.com/office/officeart/2005/8/layout/hList1"/>
    <dgm:cxn modelId="{3D170489-4522-4E93-800B-78AA879D11A6}" srcId="{3AC816EB-C128-4942-920A-3F82725557F1}" destId="{4F7DA184-CCD4-4A3E-B1DC-59A7362B8CCF}" srcOrd="0" destOrd="0" parTransId="{0A417E6A-0F78-4542-BEFA-3F6DCA55D69A}" sibTransId="{1A41E41E-9B9D-43B5-8240-7C431E2DBD57}"/>
    <dgm:cxn modelId="{E7B6309D-BDB4-4C7E-B2F8-EE550A61B5E0}" srcId="{28A138AA-CDA7-4828-9996-8FB6FAE23504}" destId="{37102A21-FC55-40B4-A406-AC6856B3C1A4}" srcOrd="2" destOrd="0" parTransId="{FE45753F-74E6-40C5-9EA9-852E3AFB2B04}" sibTransId="{9EF85769-C621-4B08-A3F8-B1072A224D2B}"/>
    <dgm:cxn modelId="{0958BDA7-7BBF-42CC-B5FA-F66D7107D7E4}" type="presOf" srcId="{14141B8D-75C6-434F-BE92-51FA341BD063}" destId="{03CA22D2-C36C-4374-B958-ED1A58148AF9}" srcOrd="0" destOrd="1" presId="urn:microsoft.com/office/officeart/2005/8/layout/hList1"/>
    <dgm:cxn modelId="{72EF91DB-35C1-4AD9-B9F8-82EC3BCE7138}" type="presOf" srcId="{28A138AA-CDA7-4828-9996-8FB6FAE23504}" destId="{EC9F4295-CCE7-4DAB-9854-B551951340FC}" srcOrd="0" destOrd="0" presId="urn:microsoft.com/office/officeart/2005/8/layout/hList1"/>
    <dgm:cxn modelId="{BC0BBFE2-1FF9-4B18-847C-DA1AA81D0FD9}" srcId="{F8473325-33A5-4D56-A5AA-852D2E861725}" destId="{3B0304A8-E946-48C2-9B18-0B0231510781}" srcOrd="0" destOrd="0" parTransId="{427C6343-5655-422B-A814-1ADB8983C726}" sibTransId="{6852A612-7CCD-4313-ABDA-2754251E039E}"/>
    <dgm:cxn modelId="{5E9405EB-BD4B-4213-8350-F4188539D56A}" type="presOf" srcId="{ECBF01DF-683F-4E1B-B4DE-F0B74676333E}" destId="{0FB3C681-FFB8-499D-8305-DD30430F149D}" srcOrd="0" destOrd="2" presId="urn:microsoft.com/office/officeart/2005/8/layout/hList1"/>
    <dgm:cxn modelId="{B5A4ABF2-5C5E-4D88-A46B-B5CA9262C866}" srcId="{3AC816EB-C128-4942-920A-3F82725557F1}" destId="{F8473325-33A5-4D56-A5AA-852D2E861725}" srcOrd="2" destOrd="0" parTransId="{B13B4F38-8AB7-429B-ABBA-3B07F4970285}" sibTransId="{B307AA4C-5FE3-4F6C-94DA-104A9629E985}"/>
    <dgm:cxn modelId="{4FEB2282-30AB-4F69-BA20-88C417C4944B}" type="presParOf" srcId="{BB926CF2-2C50-4324-B776-7AFE7170B652}" destId="{21B28FFE-E3AA-404D-92CA-798CB697AFB0}" srcOrd="0" destOrd="0" presId="urn:microsoft.com/office/officeart/2005/8/layout/hList1"/>
    <dgm:cxn modelId="{C8973897-381E-4A67-B409-449E6DFF2363}" type="presParOf" srcId="{21B28FFE-E3AA-404D-92CA-798CB697AFB0}" destId="{CD89F8C9-94BF-46B9-91DC-42C0C097D568}" srcOrd="0" destOrd="0" presId="urn:microsoft.com/office/officeart/2005/8/layout/hList1"/>
    <dgm:cxn modelId="{D2792647-AAE3-4458-A4ED-5622957A3405}" type="presParOf" srcId="{21B28FFE-E3AA-404D-92CA-798CB697AFB0}" destId="{0FB3C681-FFB8-499D-8305-DD30430F149D}" srcOrd="1" destOrd="0" presId="urn:microsoft.com/office/officeart/2005/8/layout/hList1"/>
    <dgm:cxn modelId="{D59EDBC7-8D8F-4FB7-B536-A989BBA80FF5}" type="presParOf" srcId="{BB926CF2-2C50-4324-B776-7AFE7170B652}" destId="{BDCB521D-5998-4600-8A6C-BB3A03386A30}" srcOrd="1" destOrd="0" presId="urn:microsoft.com/office/officeart/2005/8/layout/hList1"/>
    <dgm:cxn modelId="{1B94ADFB-3B91-4C9A-BF69-41061ECBEDAE}" type="presParOf" srcId="{BB926CF2-2C50-4324-B776-7AFE7170B652}" destId="{AEDA64C2-7DC4-4162-BF4E-B67861C2E795}" srcOrd="2" destOrd="0" presId="urn:microsoft.com/office/officeart/2005/8/layout/hList1"/>
    <dgm:cxn modelId="{D2E0E974-55D8-4B4B-AF97-5944903ED6AC}" type="presParOf" srcId="{AEDA64C2-7DC4-4162-BF4E-B67861C2E795}" destId="{EC9F4295-CCE7-4DAB-9854-B551951340FC}" srcOrd="0" destOrd="0" presId="urn:microsoft.com/office/officeart/2005/8/layout/hList1"/>
    <dgm:cxn modelId="{F12E6D57-E5F3-45F7-8312-1AC7C5CE4A5C}" type="presParOf" srcId="{AEDA64C2-7DC4-4162-BF4E-B67861C2E795}" destId="{03CA22D2-C36C-4374-B958-ED1A58148AF9}" srcOrd="1" destOrd="0" presId="urn:microsoft.com/office/officeart/2005/8/layout/hList1"/>
    <dgm:cxn modelId="{BC2317C0-AB82-44D9-A6F7-51E22984D218}" type="presParOf" srcId="{BB926CF2-2C50-4324-B776-7AFE7170B652}" destId="{B8FDFCBC-7E6E-4A2E-83EA-A1B481C1296F}" srcOrd="3" destOrd="0" presId="urn:microsoft.com/office/officeart/2005/8/layout/hList1"/>
    <dgm:cxn modelId="{F8A40640-7341-444E-91BC-54B864AB6CEE}" type="presParOf" srcId="{BB926CF2-2C50-4324-B776-7AFE7170B652}" destId="{8D224969-B1FA-4152-9E36-2E17F727A3F0}" srcOrd="4" destOrd="0" presId="urn:microsoft.com/office/officeart/2005/8/layout/hList1"/>
    <dgm:cxn modelId="{A53EB770-114F-4E38-9541-0209C51EEA3F}" type="presParOf" srcId="{8D224969-B1FA-4152-9E36-2E17F727A3F0}" destId="{F4992ED7-BC51-4756-8FAF-6B966DD3B59A}" srcOrd="0" destOrd="0" presId="urn:microsoft.com/office/officeart/2005/8/layout/hList1"/>
    <dgm:cxn modelId="{AB8EF19B-83D6-437D-A78D-6C72C93C1C71}" type="presParOf" srcId="{8D224969-B1FA-4152-9E36-2E17F727A3F0}" destId="{3BCDCBCE-38DC-4B26-A096-1F970E680E05}"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857D609-7D81-46F6-8F86-023A94B1F18A}"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GB"/>
        </a:p>
      </dgm:t>
    </dgm:pt>
    <dgm:pt modelId="{FA9C20A9-2FF0-4D56-A39B-3555F539E729}">
      <dgm:prSet phldrT="[Text]" custT="1"/>
      <dgm:spPr>
        <a:solidFill>
          <a:srgbClr val="4478A8"/>
        </a:solidFill>
      </dgm:spPr>
      <dgm:t>
        <a:bodyPr/>
        <a:lstStyle/>
        <a:p>
          <a:r>
            <a:rPr lang="en-US" sz="2400" dirty="0">
              <a:latin typeface="Arial" panose="020B0604020202020204" pitchFamily="34" charset="0"/>
              <a:cs typeface="Arial" panose="020B0604020202020204" pitchFamily="34" charset="0"/>
            </a:rPr>
            <a:t>Fatigue risk assessment</a:t>
          </a:r>
          <a:endParaRPr lang="en-GB" sz="2400" dirty="0">
            <a:latin typeface="Arial" panose="020B0604020202020204" pitchFamily="34" charset="0"/>
            <a:cs typeface="Arial" panose="020B0604020202020204" pitchFamily="34" charset="0"/>
          </a:endParaRPr>
        </a:p>
      </dgm:t>
    </dgm:pt>
    <dgm:pt modelId="{E6E8450C-D1B8-4EF3-8D46-27FE176A4E5E}" type="parTrans" cxnId="{CE460AAF-612F-4ADF-BEDA-A4508ED74473}">
      <dgm:prSet/>
      <dgm:spPr/>
      <dgm:t>
        <a:bodyPr/>
        <a:lstStyle/>
        <a:p>
          <a:endParaRPr lang="en-GB"/>
        </a:p>
      </dgm:t>
    </dgm:pt>
    <dgm:pt modelId="{596A7221-E521-4340-8386-D7EEF82A6C97}" type="sibTrans" cxnId="{CE460AAF-612F-4ADF-BEDA-A4508ED74473}">
      <dgm:prSet/>
      <dgm:spPr/>
      <dgm:t>
        <a:bodyPr/>
        <a:lstStyle/>
        <a:p>
          <a:endParaRPr lang="en-GB"/>
        </a:p>
      </dgm:t>
    </dgm:pt>
    <dgm:pt modelId="{45FEE3F5-2C68-4BC0-8E10-063760D3B995}">
      <dgm:prSet phldrT="[Text]" custT="1"/>
      <dgm:spPr>
        <a:solidFill>
          <a:srgbClr val="E4E9F3">
            <a:alpha val="90000"/>
          </a:srgbClr>
        </a:solidFill>
      </dgm:spPr>
      <dgm:t>
        <a:bodyPr/>
        <a:lstStyle/>
        <a:p>
          <a:pPr>
            <a:buFontTx/>
            <a:buNone/>
          </a:pPr>
          <a:br>
            <a:rPr lang="en-US" sz="1600" dirty="0">
              <a:solidFill>
                <a:srgbClr val="4478A8"/>
              </a:solidFill>
              <a:latin typeface="Arial" panose="020B0604020202020204" pitchFamily="34" charset="0"/>
              <a:cs typeface="Arial" panose="020B0604020202020204" pitchFamily="34" charset="0"/>
            </a:rPr>
          </a:br>
          <a:r>
            <a:rPr lang="en-US" sz="1600" dirty="0">
              <a:solidFill>
                <a:srgbClr val="4478A8"/>
              </a:solidFill>
              <a:latin typeface="Arial" panose="020B0604020202020204" pitchFamily="34" charset="0"/>
              <a:cs typeface="Arial" panose="020B0604020202020204" pitchFamily="34" charset="0"/>
            </a:rPr>
            <a:t>This practice can minimize the risk that we base our judgement on single (available) experiences, or mental models (stereotypes) and include wider information that allows us to consider the unique conditions and their impact on our state</a:t>
          </a:r>
          <a:endParaRPr lang="en-GB" sz="1600" dirty="0">
            <a:solidFill>
              <a:srgbClr val="4478A8"/>
            </a:solidFill>
            <a:latin typeface="Arial" panose="020B0604020202020204" pitchFamily="34" charset="0"/>
            <a:cs typeface="Arial" panose="020B0604020202020204" pitchFamily="34" charset="0"/>
          </a:endParaRPr>
        </a:p>
      </dgm:t>
    </dgm:pt>
    <dgm:pt modelId="{42098F34-6744-4E42-906D-4F610A89C1E5}" type="parTrans" cxnId="{46995EA8-3F9C-4D16-8E1E-B220539B7D67}">
      <dgm:prSet/>
      <dgm:spPr/>
      <dgm:t>
        <a:bodyPr/>
        <a:lstStyle/>
        <a:p>
          <a:endParaRPr lang="en-GB"/>
        </a:p>
      </dgm:t>
    </dgm:pt>
    <dgm:pt modelId="{38144B91-EBAD-412A-ACA5-5EFED59343E9}" type="sibTrans" cxnId="{46995EA8-3F9C-4D16-8E1E-B220539B7D67}">
      <dgm:prSet/>
      <dgm:spPr/>
      <dgm:t>
        <a:bodyPr/>
        <a:lstStyle/>
        <a:p>
          <a:endParaRPr lang="en-GB"/>
        </a:p>
      </dgm:t>
    </dgm:pt>
    <dgm:pt modelId="{9CBA9EEB-6510-4369-940A-E69ADD86096F}">
      <dgm:prSet phldrT="[Text]" custT="1"/>
      <dgm:spPr>
        <a:solidFill>
          <a:srgbClr val="4478A8"/>
        </a:solidFill>
      </dgm:spPr>
      <dgm:t>
        <a:bodyPr/>
        <a:lstStyle/>
        <a:p>
          <a:r>
            <a:rPr lang="en-US" sz="2400" dirty="0">
              <a:latin typeface="Arial" panose="020B0604020202020204" pitchFamily="34" charset="0"/>
              <a:cs typeface="Arial" panose="020B0604020202020204" pitchFamily="34" charset="0"/>
            </a:rPr>
            <a:t>Group review of job requirements</a:t>
          </a:r>
          <a:endParaRPr lang="en-GB" sz="2400" dirty="0">
            <a:latin typeface="Arial" panose="020B0604020202020204" pitchFamily="34" charset="0"/>
            <a:cs typeface="Arial" panose="020B0604020202020204" pitchFamily="34" charset="0"/>
          </a:endParaRPr>
        </a:p>
      </dgm:t>
    </dgm:pt>
    <dgm:pt modelId="{426CE80B-E40C-419B-BDEA-34CAEF9B379C}" type="parTrans" cxnId="{7DD1B122-CA9E-4B3B-9180-FF32E4C5FCCF}">
      <dgm:prSet/>
      <dgm:spPr/>
      <dgm:t>
        <a:bodyPr/>
        <a:lstStyle/>
        <a:p>
          <a:endParaRPr lang="en-GB"/>
        </a:p>
      </dgm:t>
    </dgm:pt>
    <dgm:pt modelId="{2C6705BB-F287-4095-BB5C-DB3886DBDF13}" type="sibTrans" cxnId="{7DD1B122-CA9E-4B3B-9180-FF32E4C5FCCF}">
      <dgm:prSet/>
      <dgm:spPr/>
      <dgm:t>
        <a:bodyPr/>
        <a:lstStyle/>
        <a:p>
          <a:endParaRPr lang="en-GB"/>
        </a:p>
      </dgm:t>
    </dgm:pt>
    <dgm:pt modelId="{EEEB01F1-FFB0-427B-9360-8E9560C23B14}">
      <dgm:prSet phldrT="[Text]" custT="1"/>
      <dgm:spPr>
        <a:solidFill>
          <a:srgbClr val="E4E9F3">
            <a:alpha val="90000"/>
          </a:srgbClr>
        </a:solidFill>
      </dgm:spPr>
      <dgm:t>
        <a:bodyPr/>
        <a:lstStyle/>
        <a:p>
          <a:pPr>
            <a:buNone/>
          </a:pPr>
          <a:br>
            <a:rPr lang="en-US" sz="1600" dirty="0">
              <a:solidFill>
                <a:srgbClr val="4478A8"/>
              </a:solidFill>
              <a:latin typeface="Arial" panose="020B0604020202020204" pitchFamily="34" charset="0"/>
              <a:cs typeface="Arial" panose="020B0604020202020204" pitchFamily="34" charset="0"/>
            </a:rPr>
          </a:br>
          <a:r>
            <a:rPr lang="en-US" sz="1600" dirty="0">
              <a:solidFill>
                <a:srgbClr val="4478A8"/>
              </a:solidFill>
              <a:latin typeface="Arial" panose="020B0604020202020204" pitchFamily="34" charset="0"/>
              <a:cs typeface="Arial" panose="020B0604020202020204" pitchFamily="34" charset="0"/>
            </a:rPr>
            <a:t>Reviewing and justifying your estimates of the length of time required to complete the job with others (fatigue manager or wider team) encourages you to undertake a thorough and reasoned review of the context, less influenced by initial ‘gut feel’ or first estimate</a:t>
          </a:r>
          <a:endParaRPr lang="en-GB" sz="1600" dirty="0">
            <a:solidFill>
              <a:srgbClr val="4478A8"/>
            </a:solidFill>
            <a:latin typeface="Arial" panose="020B0604020202020204" pitchFamily="34" charset="0"/>
            <a:cs typeface="Arial" panose="020B0604020202020204" pitchFamily="34" charset="0"/>
          </a:endParaRPr>
        </a:p>
      </dgm:t>
    </dgm:pt>
    <dgm:pt modelId="{9EBC3A63-6EE7-4293-9A4D-D21758F91190}" type="parTrans" cxnId="{758B738F-50D7-4490-B3E4-19F9A5295D51}">
      <dgm:prSet/>
      <dgm:spPr/>
      <dgm:t>
        <a:bodyPr/>
        <a:lstStyle/>
        <a:p>
          <a:endParaRPr lang="en-GB"/>
        </a:p>
      </dgm:t>
    </dgm:pt>
    <dgm:pt modelId="{60EC70F2-9221-4D03-8714-3AF3A76B843B}" type="sibTrans" cxnId="{758B738F-50D7-4490-B3E4-19F9A5295D51}">
      <dgm:prSet/>
      <dgm:spPr/>
      <dgm:t>
        <a:bodyPr/>
        <a:lstStyle/>
        <a:p>
          <a:endParaRPr lang="en-GB"/>
        </a:p>
      </dgm:t>
    </dgm:pt>
    <dgm:pt modelId="{29B0E8C1-2CEC-40ED-95A9-13164B8A9874}" type="pres">
      <dgm:prSet presAssocID="{0857D609-7D81-46F6-8F86-023A94B1F18A}" presName="Name0" presStyleCnt="0">
        <dgm:presLayoutVars>
          <dgm:dir/>
          <dgm:animLvl val="lvl"/>
          <dgm:resizeHandles/>
        </dgm:presLayoutVars>
      </dgm:prSet>
      <dgm:spPr/>
    </dgm:pt>
    <dgm:pt modelId="{D4F31B2C-2748-449D-BB91-23658EB40FB9}" type="pres">
      <dgm:prSet presAssocID="{FA9C20A9-2FF0-4D56-A39B-3555F539E729}" presName="linNode" presStyleCnt="0"/>
      <dgm:spPr/>
    </dgm:pt>
    <dgm:pt modelId="{3138CDE4-D802-4A85-BF60-335C2E73D9B4}" type="pres">
      <dgm:prSet presAssocID="{FA9C20A9-2FF0-4D56-A39B-3555F539E729}" presName="parentShp" presStyleLbl="node1" presStyleIdx="0" presStyleCnt="2" custScaleX="63335" custLinFactNeighborX="-11379" custLinFactNeighborY="205">
        <dgm:presLayoutVars>
          <dgm:bulletEnabled val="1"/>
        </dgm:presLayoutVars>
      </dgm:prSet>
      <dgm:spPr/>
    </dgm:pt>
    <dgm:pt modelId="{0213ABE8-DF9D-4114-8E83-346704438C7B}" type="pres">
      <dgm:prSet presAssocID="{FA9C20A9-2FF0-4D56-A39B-3555F539E729}" presName="childShp" presStyleLbl="bgAccFollowNode1" presStyleIdx="0" presStyleCnt="2" custScaleX="124318">
        <dgm:presLayoutVars>
          <dgm:bulletEnabled val="1"/>
        </dgm:presLayoutVars>
      </dgm:prSet>
      <dgm:spPr/>
    </dgm:pt>
    <dgm:pt modelId="{5F7C458A-C8D9-4162-993E-E6C6EE3BC227}" type="pres">
      <dgm:prSet presAssocID="{596A7221-E521-4340-8386-D7EEF82A6C97}" presName="spacing" presStyleCnt="0"/>
      <dgm:spPr/>
    </dgm:pt>
    <dgm:pt modelId="{41983516-D4AA-4D51-AA85-6DC36A68F81B}" type="pres">
      <dgm:prSet presAssocID="{9CBA9EEB-6510-4369-940A-E69ADD86096F}" presName="linNode" presStyleCnt="0"/>
      <dgm:spPr/>
    </dgm:pt>
    <dgm:pt modelId="{00869090-47DC-43E5-8005-285BA36D62F5}" type="pres">
      <dgm:prSet presAssocID="{9CBA9EEB-6510-4369-940A-E69ADD86096F}" presName="parentShp" presStyleLbl="node1" presStyleIdx="1" presStyleCnt="2" custScaleX="62657" custLinFactNeighborX="-13496" custLinFactNeighborY="-1893">
        <dgm:presLayoutVars>
          <dgm:bulletEnabled val="1"/>
        </dgm:presLayoutVars>
      </dgm:prSet>
      <dgm:spPr/>
    </dgm:pt>
    <dgm:pt modelId="{E4EBB882-EDAA-47D3-A140-28A5AF63D3BA}" type="pres">
      <dgm:prSet presAssocID="{9CBA9EEB-6510-4369-940A-E69ADD86096F}" presName="childShp" presStyleLbl="bgAccFollowNode1" presStyleIdx="1" presStyleCnt="2" custScaleX="124915">
        <dgm:presLayoutVars>
          <dgm:bulletEnabled val="1"/>
        </dgm:presLayoutVars>
      </dgm:prSet>
      <dgm:spPr/>
    </dgm:pt>
  </dgm:ptLst>
  <dgm:cxnLst>
    <dgm:cxn modelId="{7879440F-878C-45CC-84E5-3B387E2C6D1B}" type="presOf" srcId="{0857D609-7D81-46F6-8F86-023A94B1F18A}" destId="{29B0E8C1-2CEC-40ED-95A9-13164B8A9874}" srcOrd="0" destOrd="0" presId="urn:microsoft.com/office/officeart/2005/8/layout/vList6"/>
    <dgm:cxn modelId="{D581BD14-F33A-4C1A-8B5C-AEC151FE07D4}" type="presOf" srcId="{EEEB01F1-FFB0-427B-9360-8E9560C23B14}" destId="{E4EBB882-EDAA-47D3-A140-28A5AF63D3BA}" srcOrd="0" destOrd="0" presId="urn:microsoft.com/office/officeart/2005/8/layout/vList6"/>
    <dgm:cxn modelId="{7DD1B122-CA9E-4B3B-9180-FF32E4C5FCCF}" srcId="{0857D609-7D81-46F6-8F86-023A94B1F18A}" destId="{9CBA9EEB-6510-4369-940A-E69ADD86096F}" srcOrd="1" destOrd="0" parTransId="{426CE80B-E40C-419B-BDEA-34CAEF9B379C}" sibTransId="{2C6705BB-F287-4095-BB5C-DB3886DBDF13}"/>
    <dgm:cxn modelId="{3F600B5E-175E-41E6-B33F-E3F64B9D9AAA}" type="presOf" srcId="{9CBA9EEB-6510-4369-940A-E69ADD86096F}" destId="{00869090-47DC-43E5-8005-285BA36D62F5}" srcOrd="0" destOrd="0" presId="urn:microsoft.com/office/officeart/2005/8/layout/vList6"/>
    <dgm:cxn modelId="{758B738F-50D7-4490-B3E4-19F9A5295D51}" srcId="{9CBA9EEB-6510-4369-940A-E69ADD86096F}" destId="{EEEB01F1-FFB0-427B-9360-8E9560C23B14}" srcOrd="0" destOrd="0" parTransId="{9EBC3A63-6EE7-4293-9A4D-D21758F91190}" sibTransId="{60EC70F2-9221-4D03-8714-3AF3A76B843B}"/>
    <dgm:cxn modelId="{46995EA8-3F9C-4D16-8E1E-B220539B7D67}" srcId="{FA9C20A9-2FF0-4D56-A39B-3555F539E729}" destId="{45FEE3F5-2C68-4BC0-8E10-063760D3B995}" srcOrd="0" destOrd="0" parTransId="{42098F34-6744-4E42-906D-4F610A89C1E5}" sibTransId="{38144B91-EBAD-412A-ACA5-5EFED59343E9}"/>
    <dgm:cxn modelId="{CE460AAF-612F-4ADF-BEDA-A4508ED74473}" srcId="{0857D609-7D81-46F6-8F86-023A94B1F18A}" destId="{FA9C20A9-2FF0-4D56-A39B-3555F539E729}" srcOrd="0" destOrd="0" parTransId="{E6E8450C-D1B8-4EF3-8D46-27FE176A4E5E}" sibTransId="{596A7221-E521-4340-8386-D7EEF82A6C97}"/>
    <dgm:cxn modelId="{F0B939D3-5E3D-416D-B2BD-8E5D9CB2ACF7}" type="presOf" srcId="{45FEE3F5-2C68-4BC0-8E10-063760D3B995}" destId="{0213ABE8-DF9D-4114-8E83-346704438C7B}" srcOrd="0" destOrd="0" presId="urn:microsoft.com/office/officeart/2005/8/layout/vList6"/>
    <dgm:cxn modelId="{698139EC-B33D-43D6-A552-904CEABDAA91}" type="presOf" srcId="{FA9C20A9-2FF0-4D56-A39B-3555F539E729}" destId="{3138CDE4-D802-4A85-BF60-335C2E73D9B4}" srcOrd="0" destOrd="0" presId="urn:microsoft.com/office/officeart/2005/8/layout/vList6"/>
    <dgm:cxn modelId="{D7516069-FC8F-4519-B8A8-0BE99805162C}" type="presParOf" srcId="{29B0E8C1-2CEC-40ED-95A9-13164B8A9874}" destId="{D4F31B2C-2748-449D-BB91-23658EB40FB9}" srcOrd="0" destOrd="0" presId="urn:microsoft.com/office/officeart/2005/8/layout/vList6"/>
    <dgm:cxn modelId="{72F0FEFC-FAE7-4EBF-909F-283DBF182125}" type="presParOf" srcId="{D4F31B2C-2748-449D-BB91-23658EB40FB9}" destId="{3138CDE4-D802-4A85-BF60-335C2E73D9B4}" srcOrd="0" destOrd="0" presId="urn:microsoft.com/office/officeart/2005/8/layout/vList6"/>
    <dgm:cxn modelId="{CCE8448E-85EA-4E2E-A8CD-1742E468EA29}" type="presParOf" srcId="{D4F31B2C-2748-449D-BB91-23658EB40FB9}" destId="{0213ABE8-DF9D-4114-8E83-346704438C7B}" srcOrd="1" destOrd="0" presId="urn:microsoft.com/office/officeart/2005/8/layout/vList6"/>
    <dgm:cxn modelId="{3F2A027B-2B25-4020-B357-945FE53CE577}" type="presParOf" srcId="{29B0E8C1-2CEC-40ED-95A9-13164B8A9874}" destId="{5F7C458A-C8D9-4162-993E-E6C6EE3BC227}" srcOrd="1" destOrd="0" presId="urn:microsoft.com/office/officeart/2005/8/layout/vList6"/>
    <dgm:cxn modelId="{81C4A68D-4AB4-4D29-86B7-4DF747F17427}" type="presParOf" srcId="{29B0E8C1-2CEC-40ED-95A9-13164B8A9874}" destId="{41983516-D4AA-4D51-AA85-6DC36A68F81B}" srcOrd="2" destOrd="0" presId="urn:microsoft.com/office/officeart/2005/8/layout/vList6"/>
    <dgm:cxn modelId="{0B67FEDD-13F1-4B57-B613-31E2BD96868C}" type="presParOf" srcId="{41983516-D4AA-4D51-AA85-6DC36A68F81B}" destId="{00869090-47DC-43E5-8005-285BA36D62F5}" srcOrd="0" destOrd="0" presId="urn:microsoft.com/office/officeart/2005/8/layout/vList6"/>
    <dgm:cxn modelId="{5CD82CFB-2B86-429C-8584-B49D253D3E00}" type="presParOf" srcId="{41983516-D4AA-4D51-AA85-6DC36A68F81B}" destId="{E4EBB882-EDAA-47D3-A140-28A5AF63D3BA}" srcOrd="1" destOrd="0" presId="urn:microsoft.com/office/officeart/2005/8/layout/v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1632C0B-17E6-456E-8232-4D7B25442239}"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BDA8C7BC-CDBC-4D45-A9F3-2D7C2E9D2573}">
      <dgm:prSet custT="1"/>
      <dgm:spPr/>
      <dgm:t>
        <a:bodyPr/>
        <a:lstStyle/>
        <a:p>
          <a:pPr>
            <a:lnSpc>
              <a:spcPct val="100000"/>
            </a:lnSpc>
          </a:pPr>
          <a:r>
            <a:rPr lang="en-GB" sz="1600" b="0" dirty="0">
              <a:solidFill>
                <a:srgbClr val="4478A8"/>
              </a:solidFill>
              <a:latin typeface="Arial"/>
              <a:cs typeface="Arial"/>
            </a:rPr>
            <a:t>A lot of factors can influence our decisions related to the assessment of fatigue </a:t>
          </a:r>
          <a:endParaRPr lang="en-US" sz="1600" b="0" dirty="0">
            <a:solidFill>
              <a:srgbClr val="4478A8"/>
            </a:solidFill>
            <a:latin typeface="Arial"/>
            <a:cs typeface="Arial"/>
          </a:endParaRPr>
        </a:p>
      </dgm:t>
    </dgm:pt>
    <dgm:pt modelId="{21734732-23AA-489C-B2BD-F6C7EC0D3C7F}" type="parTrans" cxnId="{E9032DCD-3BA1-45AB-BC56-CD2196DAB9D3}">
      <dgm:prSet/>
      <dgm:spPr/>
      <dgm:t>
        <a:bodyPr/>
        <a:lstStyle/>
        <a:p>
          <a:endParaRPr lang="en-US">
            <a:solidFill>
              <a:srgbClr val="4478A8"/>
            </a:solidFill>
            <a:latin typeface="Arial" panose="020B0604020202020204" pitchFamily="34" charset="0"/>
            <a:cs typeface="Arial" panose="020B0604020202020204" pitchFamily="34" charset="0"/>
          </a:endParaRPr>
        </a:p>
      </dgm:t>
    </dgm:pt>
    <dgm:pt modelId="{09B21F43-18E8-46F4-BB97-F163A0A3E17B}" type="sibTrans" cxnId="{E9032DCD-3BA1-45AB-BC56-CD2196DAB9D3}">
      <dgm:prSet/>
      <dgm:spPr/>
      <dgm:t>
        <a:bodyPr/>
        <a:lstStyle/>
        <a:p>
          <a:endParaRPr lang="en-US">
            <a:solidFill>
              <a:srgbClr val="4478A8"/>
            </a:solidFill>
            <a:latin typeface="Arial" panose="020B0604020202020204" pitchFamily="34" charset="0"/>
            <a:cs typeface="Arial" panose="020B0604020202020204" pitchFamily="34" charset="0"/>
          </a:endParaRPr>
        </a:p>
      </dgm:t>
    </dgm:pt>
    <dgm:pt modelId="{12B15D29-62F2-4A73-B6AE-153121F64CD0}">
      <dgm:prSet custT="1"/>
      <dgm:spPr/>
      <dgm:t>
        <a:bodyPr/>
        <a:lstStyle/>
        <a:p>
          <a:pPr marL="0" lvl="0" indent="0" algn="l" defTabSz="711200">
            <a:lnSpc>
              <a:spcPct val="100000"/>
            </a:lnSpc>
            <a:spcBef>
              <a:spcPct val="0"/>
            </a:spcBef>
            <a:spcAft>
              <a:spcPct val="35000"/>
            </a:spcAft>
            <a:buNone/>
          </a:pPr>
          <a:r>
            <a:rPr lang="en-GB" sz="1600" b="0" kern="1200" dirty="0">
              <a:solidFill>
                <a:srgbClr val="4478A8"/>
              </a:solidFill>
              <a:latin typeface="Arial"/>
              <a:ea typeface="+mn-ea"/>
              <a:cs typeface="Arial"/>
            </a:rPr>
            <a:t>We are all prone to errors in decision making, but these can be overcome if we understand the sorts of errors we might make </a:t>
          </a:r>
          <a:endParaRPr lang="en-US" sz="1600" b="0" kern="1200" dirty="0">
            <a:solidFill>
              <a:srgbClr val="4478A8"/>
            </a:solidFill>
            <a:latin typeface="Arial"/>
            <a:ea typeface="+mn-ea"/>
            <a:cs typeface="Arial"/>
          </a:endParaRPr>
        </a:p>
      </dgm:t>
    </dgm:pt>
    <dgm:pt modelId="{B9724601-FC85-45DD-AB7F-730DB943EE5B}" type="parTrans" cxnId="{29470B3B-FC6C-4398-B015-D485A0E9C79D}">
      <dgm:prSet/>
      <dgm:spPr/>
      <dgm:t>
        <a:bodyPr/>
        <a:lstStyle/>
        <a:p>
          <a:endParaRPr lang="en-US">
            <a:solidFill>
              <a:srgbClr val="4478A8"/>
            </a:solidFill>
            <a:latin typeface="Arial" panose="020B0604020202020204" pitchFamily="34" charset="0"/>
            <a:cs typeface="Arial" panose="020B0604020202020204" pitchFamily="34" charset="0"/>
          </a:endParaRPr>
        </a:p>
      </dgm:t>
    </dgm:pt>
    <dgm:pt modelId="{E4388D5A-18C1-4F3B-9E64-0665CD91B726}" type="sibTrans" cxnId="{29470B3B-FC6C-4398-B015-D485A0E9C79D}">
      <dgm:prSet/>
      <dgm:spPr/>
      <dgm:t>
        <a:bodyPr/>
        <a:lstStyle/>
        <a:p>
          <a:endParaRPr lang="en-US">
            <a:solidFill>
              <a:srgbClr val="4478A8"/>
            </a:solidFill>
            <a:latin typeface="Arial" panose="020B0604020202020204" pitchFamily="34" charset="0"/>
            <a:cs typeface="Arial" panose="020B0604020202020204" pitchFamily="34" charset="0"/>
          </a:endParaRPr>
        </a:p>
      </dgm:t>
    </dgm:pt>
    <dgm:pt modelId="{A0B22EA5-97C5-4D3F-811B-7F6BADD5C954}">
      <dgm:prSet custT="1"/>
      <dgm:spPr/>
      <dgm:t>
        <a:bodyPr/>
        <a:lstStyle/>
        <a:p>
          <a:pPr marL="0" lvl="0" indent="0" algn="l" defTabSz="711200">
            <a:lnSpc>
              <a:spcPct val="100000"/>
            </a:lnSpc>
            <a:spcBef>
              <a:spcPct val="0"/>
            </a:spcBef>
            <a:spcAft>
              <a:spcPct val="35000"/>
            </a:spcAft>
            <a:buNone/>
          </a:pPr>
          <a:r>
            <a:rPr lang="en-GB" sz="1600" b="0" kern="1200" dirty="0">
              <a:solidFill>
                <a:srgbClr val="4478A8"/>
              </a:solidFill>
              <a:latin typeface="Arial"/>
              <a:ea typeface="+mn-ea"/>
              <a:cs typeface="Arial"/>
            </a:rPr>
            <a:t>It is important to re-evaluate your situation during a job and consider changing your decision </a:t>
          </a:r>
          <a:endParaRPr lang="en-US" sz="1600" b="0" kern="1200" dirty="0">
            <a:solidFill>
              <a:srgbClr val="4478A8"/>
            </a:solidFill>
            <a:latin typeface="Arial"/>
            <a:ea typeface="+mn-ea"/>
            <a:cs typeface="Arial"/>
          </a:endParaRPr>
        </a:p>
      </dgm:t>
    </dgm:pt>
    <dgm:pt modelId="{F899F5BD-C02F-4AC7-B953-F9E842AAA6A5}" type="parTrans" cxnId="{3498F316-3796-46EF-B45B-7A10AF9C2128}">
      <dgm:prSet/>
      <dgm:spPr/>
      <dgm:t>
        <a:bodyPr/>
        <a:lstStyle/>
        <a:p>
          <a:endParaRPr lang="en-US">
            <a:solidFill>
              <a:srgbClr val="4478A8"/>
            </a:solidFill>
            <a:latin typeface="Arial" panose="020B0604020202020204" pitchFamily="34" charset="0"/>
            <a:cs typeface="Arial" panose="020B0604020202020204" pitchFamily="34" charset="0"/>
          </a:endParaRPr>
        </a:p>
      </dgm:t>
    </dgm:pt>
    <dgm:pt modelId="{F2BEB3E1-887C-484B-A3B3-C3EAA50EC254}" type="sibTrans" cxnId="{3498F316-3796-46EF-B45B-7A10AF9C2128}">
      <dgm:prSet/>
      <dgm:spPr/>
      <dgm:t>
        <a:bodyPr/>
        <a:lstStyle/>
        <a:p>
          <a:endParaRPr lang="en-US">
            <a:solidFill>
              <a:srgbClr val="4478A8"/>
            </a:solidFill>
            <a:latin typeface="Arial" panose="020B0604020202020204" pitchFamily="34" charset="0"/>
            <a:cs typeface="Arial" panose="020B0604020202020204" pitchFamily="34" charset="0"/>
          </a:endParaRPr>
        </a:p>
      </dgm:t>
    </dgm:pt>
    <dgm:pt modelId="{7FD23172-CC69-46FF-8258-04DB8EA670C7}">
      <dgm:prSet custT="1"/>
      <dgm:spPr/>
      <dgm:t>
        <a:bodyPr/>
        <a:lstStyle/>
        <a:p>
          <a:pPr marL="0" lvl="0" indent="0" algn="l" defTabSz="711200">
            <a:lnSpc>
              <a:spcPct val="100000"/>
            </a:lnSpc>
            <a:spcBef>
              <a:spcPct val="0"/>
            </a:spcBef>
            <a:spcAft>
              <a:spcPct val="35000"/>
            </a:spcAft>
            <a:buNone/>
          </a:pPr>
          <a:r>
            <a:rPr lang="en-GB" sz="1600" b="0" kern="1200" dirty="0">
              <a:solidFill>
                <a:srgbClr val="4478A8"/>
              </a:solidFill>
              <a:latin typeface="Arial"/>
              <a:ea typeface="+mn-ea"/>
              <a:cs typeface="Arial"/>
            </a:rPr>
            <a:t>The more you consider the different factors and how they feature in your decision making, the better position you will on future occasions to evaluate your decisions </a:t>
          </a:r>
          <a:endParaRPr lang="en-US" sz="1600" b="0" kern="1200" dirty="0">
            <a:solidFill>
              <a:srgbClr val="4478A8"/>
            </a:solidFill>
            <a:latin typeface="Arial"/>
            <a:ea typeface="+mn-ea"/>
            <a:cs typeface="Arial"/>
          </a:endParaRPr>
        </a:p>
      </dgm:t>
    </dgm:pt>
    <dgm:pt modelId="{92F12E23-61DD-40F1-B08B-67FB8A061C86}" type="parTrans" cxnId="{D11FD385-5C53-4D67-9B3B-296D33C1BA9F}">
      <dgm:prSet/>
      <dgm:spPr/>
      <dgm:t>
        <a:bodyPr/>
        <a:lstStyle/>
        <a:p>
          <a:endParaRPr lang="en-US">
            <a:solidFill>
              <a:srgbClr val="4478A8"/>
            </a:solidFill>
            <a:latin typeface="Arial" panose="020B0604020202020204" pitchFamily="34" charset="0"/>
            <a:cs typeface="Arial" panose="020B0604020202020204" pitchFamily="34" charset="0"/>
          </a:endParaRPr>
        </a:p>
      </dgm:t>
    </dgm:pt>
    <dgm:pt modelId="{2EF0B35F-CB64-4962-8C98-D282AEE77B1C}" type="sibTrans" cxnId="{D11FD385-5C53-4D67-9B3B-296D33C1BA9F}">
      <dgm:prSet/>
      <dgm:spPr/>
      <dgm:t>
        <a:bodyPr/>
        <a:lstStyle/>
        <a:p>
          <a:endParaRPr lang="en-US">
            <a:solidFill>
              <a:srgbClr val="4478A8"/>
            </a:solidFill>
            <a:latin typeface="Arial" panose="020B0604020202020204" pitchFamily="34" charset="0"/>
            <a:cs typeface="Arial" panose="020B0604020202020204" pitchFamily="34" charset="0"/>
          </a:endParaRPr>
        </a:p>
      </dgm:t>
    </dgm:pt>
    <dgm:pt modelId="{529B8973-3503-4B71-B7D5-850725A985EE}">
      <dgm:prSet custT="1"/>
      <dgm:spPr/>
      <dgm:t>
        <a:bodyPr/>
        <a:lstStyle/>
        <a:p>
          <a:pPr>
            <a:lnSpc>
              <a:spcPct val="100000"/>
            </a:lnSpc>
          </a:pPr>
          <a:r>
            <a:rPr lang="en-GB" sz="1600" b="0" kern="1200" dirty="0">
              <a:solidFill>
                <a:srgbClr val="4478A8"/>
              </a:solidFill>
              <a:latin typeface="Arial"/>
              <a:ea typeface="+mn-ea"/>
              <a:cs typeface="Arial"/>
            </a:rPr>
            <a:t>Each situation is different, should be considered separately from past decisions, and given a unique and well-justified answer</a:t>
          </a:r>
          <a:endParaRPr lang="en-US" sz="1600" b="0" kern="1200" dirty="0">
            <a:solidFill>
              <a:srgbClr val="4478A8"/>
            </a:solidFill>
            <a:latin typeface="Arial"/>
            <a:ea typeface="+mn-ea"/>
            <a:cs typeface="Arial"/>
          </a:endParaRPr>
        </a:p>
      </dgm:t>
    </dgm:pt>
    <dgm:pt modelId="{1E4DE839-D4E0-4B84-A4DA-2CE78D6DB4D8}" type="sibTrans" cxnId="{375494FE-ADC0-4584-9DF1-468DC7AB7D61}">
      <dgm:prSet/>
      <dgm:spPr/>
      <dgm:t>
        <a:bodyPr/>
        <a:lstStyle/>
        <a:p>
          <a:endParaRPr lang="en-GB">
            <a:solidFill>
              <a:srgbClr val="4478A8"/>
            </a:solidFill>
            <a:latin typeface="Arial" panose="020B0604020202020204" pitchFamily="34" charset="0"/>
            <a:cs typeface="Arial" panose="020B0604020202020204" pitchFamily="34" charset="0"/>
          </a:endParaRPr>
        </a:p>
      </dgm:t>
    </dgm:pt>
    <dgm:pt modelId="{F3850E77-FEB1-41DF-9B45-6F83809E6F9E}" type="parTrans" cxnId="{375494FE-ADC0-4584-9DF1-468DC7AB7D61}">
      <dgm:prSet/>
      <dgm:spPr/>
      <dgm:t>
        <a:bodyPr/>
        <a:lstStyle/>
        <a:p>
          <a:endParaRPr lang="en-GB">
            <a:solidFill>
              <a:srgbClr val="4478A8"/>
            </a:solidFill>
            <a:latin typeface="Arial" panose="020B0604020202020204" pitchFamily="34" charset="0"/>
            <a:cs typeface="Arial" panose="020B0604020202020204" pitchFamily="34" charset="0"/>
          </a:endParaRPr>
        </a:p>
      </dgm:t>
    </dgm:pt>
    <dgm:pt modelId="{0DC8ECC6-B6AD-490C-AF3A-C46DB2C9C17E}" type="pres">
      <dgm:prSet presAssocID="{11632C0B-17E6-456E-8232-4D7B25442239}" presName="root" presStyleCnt="0">
        <dgm:presLayoutVars>
          <dgm:dir/>
          <dgm:resizeHandles val="exact"/>
        </dgm:presLayoutVars>
      </dgm:prSet>
      <dgm:spPr/>
    </dgm:pt>
    <dgm:pt modelId="{39D0CE62-0866-4C56-999B-40283F838325}" type="pres">
      <dgm:prSet presAssocID="{BDA8C7BC-CDBC-4D45-A9F3-2D7C2E9D2573}" presName="compNode" presStyleCnt="0"/>
      <dgm:spPr/>
    </dgm:pt>
    <dgm:pt modelId="{3673BA86-2498-4D9C-B6B5-55853A3E5FFE}" type="pres">
      <dgm:prSet presAssocID="{BDA8C7BC-CDBC-4D45-A9F3-2D7C2E9D2573}" presName="bgRect" presStyleLbl="bgShp" presStyleIdx="0" presStyleCnt="5" custLinFactNeighborX="283" custLinFactNeighborY="-4806"/>
      <dgm:spPr>
        <a:solidFill>
          <a:srgbClr val="E4E9F3"/>
        </a:solidFill>
      </dgm:spPr>
    </dgm:pt>
    <dgm:pt modelId="{3803FB98-6041-4212-A597-E57FA3522139}" type="pres">
      <dgm:prSet presAssocID="{BDA8C7BC-CDBC-4D45-A9F3-2D7C2E9D2573}" presName="iconRect" presStyleLbl="node1" presStyleIdx="0" presStyleCnt="5" custLinFactNeighborY="4060"/>
      <dgm:spPr>
        <a:solidFill>
          <a:srgbClr val="4478A8"/>
        </a:solidFill>
        <a:ln>
          <a:solidFill>
            <a:srgbClr val="7C9AC0"/>
          </a:solidFill>
        </a:ln>
      </dgm:spPr>
      <dgm:extLst>
        <a:ext uri="{E40237B7-FDA0-4F09-8148-C483321AD2D9}">
          <dgm14:cNvPr xmlns:dgm14="http://schemas.microsoft.com/office/drawing/2010/diagram" id="0" name="" descr="Brain in head"/>
        </a:ext>
      </dgm:extLst>
    </dgm:pt>
    <dgm:pt modelId="{989C2957-48FD-40F2-A78E-6447BE4E24BD}" type="pres">
      <dgm:prSet presAssocID="{BDA8C7BC-CDBC-4D45-A9F3-2D7C2E9D2573}" presName="spaceRect" presStyleCnt="0"/>
      <dgm:spPr/>
    </dgm:pt>
    <dgm:pt modelId="{7203FE41-3E37-47C2-BACF-EE23A6F63360}" type="pres">
      <dgm:prSet presAssocID="{BDA8C7BC-CDBC-4D45-A9F3-2D7C2E9D2573}" presName="parTx" presStyleLbl="revTx" presStyleIdx="0" presStyleCnt="5">
        <dgm:presLayoutVars>
          <dgm:chMax val="0"/>
          <dgm:chPref val="0"/>
        </dgm:presLayoutVars>
      </dgm:prSet>
      <dgm:spPr/>
    </dgm:pt>
    <dgm:pt modelId="{A9115723-2661-4BB1-AF83-8C22614CF088}" type="pres">
      <dgm:prSet presAssocID="{09B21F43-18E8-46F4-BB97-F163A0A3E17B}" presName="sibTrans" presStyleCnt="0"/>
      <dgm:spPr/>
    </dgm:pt>
    <dgm:pt modelId="{AFB959EC-A0AA-48A7-82F2-63739EFC1EDC}" type="pres">
      <dgm:prSet presAssocID="{529B8973-3503-4B71-B7D5-850725A985EE}" presName="compNode" presStyleCnt="0"/>
      <dgm:spPr/>
    </dgm:pt>
    <dgm:pt modelId="{DE9BF80B-1FD6-4EC4-8AEE-183F6E757180}" type="pres">
      <dgm:prSet presAssocID="{529B8973-3503-4B71-B7D5-850725A985EE}" presName="bgRect" presStyleLbl="bgShp" presStyleIdx="1" presStyleCnt="5"/>
      <dgm:spPr>
        <a:solidFill>
          <a:srgbClr val="E4E9F3"/>
        </a:solidFill>
      </dgm:spPr>
    </dgm:pt>
    <dgm:pt modelId="{43AA83D4-5ED9-456A-BA60-77FA749DAF62}" type="pres">
      <dgm:prSet presAssocID="{529B8973-3503-4B71-B7D5-850725A985EE}" presName="iconRect" presStyleLbl="node1" presStyleIdx="1" presStyleCnt="5"/>
      <dgm:spPr>
        <a:solidFill>
          <a:srgbClr val="4478A8"/>
        </a:solidFill>
        <a:ln>
          <a:solidFill>
            <a:srgbClr val="7C9AC0"/>
          </a:solidFill>
        </a:ln>
      </dgm:spPr>
      <dgm:extLst>
        <a:ext uri="{E40237B7-FDA0-4F09-8148-C483321AD2D9}">
          <dgm14:cNvPr xmlns:dgm14="http://schemas.microsoft.com/office/drawing/2010/diagram" id="0" name="" descr="Iceberg with solid fill"/>
        </a:ext>
      </dgm:extLst>
    </dgm:pt>
    <dgm:pt modelId="{4073C86C-F2BE-4539-8DD7-214546091BED}" type="pres">
      <dgm:prSet presAssocID="{529B8973-3503-4B71-B7D5-850725A985EE}" presName="spaceRect" presStyleCnt="0"/>
      <dgm:spPr/>
    </dgm:pt>
    <dgm:pt modelId="{80A9FE94-A690-434E-9ADF-0495F96B78A8}" type="pres">
      <dgm:prSet presAssocID="{529B8973-3503-4B71-B7D5-850725A985EE}" presName="parTx" presStyleLbl="revTx" presStyleIdx="1" presStyleCnt="5">
        <dgm:presLayoutVars>
          <dgm:chMax val="0"/>
          <dgm:chPref val="0"/>
        </dgm:presLayoutVars>
      </dgm:prSet>
      <dgm:spPr/>
    </dgm:pt>
    <dgm:pt modelId="{29CE09AA-9D48-44A0-B369-05712590C3FF}" type="pres">
      <dgm:prSet presAssocID="{1E4DE839-D4E0-4B84-A4DA-2CE78D6DB4D8}" presName="sibTrans" presStyleCnt="0"/>
      <dgm:spPr/>
    </dgm:pt>
    <dgm:pt modelId="{CE773816-D554-425D-AF6F-DC0D334D16D9}" type="pres">
      <dgm:prSet presAssocID="{12B15D29-62F2-4A73-B6AE-153121F64CD0}" presName="compNode" presStyleCnt="0"/>
      <dgm:spPr/>
    </dgm:pt>
    <dgm:pt modelId="{E50FD14B-829F-400E-A4D5-C005B3DF3720}" type="pres">
      <dgm:prSet presAssocID="{12B15D29-62F2-4A73-B6AE-153121F64CD0}" presName="bgRect" presStyleLbl="bgShp" presStyleIdx="2" presStyleCnt="5"/>
      <dgm:spPr>
        <a:solidFill>
          <a:srgbClr val="E4E9F3"/>
        </a:solidFill>
      </dgm:spPr>
    </dgm:pt>
    <dgm:pt modelId="{D96A529B-A92A-42FC-9505-C66C340AFE53}" type="pres">
      <dgm:prSet presAssocID="{12B15D29-62F2-4A73-B6AE-153121F64CD0}" presName="iconRect" presStyleLbl="node1" presStyleIdx="2" presStyleCnt="5"/>
      <dgm:spPr>
        <a:solidFill>
          <a:srgbClr val="4478A8"/>
        </a:solidFill>
        <a:ln>
          <a:solidFill>
            <a:srgbClr val="7C9AC0"/>
          </a:solidFill>
        </a:ln>
      </dgm:spPr>
      <dgm:extLst>
        <a:ext uri="{E40237B7-FDA0-4F09-8148-C483321AD2D9}">
          <dgm14:cNvPr xmlns:dgm14="http://schemas.microsoft.com/office/drawing/2010/diagram" id="0" name="" descr="Teacher"/>
        </a:ext>
      </dgm:extLst>
    </dgm:pt>
    <dgm:pt modelId="{D5C084DB-2F6D-47A8-A3CF-2345F5EC8F8B}" type="pres">
      <dgm:prSet presAssocID="{12B15D29-62F2-4A73-B6AE-153121F64CD0}" presName="spaceRect" presStyleCnt="0"/>
      <dgm:spPr/>
    </dgm:pt>
    <dgm:pt modelId="{AF3E245A-4184-4445-B825-640B7A52B3FD}" type="pres">
      <dgm:prSet presAssocID="{12B15D29-62F2-4A73-B6AE-153121F64CD0}" presName="parTx" presStyleLbl="revTx" presStyleIdx="2" presStyleCnt="5">
        <dgm:presLayoutVars>
          <dgm:chMax val="0"/>
          <dgm:chPref val="0"/>
        </dgm:presLayoutVars>
      </dgm:prSet>
      <dgm:spPr/>
    </dgm:pt>
    <dgm:pt modelId="{F4CB5FCC-7A93-4293-84E1-33A1D7810556}" type="pres">
      <dgm:prSet presAssocID="{E4388D5A-18C1-4F3B-9E64-0665CD91B726}" presName="sibTrans" presStyleCnt="0"/>
      <dgm:spPr/>
    </dgm:pt>
    <dgm:pt modelId="{4B4D7DAD-ECDF-4C45-816B-3A1A8238EF84}" type="pres">
      <dgm:prSet presAssocID="{A0B22EA5-97C5-4D3F-811B-7F6BADD5C954}" presName="compNode" presStyleCnt="0"/>
      <dgm:spPr/>
    </dgm:pt>
    <dgm:pt modelId="{D7A2C4D6-803D-41C5-B28A-85602FE17088}" type="pres">
      <dgm:prSet presAssocID="{A0B22EA5-97C5-4D3F-811B-7F6BADD5C954}" presName="bgRect" presStyleLbl="bgShp" presStyleIdx="3" presStyleCnt="5"/>
      <dgm:spPr>
        <a:solidFill>
          <a:srgbClr val="E4E9F3"/>
        </a:solidFill>
      </dgm:spPr>
    </dgm:pt>
    <dgm:pt modelId="{E9754AC9-FCE9-46C1-8985-3659F706EAB6}" type="pres">
      <dgm:prSet presAssocID="{A0B22EA5-97C5-4D3F-811B-7F6BADD5C954}" presName="iconRect" presStyleLbl="node1" presStyleIdx="3" presStyleCnt="5"/>
      <dgm:spPr>
        <a:solidFill>
          <a:srgbClr val="4478A8"/>
        </a:solidFill>
        <a:ln>
          <a:solidFill>
            <a:srgbClr val="7C9AC0"/>
          </a:solidFill>
        </a:ln>
      </dgm:spPr>
      <dgm:extLst>
        <a:ext uri="{E40237B7-FDA0-4F09-8148-C483321AD2D9}">
          <dgm14:cNvPr xmlns:dgm14="http://schemas.microsoft.com/office/drawing/2010/diagram" id="0" name="" descr="Electrician"/>
        </a:ext>
      </dgm:extLst>
    </dgm:pt>
    <dgm:pt modelId="{5E18E45A-6BCC-40FB-A724-62F5E26B177D}" type="pres">
      <dgm:prSet presAssocID="{A0B22EA5-97C5-4D3F-811B-7F6BADD5C954}" presName="spaceRect" presStyleCnt="0"/>
      <dgm:spPr/>
    </dgm:pt>
    <dgm:pt modelId="{C90D1AA5-D5F7-4D34-B2DB-DEB43F580502}" type="pres">
      <dgm:prSet presAssocID="{A0B22EA5-97C5-4D3F-811B-7F6BADD5C954}" presName="parTx" presStyleLbl="revTx" presStyleIdx="3" presStyleCnt="5">
        <dgm:presLayoutVars>
          <dgm:chMax val="0"/>
          <dgm:chPref val="0"/>
        </dgm:presLayoutVars>
      </dgm:prSet>
      <dgm:spPr/>
    </dgm:pt>
    <dgm:pt modelId="{12B001D5-DDDD-4581-B3C0-A9FC2A913111}" type="pres">
      <dgm:prSet presAssocID="{F2BEB3E1-887C-484B-A3B3-C3EAA50EC254}" presName="sibTrans" presStyleCnt="0"/>
      <dgm:spPr/>
    </dgm:pt>
    <dgm:pt modelId="{9F04B53D-2B70-4104-AD5F-39377D9DCC37}" type="pres">
      <dgm:prSet presAssocID="{7FD23172-CC69-46FF-8258-04DB8EA670C7}" presName="compNode" presStyleCnt="0"/>
      <dgm:spPr/>
    </dgm:pt>
    <dgm:pt modelId="{9A06C885-F918-441E-954C-0454B3629575}" type="pres">
      <dgm:prSet presAssocID="{7FD23172-CC69-46FF-8258-04DB8EA670C7}" presName="bgRect" presStyleLbl="bgShp" presStyleIdx="4" presStyleCnt="5"/>
      <dgm:spPr>
        <a:solidFill>
          <a:srgbClr val="E4E9F3"/>
        </a:solidFill>
      </dgm:spPr>
    </dgm:pt>
    <dgm:pt modelId="{229F2A96-15EC-4280-AED5-0088535D2A1B}" type="pres">
      <dgm:prSet presAssocID="{7FD23172-CC69-46FF-8258-04DB8EA670C7}" presName="iconRect" presStyleLbl="node1" presStyleIdx="4" presStyleCnt="5"/>
      <dgm:spPr>
        <a:solidFill>
          <a:srgbClr val="4478A8"/>
        </a:solidFill>
        <a:ln>
          <a:solidFill>
            <a:srgbClr val="7C9AC0"/>
          </a:solidFill>
        </a:ln>
      </dgm:spPr>
      <dgm:extLst>
        <a:ext uri="{E40237B7-FDA0-4F09-8148-C483321AD2D9}">
          <dgm14:cNvPr xmlns:dgm14="http://schemas.microsoft.com/office/drawing/2010/diagram" id="0" name="" descr="Tired face with solid fill with solid fill"/>
        </a:ext>
      </dgm:extLst>
    </dgm:pt>
    <dgm:pt modelId="{530C45B5-D573-4A2B-A9D4-62B428B115E7}" type="pres">
      <dgm:prSet presAssocID="{7FD23172-CC69-46FF-8258-04DB8EA670C7}" presName="spaceRect" presStyleCnt="0"/>
      <dgm:spPr/>
    </dgm:pt>
    <dgm:pt modelId="{30AF64D9-1FA1-4970-9C37-902C7A2A933C}" type="pres">
      <dgm:prSet presAssocID="{7FD23172-CC69-46FF-8258-04DB8EA670C7}" presName="parTx" presStyleLbl="revTx" presStyleIdx="4" presStyleCnt="5">
        <dgm:presLayoutVars>
          <dgm:chMax val="0"/>
          <dgm:chPref val="0"/>
        </dgm:presLayoutVars>
      </dgm:prSet>
      <dgm:spPr/>
    </dgm:pt>
  </dgm:ptLst>
  <dgm:cxnLst>
    <dgm:cxn modelId="{3498F316-3796-46EF-B45B-7A10AF9C2128}" srcId="{11632C0B-17E6-456E-8232-4D7B25442239}" destId="{A0B22EA5-97C5-4D3F-811B-7F6BADD5C954}" srcOrd="3" destOrd="0" parTransId="{F899F5BD-C02F-4AC7-B953-F9E842AAA6A5}" sibTransId="{F2BEB3E1-887C-484B-A3B3-C3EAA50EC254}"/>
    <dgm:cxn modelId="{E582631D-767A-4C01-A286-DA6CC2307E66}" type="presOf" srcId="{A0B22EA5-97C5-4D3F-811B-7F6BADD5C954}" destId="{C90D1AA5-D5F7-4D34-B2DB-DEB43F580502}" srcOrd="0" destOrd="0" presId="urn:microsoft.com/office/officeart/2018/2/layout/IconVerticalSolidList"/>
    <dgm:cxn modelId="{29470B3B-FC6C-4398-B015-D485A0E9C79D}" srcId="{11632C0B-17E6-456E-8232-4D7B25442239}" destId="{12B15D29-62F2-4A73-B6AE-153121F64CD0}" srcOrd="2" destOrd="0" parTransId="{B9724601-FC85-45DD-AB7F-730DB943EE5B}" sibTransId="{E4388D5A-18C1-4F3B-9E64-0665CD91B726}"/>
    <dgm:cxn modelId="{D11FD385-5C53-4D67-9B3B-296D33C1BA9F}" srcId="{11632C0B-17E6-456E-8232-4D7B25442239}" destId="{7FD23172-CC69-46FF-8258-04DB8EA670C7}" srcOrd="4" destOrd="0" parTransId="{92F12E23-61DD-40F1-B08B-67FB8A061C86}" sibTransId="{2EF0B35F-CB64-4962-8C98-D282AEE77B1C}"/>
    <dgm:cxn modelId="{BEA0F2A0-F56C-4E43-8343-A574BB8FF882}" type="presOf" srcId="{529B8973-3503-4B71-B7D5-850725A985EE}" destId="{80A9FE94-A690-434E-9ADF-0495F96B78A8}" srcOrd="0" destOrd="0" presId="urn:microsoft.com/office/officeart/2018/2/layout/IconVerticalSolidList"/>
    <dgm:cxn modelId="{3AE766AD-8F08-4BBB-BE86-5E8D87F92EC8}" type="presOf" srcId="{12B15D29-62F2-4A73-B6AE-153121F64CD0}" destId="{AF3E245A-4184-4445-B825-640B7A52B3FD}" srcOrd="0" destOrd="0" presId="urn:microsoft.com/office/officeart/2018/2/layout/IconVerticalSolidList"/>
    <dgm:cxn modelId="{D69AEAB1-BE43-41B2-9988-B0A537AFBFB2}" type="presOf" srcId="{BDA8C7BC-CDBC-4D45-A9F3-2D7C2E9D2573}" destId="{7203FE41-3E37-47C2-BACF-EE23A6F63360}" srcOrd="0" destOrd="0" presId="urn:microsoft.com/office/officeart/2018/2/layout/IconVerticalSolidList"/>
    <dgm:cxn modelId="{5CA62EBB-FBF5-4CBD-80AE-6AE57BD5B7C1}" type="presOf" srcId="{11632C0B-17E6-456E-8232-4D7B25442239}" destId="{0DC8ECC6-B6AD-490C-AF3A-C46DB2C9C17E}" srcOrd="0" destOrd="0" presId="urn:microsoft.com/office/officeart/2018/2/layout/IconVerticalSolidList"/>
    <dgm:cxn modelId="{E9032DCD-3BA1-45AB-BC56-CD2196DAB9D3}" srcId="{11632C0B-17E6-456E-8232-4D7B25442239}" destId="{BDA8C7BC-CDBC-4D45-A9F3-2D7C2E9D2573}" srcOrd="0" destOrd="0" parTransId="{21734732-23AA-489C-B2BD-F6C7EC0D3C7F}" sibTransId="{09B21F43-18E8-46F4-BB97-F163A0A3E17B}"/>
    <dgm:cxn modelId="{A2BB96E1-21E4-43D6-89FA-915A44BC4BA3}" type="presOf" srcId="{7FD23172-CC69-46FF-8258-04DB8EA670C7}" destId="{30AF64D9-1FA1-4970-9C37-902C7A2A933C}" srcOrd="0" destOrd="0" presId="urn:microsoft.com/office/officeart/2018/2/layout/IconVerticalSolidList"/>
    <dgm:cxn modelId="{375494FE-ADC0-4584-9DF1-468DC7AB7D61}" srcId="{11632C0B-17E6-456E-8232-4D7B25442239}" destId="{529B8973-3503-4B71-B7D5-850725A985EE}" srcOrd="1" destOrd="0" parTransId="{F3850E77-FEB1-41DF-9B45-6F83809E6F9E}" sibTransId="{1E4DE839-D4E0-4B84-A4DA-2CE78D6DB4D8}"/>
    <dgm:cxn modelId="{78AC89E5-B98F-472F-AD2F-C8EECDA202A8}" type="presParOf" srcId="{0DC8ECC6-B6AD-490C-AF3A-C46DB2C9C17E}" destId="{39D0CE62-0866-4C56-999B-40283F838325}" srcOrd="0" destOrd="0" presId="urn:microsoft.com/office/officeart/2018/2/layout/IconVerticalSolidList"/>
    <dgm:cxn modelId="{D926EAEB-ABE8-464F-91C8-8A9771169FBE}" type="presParOf" srcId="{39D0CE62-0866-4C56-999B-40283F838325}" destId="{3673BA86-2498-4D9C-B6B5-55853A3E5FFE}" srcOrd="0" destOrd="0" presId="urn:microsoft.com/office/officeart/2018/2/layout/IconVerticalSolidList"/>
    <dgm:cxn modelId="{0DE230BE-4E92-4C4D-ACC9-361B076645C0}" type="presParOf" srcId="{39D0CE62-0866-4C56-999B-40283F838325}" destId="{3803FB98-6041-4212-A597-E57FA3522139}" srcOrd="1" destOrd="0" presId="urn:microsoft.com/office/officeart/2018/2/layout/IconVerticalSolidList"/>
    <dgm:cxn modelId="{5BA96C6C-7178-4B24-ABE6-70B2A373BC85}" type="presParOf" srcId="{39D0CE62-0866-4C56-999B-40283F838325}" destId="{989C2957-48FD-40F2-A78E-6447BE4E24BD}" srcOrd="2" destOrd="0" presId="urn:microsoft.com/office/officeart/2018/2/layout/IconVerticalSolidList"/>
    <dgm:cxn modelId="{A094935D-260C-4BDC-84B4-B878477BBAF5}" type="presParOf" srcId="{39D0CE62-0866-4C56-999B-40283F838325}" destId="{7203FE41-3E37-47C2-BACF-EE23A6F63360}" srcOrd="3" destOrd="0" presId="urn:microsoft.com/office/officeart/2018/2/layout/IconVerticalSolidList"/>
    <dgm:cxn modelId="{E926FD36-E794-4553-87BD-F5A83E3F1CB1}" type="presParOf" srcId="{0DC8ECC6-B6AD-490C-AF3A-C46DB2C9C17E}" destId="{A9115723-2661-4BB1-AF83-8C22614CF088}" srcOrd="1" destOrd="0" presId="urn:microsoft.com/office/officeart/2018/2/layout/IconVerticalSolidList"/>
    <dgm:cxn modelId="{B553C04B-19FE-419A-9FFB-92908C7BA2A5}" type="presParOf" srcId="{0DC8ECC6-B6AD-490C-AF3A-C46DB2C9C17E}" destId="{AFB959EC-A0AA-48A7-82F2-63739EFC1EDC}" srcOrd="2" destOrd="0" presId="urn:microsoft.com/office/officeart/2018/2/layout/IconVerticalSolidList"/>
    <dgm:cxn modelId="{AA33A8B0-7218-40B0-9889-FB2F794F9A84}" type="presParOf" srcId="{AFB959EC-A0AA-48A7-82F2-63739EFC1EDC}" destId="{DE9BF80B-1FD6-4EC4-8AEE-183F6E757180}" srcOrd="0" destOrd="0" presId="urn:microsoft.com/office/officeart/2018/2/layout/IconVerticalSolidList"/>
    <dgm:cxn modelId="{4236DC76-1A43-440A-9C84-A40CF1D55DB5}" type="presParOf" srcId="{AFB959EC-A0AA-48A7-82F2-63739EFC1EDC}" destId="{43AA83D4-5ED9-456A-BA60-77FA749DAF62}" srcOrd="1" destOrd="0" presId="urn:microsoft.com/office/officeart/2018/2/layout/IconVerticalSolidList"/>
    <dgm:cxn modelId="{D6549F8F-24F3-40F2-B4FC-7633D159042C}" type="presParOf" srcId="{AFB959EC-A0AA-48A7-82F2-63739EFC1EDC}" destId="{4073C86C-F2BE-4539-8DD7-214546091BED}" srcOrd="2" destOrd="0" presId="urn:microsoft.com/office/officeart/2018/2/layout/IconVerticalSolidList"/>
    <dgm:cxn modelId="{473C8AEB-6604-439A-8AB5-84EAB835A7D4}" type="presParOf" srcId="{AFB959EC-A0AA-48A7-82F2-63739EFC1EDC}" destId="{80A9FE94-A690-434E-9ADF-0495F96B78A8}" srcOrd="3" destOrd="0" presId="urn:microsoft.com/office/officeart/2018/2/layout/IconVerticalSolidList"/>
    <dgm:cxn modelId="{53627693-9294-48A1-BC76-1EC24882511C}" type="presParOf" srcId="{0DC8ECC6-B6AD-490C-AF3A-C46DB2C9C17E}" destId="{29CE09AA-9D48-44A0-B369-05712590C3FF}" srcOrd="3" destOrd="0" presId="urn:microsoft.com/office/officeart/2018/2/layout/IconVerticalSolidList"/>
    <dgm:cxn modelId="{ECBEFC2B-AEFD-4F5A-8376-F21A0BDCCFB8}" type="presParOf" srcId="{0DC8ECC6-B6AD-490C-AF3A-C46DB2C9C17E}" destId="{CE773816-D554-425D-AF6F-DC0D334D16D9}" srcOrd="4" destOrd="0" presId="urn:microsoft.com/office/officeart/2018/2/layout/IconVerticalSolidList"/>
    <dgm:cxn modelId="{4DF15F71-D279-4A03-88A4-F7A3EDB18106}" type="presParOf" srcId="{CE773816-D554-425D-AF6F-DC0D334D16D9}" destId="{E50FD14B-829F-400E-A4D5-C005B3DF3720}" srcOrd="0" destOrd="0" presId="urn:microsoft.com/office/officeart/2018/2/layout/IconVerticalSolidList"/>
    <dgm:cxn modelId="{42EB2076-D28E-40B0-BE00-469ECFF544C4}" type="presParOf" srcId="{CE773816-D554-425D-AF6F-DC0D334D16D9}" destId="{D96A529B-A92A-42FC-9505-C66C340AFE53}" srcOrd="1" destOrd="0" presId="urn:microsoft.com/office/officeart/2018/2/layout/IconVerticalSolidList"/>
    <dgm:cxn modelId="{3EA57EAE-7DAC-437E-BFD2-782A27B4ACE2}" type="presParOf" srcId="{CE773816-D554-425D-AF6F-DC0D334D16D9}" destId="{D5C084DB-2F6D-47A8-A3CF-2345F5EC8F8B}" srcOrd="2" destOrd="0" presId="urn:microsoft.com/office/officeart/2018/2/layout/IconVerticalSolidList"/>
    <dgm:cxn modelId="{07851D04-EAC7-4DA1-A864-4E43675ECE86}" type="presParOf" srcId="{CE773816-D554-425D-AF6F-DC0D334D16D9}" destId="{AF3E245A-4184-4445-B825-640B7A52B3FD}" srcOrd="3" destOrd="0" presId="urn:microsoft.com/office/officeart/2018/2/layout/IconVerticalSolidList"/>
    <dgm:cxn modelId="{A4B422A2-C0E1-42B3-B003-73B6D9FF4F04}" type="presParOf" srcId="{0DC8ECC6-B6AD-490C-AF3A-C46DB2C9C17E}" destId="{F4CB5FCC-7A93-4293-84E1-33A1D7810556}" srcOrd="5" destOrd="0" presId="urn:microsoft.com/office/officeart/2018/2/layout/IconVerticalSolidList"/>
    <dgm:cxn modelId="{2936C698-71EF-4572-9DC1-6C549431F8FE}" type="presParOf" srcId="{0DC8ECC6-B6AD-490C-AF3A-C46DB2C9C17E}" destId="{4B4D7DAD-ECDF-4C45-816B-3A1A8238EF84}" srcOrd="6" destOrd="0" presId="urn:microsoft.com/office/officeart/2018/2/layout/IconVerticalSolidList"/>
    <dgm:cxn modelId="{E9B5F32A-53F7-49F9-A161-1A470AA68EC3}" type="presParOf" srcId="{4B4D7DAD-ECDF-4C45-816B-3A1A8238EF84}" destId="{D7A2C4D6-803D-41C5-B28A-85602FE17088}" srcOrd="0" destOrd="0" presId="urn:microsoft.com/office/officeart/2018/2/layout/IconVerticalSolidList"/>
    <dgm:cxn modelId="{73E975D0-9876-4AEB-A8E9-BDD7A2D90E59}" type="presParOf" srcId="{4B4D7DAD-ECDF-4C45-816B-3A1A8238EF84}" destId="{E9754AC9-FCE9-46C1-8985-3659F706EAB6}" srcOrd="1" destOrd="0" presId="urn:microsoft.com/office/officeart/2018/2/layout/IconVerticalSolidList"/>
    <dgm:cxn modelId="{63A8C1C6-9E69-4F7E-939B-31866FE5F572}" type="presParOf" srcId="{4B4D7DAD-ECDF-4C45-816B-3A1A8238EF84}" destId="{5E18E45A-6BCC-40FB-A724-62F5E26B177D}" srcOrd="2" destOrd="0" presId="urn:microsoft.com/office/officeart/2018/2/layout/IconVerticalSolidList"/>
    <dgm:cxn modelId="{11C0FE2A-BF25-4ABE-BEAF-23ADF4D28E91}" type="presParOf" srcId="{4B4D7DAD-ECDF-4C45-816B-3A1A8238EF84}" destId="{C90D1AA5-D5F7-4D34-B2DB-DEB43F580502}" srcOrd="3" destOrd="0" presId="urn:microsoft.com/office/officeart/2018/2/layout/IconVerticalSolidList"/>
    <dgm:cxn modelId="{58396A07-F6C2-487A-850D-25E81B6E861F}" type="presParOf" srcId="{0DC8ECC6-B6AD-490C-AF3A-C46DB2C9C17E}" destId="{12B001D5-DDDD-4581-B3C0-A9FC2A913111}" srcOrd="7" destOrd="0" presId="urn:microsoft.com/office/officeart/2018/2/layout/IconVerticalSolidList"/>
    <dgm:cxn modelId="{91D12352-87AA-41FA-84FC-69E074871650}" type="presParOf" srcId="{0DC8ECC6-B6AD-490C-AF3A-C46DB2C9C17E}" destId="{9F04B53D-2B70-4104-AD5F-39377D9DCC37}" srcOrd="8" destOrd="0" presId="urn:microsoft.com/office/officeart/2018/2/layout/IconVerticalSolidList"/>
    <dgm:cxn modelId="{57C71AD7-75F3-4839-BC8E-5E4CB289611A}" type="presParOf" srcId="{9F04B53D-2B70-4104-AD5F-39377D9DCC37}" destId="{9A06C885-F918-441E-954C-0454B3629575}" srcOrd="0" destOrd="0" presId="urn:microsoft.com/office/officeart/2018/2/layout/IconVerticalSolidList"/>
    <dgm:cxn modelId="{981FAF4F-49FE-43EF-A35A-1C4D4A11B963}" type="presParOf" srcId="{9F04B53D-2B70-4104-AD5F-39377D9DCC37}" destId="{229F2A96-15EC-4280-AED5-0088535D2A1B}" srcOrd="1" destOrd="0" presId="urn:microsoft.com/office/officeart/2018/2/layout/IconVerticalSolidList"/>
    <dgm:cxn modelId="{6A5ECF5F-B9F0-47EF-AC8C-2CEC388BA70F}" type="presParOf" srcId="{9F04B53D-2B70-4104-AD5F-39377D9DCC37}" destId="{530C45B5-D573-4A2B-A9D4-62B428B115E7}" srcOrd="2" destOrd="0" presId="urn:microsoft.com/office/officeart/2018/2/layout/IconVerticalSolidList"/>
    <dgm:cxn modelId="{09AE98A8-9CDC-4450-A3AC-0A9FF08AD8CD}" type="presParOf" srcId="{9F04B53D-2B70-4104-AD5F-39377D9DCC37}" destId="{30AF64D9-1FA1-4970-9C37-902C7A2A933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73BA86-2498-4D9C-B6B5-55853A3E5FFE}">
      <dsp:nvSpPr>
        <dsp:cNvPr id="0" name=""/>
        <dsp:cNvSpPr/>
      </dsp:nvSpPr>
      <dsp:spPr>
        <a:xfrm>
          <a:off x="0" y="0"/>
          <a:ext cx="9502528" cy="908064"/>
        </a:xfrm>
        <a:prstGeom prst="roundRect">
          <a:avLst/>
        </a:prstGeom>
        <a:solidFill>
          <a:srgbClr val="E4E9F3"/>
        </a:solidFill>
        <a:ln>
          <a:noFill/>
        </a:ln>
        <a:effectLst/>
      </dsp:spPr>
      <dsp:style>
        <a:lnRef idx="0">
          <a:scrgbClr r="0" g="0" b="0"/>
        </a:lnRef>
        <a:fillRef idx="1">
          <a:scrgbClr r="0" g="0" b="0"/>
        </a:fillRef>
        <a:effectRef idx="0">
          <a:scrgbClr r="0" g="0" b="0"/>
        </a:effectRef>
        <a:fontRef idx="minor"/>
      </dsp:style>
    </dsp:sp>
    <dsp:sp modelId="{3803FB98-6041-4212-A597-E57FA3522139}">
      <dsp:nvSpPr>
        <dsp:cNvPr id="0" name=""/>
        <dsp:cNvSpPr/>
      </dsp:nvSpPr>
      <dsp:spPr>
        <a:xfrm>
          <a:off x="274689" y="226383"/>
          <a:ext cx="499435" cy="499435"/>
        </a:xfrm>
        <a:prstGeom prst="rect">
          <a:avLst/>
        </a:prstGeom>
        <a:solidFill>
          <a:srgbClr val="4478A8"/>
        </a:solidFill>
        <a:ln w="19050" cap="flat" cmpd="sng" algn="ctr">
          <a:solidFill>
            <a:srgbClr val="4478A8"/>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03FE41-3E37-47C2-BACF-EE23A6F63360}">
      <dsp:nvSpPr>
        <dsp:cNvPr id="0" name=""/>
        <dsp:cNvSpPr/>
      </dsp:nvSpPr>
      <dsp:spPr>
        <a:xfrm>
          <a:off x="1048814" y="1791"/>
          <a:ext cx="8453713" cy="9080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103" tIns="96103" rIns="96103" bIns="96103" numCol="1" spcCol="1270" anchor="ctr" anchorCtr="0">
          <a:noAutofit/>
        </a:bodyPr>
        <a:lstStyle/>
        <a:p>
          <a:pPr marL="0" lvl="0" indent="0" algn="l" defTabSz="622300">
            <a:lnSpc>
              <a:spcPct val="100000"/>
            </a:lnSpc>
            <a:spcBef>
              <a:spcPct val="0"/>
            </a:spcBef>
            <a:spcAft>
              <a:spcPct val="35000"/>
            </a:spcAft>
            <a:buNone/>
          </a:pPr>
          <a:r>
            <a:rPr lang="en-US" sz="1400" b="0" kern="1200" dirty="0">
              <a:solidFill>
                <a:srgbClr val="4478A8"/>
              </a:solidFill>
              <a:latin typeface="Arial"/>
              <a:cs typeface="Arial"/>
            </a:rPr>
            <a:t>Fatigue is a process that develops in response to work and/or disruption to sleep. It is dynamic and needs ongoing review and assessment to effectively manage it.</a:t>
          </a:r>
          <a:endParaRPr lang="en-GB" sz="1400" b="0" kern="1200" dirty="0">
            <a:solidFill>
              <a:srgbClr val="4478A8"/>
            </a:solidFill>
            <a:latin typeface="Arial"/>
            <a:cs typeface="Arial"/>
          </a:endParaRPr>
        </a:p>
      </dsp:txBody>
      <dsp:txXfrm>
        <a:off x="1048814" y="1791"/>
        <a:ext cx="8453713" cy="908064"/>
      </dsp:txXfrm>
    </dsp:sp>
    <dsp:sp modelId="{DCCFCFE9-4B61-4DC1-813D-9F54479F8D4B}">
      <dsp:nvSpPr>
        <dsp:cNvPr id="0" name=""/>
        <dsp:cNvSpPr/>
      </dsp:nvSpPr>
      <dsp:spPr>
        <a:xfrm>
          <a:off x="0" y="1136872"/>
          <a:ext cx="9502528" cy="908064"/>
        </a:xfrm>
        <a:prstGeom prst="roundRect">
          <a:avLst>
            <a:gd name="adj" fmla="val 10000"/>
          </a:avLst>
        </a:prstGeom>
        <a:solidFill>
          <a:srgbClr val="E4E9F3"/>
        </a:solidFill>
        <a:ln>
          <a:noFill/>
        </a:ln>
        <a:effectLst/>
      </dsp:spPr>
      <dsp:style>
        <a:lnRef idx="0">
          <a:scrgbClr r="0" g="0" b="0"/>
        </a:lnRef>
        <a:fillRef idx="1">
          <a:scrgbClr r="0" g="0" b="0"/>
        </a:fillRef>
        <a:effectRef idx="0">
          <a:scrgbClr r="0" g="0" b="0"/>
        </a:effectRef>
        <a:fontRef idx="minor"/>
      </dsp:style>
    </dsp:sp>
    <dsp:sp modelId="{37BE3354-E1F5-4FBE-ADB5-4D26E9C2D59A}">
      <dsp:nvSpPr>
        <dsp:cNvPr id="0" name=""/>
        <dsp:cNvSpPr/>
      </dsp:nvSpPr>
      <dsp:spPr>
        <a:xfrm>
          <a:off x="274689" y="1341186"/>
          <a:ext cx="499435" cy="499435"/>
        </a:xfrm>
        <a:prstGeom prst="rect">
          <a:avLst/>
        </a:prstGeom>
        <a:blipFill rotWithShape="1">
          <a:blip xmlns:r="http://schemas.openxmlformats.org/officeDocument/2006/relationships" r:embed="rId1"/>
          <a:srcRect/>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7E58450-2362-4574-A237-0F1E0E431984}">
      <dsp:nvSpPr>
        <dsp:cNvPr id="0" name=""/>
        <dsp:cNvSpPr/>
      </dsp:nvSpPr>
      <dsp:spPr>
        <a:xfrm>
          <a:off x="1048814" y="1136872"/>
          <a:ext cx="8453713" cy="9080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103" tIns="96103" rIns="96103" bIns="96103" numCol="1" spcCol="1270" anchor="ctr" anchorCtr="0">
          <a:noAutofit/>
        </a:bodyPr>
        <a:lstStyle/>
        <a:p>
          <a:pPr marL="0" lvl="0" indent="0" algn="l" defTabSz="622300">
            <a:lnSpc>
              <a:spcPct val="100000"/>
            </a:lnSpc>
            <a:spcBef>
              <a:spcPct val="0"/>
            </a:spcBef>
            <a:spcAft>
              <a:spcPct val="35000"/>
            </a:spcAft>
            <a:buNone/>
          </a:pPr>
          <a:r>
            <a:rPr lang="en-US" sz="1400" b="0" kern="1200" dirty="0">
              <a:solidFill>
                <a:srgbClr val="4478A8"/>
              </a:solidFill>
              <a:latin typeface="Arial"/>
              <a:cs typeface="Arial"/>
            </a:rPr>
            <a:t>Fatigue is a healthy response which protects us from working beyond what is healthy for us. </a:t>
          </a:r>
          <a:endParaRPr lang="en-GB" sz="1400" b="0" kern="1200" dirty="0">
            <a:solidFill>
              <a:srgbClr val="4478A8"/>
            </a:solidFill>
            <a:latin typeface="Arial"/>
            <a:cs typeface="Arial"/>
          </a:endParaRPr>
        </a:p>
      </dsp:txBody>
      <dsp:txXfrm>
        <a:off x="1048814" y="1136872"/>
        <a:ext cx="8453713" cy="908064"/>
      </dsp:txXfrm>
    </dsp:sp>
    <dsp:sp modelId="{DE9BF80B-1FD6-4EC4-8AEE-183F6E757180}">
      <dsp:nvSpPr>
        <dsp:cNvPr id="0" name=""/>
        <dsp:cNvSpPr/>
      </dsp:nvSpPr>
      <dsp:spPr>
        <a:xfrm>
          <a:off x="0" y="2271953"/>
          <a:ext cx="9502528" cy="908064"/>
        </a:xfrm>
        <a:prstGeom prst="roundRect">
          <a:avLst/>
        </a:prstGeom>
        <a:solidFill>
          <a:srgbClr val="E4E9F3"/>
        </a:solidFill>
        <a:ln>
          <a:noFill/>
        </a:ln>
        <a:effectLst/>
      </dsp:spPr>
      <dsp:style>
        <a:lnRef idx="0">
          <a:scrgbClr r="0" g="0" b="0"/>
        </a:lnRef>
        <a:fillRef idx="1">
          <a:scrgbClr r="0" g="0" b="0"/>
        </a:fillRef>
        <a:effectRef idx="0">
          <a:scrgbClr r="0" g="0" b="0"/>
        </a:effectRef>
        <a:fontRef idx="minor"/>
      </dsp:style>
    </dsp:sp>
    <dsp:sp modelId="{43AA83D4-5ED9-456A-BA60-77FA749DAF62}">
      <dsp:nvSpPr>
        <dsp:cNvPr id="0" name=""/>
        <dsp:cNvSpPr/>
      </dsp:nvSpPr>
      <dsp:spPr>
        <a:xfrm>
          <a:off x="274689" y="2476267"/>
          <a:ext cx="499435" cy="499435"/>
        </a:xfrm>
        <a:prstGeom prst="rect">
          <a:avLst/>
        </a:prstGeom>
        <a:solidFill>
          <a:srgbClr val="4478A8"/>
        </a:solidFill>
        <a:ln w="19050" cap="flat" cmpd="sng" algn="ctr">
          <a:solidFill>
            <a:srgbClr val="4478A8"/>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A9FE94-A690-434E-9ADF-0495F96B78A8}">
      <dsp:nvSpPr>
        <dsp:cNvPr id="0" name=""/>
        <dsp:cNvSpPr/>
      </dsp:nvSpPr>
      <dsp:spPr>
        <a:xfrm>
          <a:off x="1048814" y="2268684"/>
          <a:ext cx="8453713" cy="908064"/>
        </a:xfrm>
        <a:prstGeom prst="roundRect">
          <a:avLst/>
        </a:prstGeom>
        <a:solidFill>
          <a:srgbClr val="E4E9F3"/>
        </a:solidFill>
        <a:ln>
          <a:noFill/>
        </a:ln>
        <a:effectLst/>
      </dsp:spPr>
      <dsp:style>
        <a:lnRef idx="0">
          <a:scrgbClr r="0" g="0" b="0"/>
        </a:lnRef>
        <a:fillRef idx="0">
          <a:scrgbClr r="0" g="0" b="0"/>
        </a:fillRef>
        <a:effectRef idx="0">
          <a:scrgbClr r="0" g="0" b="0"/>
        </a:effectRef>
        <a:fontRef idx="minor"/>
      </dsp:style>
      <dsp:txBody>
        <a:bodyPr spcFirstLastPara="0" vert="horz" wrap="square" lIns="96103" tIns="96103" rIns="96103" bIns="96103" numCol="1" spcCol="1270" anchor="ctr" anchorCtr="0">
          <a:noAutofit/>
        </a:bodyPr>
        <a:lstStyle/>
        <a:p>
          <a:pPr marL="0" lvl="0" indent="0" algn="l" defTabSz="622300">
            <a:lnSpc>
              <a:spcPct val="100000"/>
            </a:lnSpc>
            <a:spcBef>
              <a:spcPct val="0"/>
            </a:spcBef>
            <a:spcAft>
              <a:spcPct val="35000"/>
            </a:spcAft>
            <a:buNone/>
          </a:pPr>
          <a:r>
            <a:rPr lang="en-US" sz="1400" b="0" kern="1200" dirty="0">
              <a:solidFill>
                <a:srgbClr val="4478A8"/>
              </a:solidFill>
              <a:latin typeface="Arial"/>
              <a:cs typeface="Arial"/>
            </a:rPr>
            <a:t>The key characteristics of a fatigued state are the feelings of tiredness and shifts towards lower effort processing. This impacts on the decisions you make at work and influences the ways you engage with your tasks. </a:t>
          </a:r>
          <a:endParaRPr lang="en-GB" sz="1400" b="0" kern="1200" dirty="0">
            <a:solidFill>
              <a:srgbClr val="4478A8"/>
            </a:solidFill>
            <a:latin typeface="Arial"/>
            <a:cs typeface="Arial"/>
          </a:endParaRPr>
        </a:p>
      </dsp:txBody>
      <dsp:txXfrm>
        <a:off x="1093142" y="2313012"/>
        <a:ext cx="8365057" cy="819408"/>
      </dsp:txXfrm>
    </dsp:sp>
    <dsp:sp modelId="{AA0F99F8-CA5A-4C0D-A56A-1130CD841427}">
      <dsp:nvSpPr>
        <dsp:cNvPr id="0" name=""/>
        <dsp:cNvSpPr/>
      </dsp:nvSpPr>
      <dsp:spPr>
        <a:xfrm>
          <a:off x="0" y="3407033"/>
          <a:ext cx="9502528" cy="908064"/>
        </a:xfrm>
        <a:prstGeom prst="roundRect">
          <a:avLst/>
        </a:prstGeom>
        <a:solidFill>
          <a:srgbClr val="E4E9F3"/>
        </a:solidFill>
        <a:ln>
          <a:solidFill>
            <a:srgbClr val="E4E9F3"/>
          </a:solidFill>
        </a:ln>
        <a:effectLst/>
      </dsp:spPr>
      <dsp:style>
        <a:lnRef idx="0">
          <a:scrgbClr r="0" g="0" b="0"/>
        </a:lnRef>
        <a:fillRef idx="1">
          <a:scrgbClr r="0" g="0" b="0"/>
        </a:fillRef>
        <a:effectRef idx="0">
          <a:scrgbClr r="0" g="0" b="0"/>
        </a:effectRef>
        <a:fontRef idx="minor"/>
      </dsp:style>
    </dsp:sp>
    <dsp:sp modelId="{D4C93A11-78D9-473A-8B1A-DDEC3321EF36}">
      <dsp:nvSpPr>
        <dsp:cNvPr id="0" name=""/>
        <dsp:cNvSpPr/>
      </dsp:nvSpPr>
      <dsp:spPr>
        <a:xfrm>
          <a:off x="274689" y="3611348"/>
          <a:ext cx="499435" cy="499435"/>
        </a:xfrm>
        <a:prstGeom prst="rect">
          <a:avLst/>
        </a:prstGeom>
        <a:solidFill>
          <a:srgbClr val="4478A8"/>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76610DC-FC2A-460A-8B5C-BF0614996542}">
      <dsp:nvSpPr>
        <dsp:cNvPr id="0" name=""/>
        <dsp:cNvSpPr/>
      </dsp:nvSpPr>
      <dsp:spPr>
        <a:xfrm>
          <a:off x="1048814" y="3407033"/>
          <a:ext cx="8453713" cy="9080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103" tIns="96103" rIns="96103" bIns="96103" numCol="1" spcCol="1270" anchor="ctr" anchorCtr="0">
          <a:noAutofit/>
        </a:bodyPr>
        <a:lstStyle/>
        <a:p>
          <a:pPr marL="0" lvl="0" indent="0" algn="l" defTabSz="622300">
            <a:lnSpc>
              <a:spcPct val="100000"/>
            </a:lnSpc>
            <a:spcBef>
              <a:spcPct val="0"/>
            </a:spcBef>
            <a:spcAft>
              <a:spcPct val="35000"/>
            </a:spcAft>
            <a:buNone/>
          </a:pPr>
          <a:r>
            <a:rPr lang="en-GB" sz="1400" b="0" kern="1200" dirty="0">
              <a:solidFill>
                <a:srgbClr val="4478A8"/>
              </a:solidFill>
              <a:latin typeface="Arial"/>
              <a:ea typeface="+mn-ea"/>
              <a:cs typeface="Arial"/>
            </a:rPr>
            <a:t>What happens to your task engagement is influenced by how you feel about your work – if you are highly motivated to maintain your effort, task effects (e.g. errors) are likely to occur later.</a:t>
          </a:r>
        </a:p>
      </dsp:txBody>
      <dsp:txXfrm>
        <a:off x="1048814" y="3407033"/>
        <a:ext cx="8453713" cy="9080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73BA86-2498-4D9C-B6B5-55853A3E5FFE}">
      <dsp:nvSpPr>
        <dsp:cNvPr id="0" name=""/>
        <dsp:cNvSpPr/>
      </dsp:nvSpPr>
      <dsp:spPr>
        <a:xfrm>
          <a:off x="0" y="0"/>
          <a:ext cx="7976754" cy="810295"/>
        </a:xfrm>
        <a:prstGeom prst="actionButtonBlank">
          <a:avLst/>
        </a:prstGeom>
        <a:solidFill>
          <a:srgbClr val="E4E9F3"/>
        </a:solidFill>
        <a:ln>
          <a:noFill/>
        </a:ln>
        <a:effectLst/>
      </dsp:spPr>
      <dsp:style>
        <a:lnRef idx="0">
          <a:scrgbClr r="0" g="0" b="0"/>
        </a:lnRef>
        <a:fillRef idx="1">
          <a:scrgbClr r="0" g="0" b="0"/>
        </a:fillRef>
        <a:effectRef idx="0">
          <a:scrgbClr r="0" g="0" b="0"/>
        </a:effectRef>
        <a:fontRef idx="minor"/>
      </dsp:style>
    </dsp:sp>
    <dsp:sp modelId="{3803FB98-6041-4212-A597-E57FA3522139}">
      <dsp:nvSpPr>
        <dsp:cNvPr id="0" name=""/>
        <dsp:cNvSpPr/>
      </dsp:nvSpPr>
      <dsp:spPr>
        <a:xfrm>
          <a:off x="245114" y="200756"/>
          <a:ext cx="445662" cy="445662"/>
        </a:xfrm>
        <a:prstGeom prst="rect">
          <a:avLst/>
        </a:prstGeom>
        <a:solidFill>
          <a:srgbClr val="4478A8"/>
        </a:solidFill>
        <a:ln w="12700" cap="flat" cmpd="sng" algn="ctr">
          <a:solidFill>
            <a:srgbClr val="7C9AC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03FE41-3E37-47C2-BACF-EE23A6F63360}">
      <dsp:nvSpPr>
        <dsp:cNvPr id="0" name=""/>
        <dsp:cNvSpPr/>
      </dsp:nvSpPr>
      <dsp:spPr>
        <a:xfrm>
          <a:off x="935891" y="346"/>
          <a:ext cx="7040862" cy="8102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756" tIns="85756" rIns="85756" bIns="85756" numCol="1" spcCol="1270" anchor="ctr" anchorCtr="0">
          <a:noAutofit/>
        </a:bodyPr>
        <a:lstStyle/>
        <a:p>
          <a:pPr marL="0" lvl="0" indent="0" algn="l" defTabSz="711200">
            <a:lnSpc>
              <a:spcPct val="100000"/>
            </a:lnSpc>
            <a:spcBef>
              <a:spcPct val="0"/>
            </a:spcBef>
            <a:spcAft>
              <a:spcPct val="35000"/>
            </a:spcAft>
            <a:buNone/>
          </a:pPr>
          <a:r>
            <a:rPr lang="en-GB" sz="1600" kern="1200" dirty="0">
              <a:solidFill>
                <a:srgbClr val="4478A8"/>
              </a:solidFill>
              <a:latin typeface="Arial"/>
              <a:ea typeface="+mn-ea"/>
              <a:cs typeface="Arial"/>
            </a:rPr>
            <a:t>To help you understand and identify the factors influencing your decisions and their importance in your decision </a:t>
          </a:r>
        </a:p>
      </dsp:txBody>
      <dsp:txXfrm>
        <a:off x="935891" y="346"/>
        <a:ext cx="7040862" cy="810295"/>
      </dsp:txXfrm>
    </dsp:sp>
    <dsp:sp modelId="{C9212C1A-41E5-428D-A736-579889F5E1CA}">
      <dsp:nvSpPr>
        <dsp:cNvPr id="0" name=""/>
        <dsp:cNvSpPr/>
      </dsp:nvSpPr>
      <dsp:spPr>
        <a:xfrm>
          <a:off x="0" y="1013215"/>
          <a:ext cx="7976754" cy="810295"/>
        </a:xfrm>
        <a:prstGeom prst="roundRect">
          <a:avLst>
            <a:gd name="adj" fmla="val 10000"/>
          </a:avLst>
        </a:prstGeom>
        <a:solidFill>
          <a:srgbClr val="E4E9F3"/>
        </a:solidFill>
        <a:ln>
          <a:noFill/>
        </a:ln>
        <a:effectLst/>
      </dsp:spPr>
      <dsp:style>
        <a:lnRef idx="0">
          <a:scrgbClr r="0" g="0" b="0"/>
        </a:lnRef>
        <a:fillRef idx="1">
          <a:scrgbClr r="0" g="0" b="0"/>
        </a:fillRef>
        <a:effectRef idx="0">
          <a:scrgbClr r="0" g="0" b="0"/>
        </a:effectRef>
        <a:fontRef idx="minor"/>
      </dsp:style>
    </dsp:sp>
    <dsp:sp modelId="{AD73360C-6C2F-47B8-858F-F1E9AB4C6965}">
      <dsp:nvSpPr>
        <dsp:cNvPr id="0" name=""/>
        <dsp:cNvSpPr/>
      </dsp:nvSpPr>
      <dsp:spPr>
        <a:xfrm>
          <a:off x="245114" y="1195531"/>
          <a:ext cx="445662" cy="445662"/>
        </a:xfrm>
        <a:prstGeom prst="rect">
          <a:avLst/>
        </a:prstGeom>
        <a:solidFill>
          <a:srgbClr val="4478A8"/>
        </a:solidFill>
        <a:ln w="12700" cap="flat" cmpd="sng" algn="ctr">
          <a:solidFill>
            <a:srgbClr val="7C9AC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BC4BA3E-B6F8-4098-AA96-CAA96AC5FB45}">
      <dsp:nvSpPr>
        <dsp:cNvPr id="0" name=""/>
        <dsp:cNvSpPr/>
      </dsp:nvSpPr>
      <dsp:spPr>
        <a:xfrm>
          <a:off x="935891" y="1013215"/>
          <a:ext cx="7040862" cy="810295"/>
        </a:xfrm>
        <a:prstGeom prst="rect">
          <a:avLst/>
        </a:prstGeom>
        <a:solidFill>
          <a:srgbClr val="E4E9F3"/>
        </a:solidFill>
        <a:ln>
          <a:noFill/>
        </a:ln>
        <a:effectLst/>
      </dsp:spPr>
      <dsp:style>
        <a:lnRef idx="0">
          <a:scrgbClr r="0" g="0" b="0"/>
        </a:lnRef>
        <a:fillRef idx="0">
          <a:scrgbClr r="0" g="0" b="0"/>
        </a:fillRef>
        <a:effectRef idx="0">
          <a:scrgbClr r="0" g="0" b="0"/>
        </a:effectRef>
        <a:fontRef idx="minor"/>
      </dsp:style>
      <dsp:txBody>
        <a:bodyPr spcFirstLastPara="0" vert="horz" wrap="square" lIns="85756" tIns="85756" rIns="85756" bIns="85756" numCol="1" spcCol="1270" anchor="ctr" anchorCtr="0">
          <a:noAutofit/>
        </a:bodyPr>
        <a:lstStyle/>
        <a:p>
          <a:pPr marL="0" lvl="0" indent="0" algn="l" defTabSz="711200">
            <a:lnSpc>
              <a:spcPct val="100000"/>
            </a:lnSpc>
            <a:spcBef>
              <a:spcPct val="0"/>
            </a:spcBef>
            <a:spcAft>
              <a:spcPct val="35000"/>
            </a:spcAft>
            <a:buNone/>
          </a:pPr>
          <a:r>
            <a:rPr lang="en-GB" sz="1600" kern="1200" dirty="0">
              <a:solidFill>
                <a:srgbClr val="4478A8"/>
              </a:solidFill>
              <a:latin typeface="Arial"/>
              <a:ea typeface="+mn-ea"/>
              <a:cs typeface="Arial"/>
            </a:rPr>
            <a:t>To propose discussion activities to offer an opportunity for reflection about these factors </a:t>
          </a:r>
        </a:p>
      </dsp:txBody>
      <dsp:txXfrm>
        <a:off x="935891" y="1013215"/>
        <a:ext cx="7040862" cy="810295"/>
      </dsp:txXfrm>
    </dsp:sp>
    <dsp:sp modelId="{D9AFA068-7198-44CC-A3D8-C6AEAEFC539F}">
      <dsp:nvSpPr>
        <dsp:cNvPr id="0" name=""/>
        <dsp:cNvSpPr/>
      </dsp:nvSpPr>
      <dsp:spPr>
        <a:xfrm>
          <a:off x="0" y="2026084"/>
          <a:ext cx="7976754" cy="810295"/>
        </a:xfrm>
        <a:prstGeom prst="roundRect">
          <a:avLst>
            <a:gd name="adj" fmla="val 10000"/>
          </a:avLst>
        </a:prstGeom>
        <a:solidFill>
          <a:srgbClr val="E4E9F3"/>
        </a:solidFill>
        <a:ln>
          <a:noFill/>
        </a:ln>
        <a:effectLst/>
      </dsp:spPr>
      <dsp:style>
        <a:lnRef idx="0">
          <a:scrgbClr r="0" g="0" b="0"/>
        </a:lnRef>
        <a:fillRef idx="1">
          <a:scrgbClr r="0" g="0" b="0"/>
        </a:fillRef>
        <a:effectRef idx="0">
          <a:scrgbClr r="0" g="0" b="0"/>
        </a:effectRef>
        <a:fontRef idx="minor"/>
      </dsp:style>
    </dsp:sp>
    <dsp:sp modelId="{591DEB0B-0A87-40AE-96F9-4D8B8FA1BBA5}">
      <dsp:nvSpPr>
        <dsp:cNvPr id="0" name=""/>
        <dsp:cNvSpPr/>
      </dsp:nvSpPr>
      <dsp:spPr>
        <a:xfrm>
          <a:off x="245114" y="2208400"/>
          <a:ext cx="445662" cy="445662"/>
        </a:xfrm>
        <a:prstGeom prst="rect">
          <a:avLst/>
        </a:prstGeom>
        <a:solidFill>
          <a:srgbClr val="4478A8"/>
        </a:solidFill>
        <a:ln w="12700" cap="flat" cmpd="sng" algn="ctr">
          <a:solidFill>
            <a:srgbClr val="7C9AC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C98A95-1B01-4D71-AC25-B4F28701569D}">
      <dsp:nvSpPr>
        <dsp:cNvPr id="0" name=""/>
        <dsp:cNvSpPr/>
      </dsp:nvSpPr>
      <dsp:spPr>
        <a:xfrm>
          <a:off x="935891" y="2026084"/>
          <a:ext cx="7040862" cy="810295"/>
        </a:xfrm>
        <a:prstGeom prst="rect">
          <a:avLst/>
        </a:prstGeom>
        <a:solidFill>
          <a:srgbClr val="E4E9F3"/>
        </a:solidFill>
        <a:ln>
          <a:noFill/>
        </a:ln>
        <a:effectLst/>
      </dsp:spPr>
      <dsp:style>
        <a:lnRef idx="0">
          <a:scrgbClr r="0" g="0" b="0"/>
        </a:lnRef>
        <a:fillRef idx="0">
          <a:scrgbClr r="0" g="0" b="0"/>
        </a:fillRef>
        <a:effectRef idx="0">
          <a:scrgbClr r="0" g="0" b="0"/>
        </a:effectRef>
        <a:fontRef idx="minor"/>
      </dsp:style>
      <dsp:txBody>
        <a:bodyPr spcFirstLastPara="0" vert="horz" wrap="square" lIns="85756" tIns="85756" rIns="85756" bIns="85756" numCol="1" spcCol="1270" anchor="ctr" anchorCtr="0">
          <a:noAutofit/>
        </a:bodyPr>
        <a:lstStyle/>
        <a:p>
          <a:pPr marL="0" lvl="0" indent="0" algn="l" defTabSz="800100">
            <a:lnSpc>
              <a:spcPct val="100000"/>
            </a:lnSpc>
            <a:spcBef>
              <a:spcPct val="0"/>
            </a:spcBef>
            <a:spcAft>
              <a:spcPct val="35000"/>
            </a:spcAft>
            <a:buNone/>
          </a:pPr>
          <a:r>
            <a:rPr lang="en-GB" sz="1600" kern="1200" dirty="0">
              <a:solidFill>
                <a:srgbClr val="4478A8"/>
              </a:solidFill>
              <a:latin typeface="Arial"/>
              <a:ea typeface="+mn-ea"/>
              <a:cs typeface="Arial"/>
            </a:rPr>
            <a:t>To invite you to challenge your automatic thoughts or decisions to cultivate good mental habits</a:t>
          </a:r>
        </a:p>
      </dsp:txBody>
      <dsp:txXfrm>
        <a:off x="935891" y="2026084"/>
        <a:ext cx="7040862" cy="81029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89F8C9-94BF-46B9-91DC-42C0C097D568}">
      <dsp:nvSpPr>
        <dsp:cNvPr id="0" name=""/>
        <dsp:cNvSpPr/>
      </dsp:nvSpPr>
      <dsp:spPr>
        <a:xfrm>
          <a:off x="3378" y="6529"/>
          <a:ext cx="3294287" cy="835200"/>
        </a:xfrm>
        <a:prstGeom prst="rect">
          <a:avLst/>
        </a:prstGeom>
        <a:solidFill>
          <a:srgbClr val="4478A8"/>
        </a:solidFill>
        <a:ln w="1270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Representativeness Bias</a:t>
          </a:r>
          <a:endParaRPr lang="en-GB" sz="2000" kern="1200" dirty="0">
            <a:solidFill>
              <a:schemeClr val="bg1"/>
            </a:solidFill>
          </a:endParaRPr>
        </a:p>
      </dsp:txBody>
      <dsp:txXfrm>
        <a:off x="3378" y="6529"/>
        <a:ext cx="3294287" cy="835200"/>
      </dsp:txXfrm>
    </dsp:sp>
    <dsp:sp modelId="{0FB3C681-FFB8-499D-8305-DD30430F149D}">
      <dsp:nvSpPr>
        <dsp:cNvPr id="0" name=""/>
        <dsp:cNvSpPr/>
      </dsp:nvSpPr>
      <dsp:spPr>
        <a:xfrm>
          <a:off x="3378" y="841729"/>
          <a:ext cx="3294287" cy="2348347"/>
        </a:xfrm>
        <a:prstGeom prst="rect">
          <a:avLst/>
        </a:prstGeom>
        <a:solidFill>
          <a:srgbClr val="E4E9F3">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Font typeface="Arial" panose="020B0604020202020204" pitchFamily="34" charset="0"/>
            <a:buChar char="•"/>
          </a:pPr>
          <a:r>
            <a:rPr lang="en-US" sz="1600" kern="1200" dirty="0">
              <a:solidFill>
                <a:srgbClr val="4478A8"/>
              </a:solidFill>
              <a:latin typeface="Arial" panose="020B0604020202020204" pitchFamily="34" charset="0"/>
              <a:cs typeface="Arial" panose="020B0604020202020204" pitchFamily="34" charset="0"/>
            </a:rPr>
            <a:t>We are influenced by how much something or someone is representative of its category or stereotype</a:t>
          </a:r>
          <a:endParaRPr lang="en-GB" sz="1600" kern="1200" dirty="0">
            <a:solidFill>
              <a:srgbClr val="4478A8"/>
            </a:solidFill>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Font typeface="Arial" panose="020B0604020202020204" pitchFamily="34" charset="0"/>
            <a:buChar char="•"/>
          </a:pPr>
          <a:r>
            <a:rPr lang="en-US" sz="1600" kern="1200" dirty="0">
              <a:solidFill>
                <a:srgbClr val="4478A8"/>
              </a:solidFill>
              <a:latin typeface="Arial" panose="020B0604020202020204" pitchFamily="34" charset="0"/>
              <a:cs typeface="Arial" panose="020B0604020202020204" pitchFamily="34" charset="0"/>
            </a:rPr>
            <a:t>We assume that the person or situation is more like our known mental model or stereotype and focus on the similarities</a:t>
          </a:r>
          <a:endParaRPr lang="en-GB" sz="1600" kern="1200" dirty="0">
            <a:solidFill>
              <a:srgbClr val="4478A8"/>
            </a:solidFill>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Font typeface="Arial" panose="020B0604020202020204" pitchFamily="34" charset="0"/>
            <a:buChar char="•"/>
          </a:pPr>
          <a:r>
            <a:rPr lang="en-US" sz="1600" kern="1200" dirty="0">
              <a:solidFill>
                <a:srgbClr val="4478A8"/>
              </a:solidFill>
              <a:latin typeface="Arial" panose="020B0604020202020204" pitchFamily="34" charset="0"/>
              <a:cs typeface="Arial" panose="020B0604020202020204" pitchFamily="34" charset="0"/>
            </a:rPr>
            <a:t>We are less likely to focus on differences and unique factors</a:t>
          </a:r>
          <a:endParaRPr lang="en-GB" sz="1600" kern="1200" dirty="0">
            <a:solidFill>
              <a:srgbClr val="4478A8"/>
            </a:solidFill>
            <a:latin typeface="Arial" panose="020B0604020202020204" pitchFamily="34" charset="0"/>
            <a:cs typeface="Arial" panose="020B0604020202020204" pitchFamily="34" charset="0"/>
          </a:endParaRPr>
        </a:p>
      </dsp:txBody>
      <dsp:txXfrm>
        <a:off x="3378" y="841729"/>
        <a:ext cx="3294287" cy="2348347"/>
      </dsp:txXfrm>
    </dsp:sp>
    <dsp:sp modelId="{EC9F4295-CCE7-4DAB-9854-B551951340FC}">
      <dsp:nvSpPr>
        <dsp:cNvPr id="0" name=""/>
        <dsp:cNvSpPr/>
      </dsp:nvSpPr>
      <dsp:spPr>
        <a:xfrm>
          <a:off x="3758866" y="6529"/>
          <a:ext cx="3294287" cy="835200"/>
        </a:xfrm>
        <a:prstGeom prst="rect">
          <a:avLst/>
        </a:prstGeom>
        <a:solidFill>
          <a:srgbClr val="4478A8"/>
        </a:solidFill>
        <a:ln w="1270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Anchoring Bias</a:t>
          </a:r>
          <a:endParaRPr lang="en-GB" sz="2000" kern="1200" dirty="0">
            <a:solidFill>
              <a:schemeClr val="bg1"/>
            </a:solidFill>
          </a:endParaRPr>
        </a:p>
      </dsp:txBody>
      <dsp:txXfrm>
        <a:off x="3758866" y="6529"/>
        <a:ext cx="3294287" cy="835200"/>
      </dsp:txXfrm>
    </dsp:sp>
    <dsp:sp modelId="{03CA22D2-C36C-4374-B958-ED1A58148AF9}">
      <dsp:nvSpPr>
        <dsp:cNvPr id="0" name=""/>
        <dsp:cNvSpPr/>
      </dsp:nvSpPr>
      <dsp:spPr>
        <a:xfrm>
          <a:off x="3758866" y="841729"/>
          <a:ext cx="3294287" cy="2348347"/>
        </a:xfrm>
        <a:prstGeom prst="rect">
          <a:avLst/>
        </a:prstGeom>
        <a:solidFill>
          <a:srgbClr val="E4E9F3">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solidFill>
                <a:srgbClr val="4478A8"/>
              </a:solidFill>
              <a:latin typeface="Arial" panose="020B0604020202020204" pitchFamily="34" charset="0"/>
              <a:cs typeface="Arial" panose="020B0604020202020204" pitchFamily="34" charset="0"/>
            </a:rPr>
            <a:t>We over rely on an initial piece of information (known as the anchor)</a:t>
          </a:r>
          <a:endParaRPr lang="en-GB" sz="1600" kern="1200" dirty="0">
            <a:solidFill>
              <a:srgbClr val="4478A8"/>
            </a:solidFill>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r>
            <a:rPr lang="en-US" sz="1600" kern="1200" dirty="0">
              <a:solidFill>
                <a:srgbClr val="4478A8"/>
              </a:solidFill>
              <a:latin typeface="Arial" panose="020B0604020202020204" pitchFamily="34" charset="0"/>
              <a:cs typeface="Arial" panose="020B0604020202020204" pitchFamily="34" charset="0"/>
            </a:rPr>
            <a:t>Our subsequent estimates tend to be closer to our original estimates</a:t>
          </a:r>
          <a:endParaRPr lang="en-GB" sz="1600" kern="1200" dirty="0">
            <a:solidFill>
              <a:srgbClr val="4478A8"/>
            </a:solidFill>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r>
            <a:rPr lang="en-US" sz="1600" kern="1200" dirty="0">
              <a:solidFill>
                <a:srgbClr val="4478A8"/>
              </a:solidFill>
              <a:latin typeface="Arial" panose="020B0604020202020204" pitchFamily="34" charset="0"/>
              <a:cs typeface="Arial" panose="020B0604020202020204" pitchFamily="34" charset="0"/>
            </a:rPr>
            <a:t>This can be influenced by personality: open-minded people are less likely to stick to rigid initial estimates</a:t>
          </a:r>
          <a:endParaRPr lang="en-GB" sz="1600" kern="1200" dirty="0">
            <a:solidFill>
              <a:srgbClr val="4478A8"/>
            </a:solidFill>
            <a:latin typeface="Arial" panose="020B0604020202020204" pitchFamily="34" charset="0"/>
            <a:cs typeface="Arial" panose="020B0604020202020204" pitchFamily="34" charset="0"/>
          </a:endParaRPr>
        </a:p>
      </dsp:txBody>
      <dsp:txXfrm>
        <a:off x="3758866" y="841729"/>
        <a:ext cx="3294287" cy="2348347"/>
      </dsp:txXfrm>
    </dsp:sp>
    <dsp:sp modelId="{F4992ED7-BC51-4756-8FAF-6B966DD3B59A}">
      <dsp:nvSpPr>
        <dsp:cNvPr id="0" name=""/>
        <dsp:cNvSpPr/>
      </dsp:nvSpPr>
      <dsp:spPr>
        <a:xfrm>
          <a:off x="7514354" y="6529"/>
          <a:ext cx="3294287" cy="835200"/>
        </a:xfrm>
        <a:prstGeom prst="rect">
          <a:avLst/>
        </a:prstGeom>
        <a:solidFill>
          <a:srgbClr val="4478A8"/>
        </a:solidFill>
        <a:ln w="1270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Availability Bias</a:t>
          </a:r>
          <a:endParaRPr lang="en-GB" sz="2000" kern="1200" dirty="0">
            <a:solidFill>
              <a:schemeClr val="bg1"/>
            </a:solidFill>
          </a:endParaRPr>
        </a:p>
      </dsp:txBody>
      <dsp:txXfrm>
        <a:off x="7514354" y="6529"/>
        <a:ext cx="3294287" cy="835200"/>
      </dsp:txXfrm>
    </dsp:sp>
    <dsp:sp modelId="{3BCDCBCE-38DC-4B26-A096-1F970E680E05}">
      <dsp:nvSpPr>
        <dsp:cNvPr id="0" name=""/>
        <dsp:cNvSpPr/>
      </dsp:nvSpPr>
      <dsp:spPr>
        <a:xfrm>
          <a:off x="7514354" y="841729"/>
          <a:ext cx="3294287" cy="2348347"/>
        </a:xfrm>
        <a:prstGeom prst="rect">
          <a:avLst/>
        </a:prstGeom>
        <a:solidFill>
          <a:srgbClr val="E4E9F3">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solidFill>
                <a:srgbClr val="4478A8"/>
              </a:solidFill>
              <a:latin typeface="Arial" panose="020B0604020202020204" pitchFamily="34" charset="0"/>
              <a:cs typeface="Arial" panose="020B0604020202020204" pitchFamily="34" charset="0"/>
            </a:rPr>
            <a:t>We judge the likelihood of an event based on how easily examples come to mind (the  availability of examples)</a:t>
          </a:r>
          <a:endParaRPr lang="en-GB" sz="1600" kern="1200" dirty="0">
            <a:solidFill>
              <a:srgbClr val="4478A8"/>
            </a:solidFill>
            <a:latin typeface="Arial" panose="020B0604020202020204" pitchFamily="34" charset="0"/>
            <a:cs typeface="Arial" panose="020B0604020202020204" pitchFamily="34" charset="0"/>
          </a:endParaRPr>
        </a:p>
      </dsp:txBody>
      <dsp:txXfrm>
        <a:off x="7514354" y="841729"/>
        <a:ext cx="3294287" cy="234834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13ABE8-DF9D-4114-8E83-346704438C7B}">
      <dsp:nvSpPr>
        <dsp:cNvPr id="0" name=""/>
        <dsp:cNvSpPr/>
      </dsp:nvSpPr>
      <dsp:spPr>
        <a:xfrm>
          <a:off x="2732420" y="378"/>
          <a:ext cx="8033131" cy="1477781"/>
        </a:xfrm>
        <a:prstGeom prst="rightArrow">
          <a:avLst>
            <a:gd name="adj1" fmla="val 75000"/>
            <a:gd name="adj2" fmla="val 50000"/>
          </a:avLst>
        </a:prstGeom>
        <a:solidFill>
          <a:srgbClr val="E4E9F3">
            <a:alpha val="90000"/>
          </a:srgb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FontTx/>
            <a:buNone/>
          </a:pPr>
          <a:br>
            <a:rPr lang="en-US" sz="1600" kern="1200" dirty="0">
              <a:solidFill>
                <a:srgbClr val="4478A8"/>
              </a:solidFill>
              <a:latin typeface="Arial" panose="020B0604020202020204" pitchFamily="34" charset="0"/>
              <a:cs typeface="Arial" panose="020B0604020202020204" pitchFamily="34" charset="0"/>
            </a:rPr>
          </a:br>
          <a:r>
            <a:rPr lang="en-US" sz="1600" kern="1200" dirty="0">
              <a:solidFill>
                <a:srgbClr val="4478A8"/>
              </a:solidFill>
              <a:latin typeface="Arial" panose="020B0604020202020204" pitchFamily="34" charset="0"/>
              <a:cs typeface="Arial" panose="020B0604020202020204" pitchFamily="34" charset="0"/>
            </a:rPr>
            <a:t>This practice can minimize the risk that we base our judgement on single (available) experiences, or mental models (stereotypes) and include wider information that allows us to consider the unique conditions and their impact on our state</a:t>
          </a:r>
          <a:endParaRPr lang="en-GB" sz="1600" kern="1200" dirty="0">
            <a:solidFill>
              <a:srgbClr val="4478A8"/>
            </a:solidFill>
            <a:latin typeface="Arial" panose="020B0604020202020204" pitchFamily="34" charset="0"/>
            <a:cs typeface="Arial" panose="020B0604020202020204" pitchFamily="34" charset="0"/>
          </a:endParaRPr>
        </a:p>
      </dsp:txBody>
      <dsp:txXfrm>
        <a:off x="2732420" y="185101"/>
        <a:ext cx="7478963" cy="1108335"/>
      </dsp:txXfrm>
    </dsp:sp>
    <dsp:sp modelId="{3138CDE4-D802-4A85-BF60-335C2E73D9B4}">
      <dsp:nvSpPr>
        <dsp:cNvPr id="0" name=""/>
        <dsp:cNvSpPr/>
      </dsp:nvSpPr>
      <dsp:spPr>
        <a:xfrm>
          <a:off x="0" y="3408"/>
          <a:ext cx="2728370" cy="1477781"/>
        </a:xfrm>
        <a:prstGeom prst="roundRect">
          <a:avLst/>
        </a:prstGeom>
        <a:solidFill>
          <a:srgbClr val="4478A8"/>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Fatigue risk assessment</a:t>
          </a:r>
          <a:endParaRPr lang="en-GB" sz="2400" kern="1200" dirty="0">
            <a:latin typeface="Arial" panose="020B0604020202020204" pitchFamily="34" charset="0"/>
            <a:cs typeface="Arial" panose="020B0604020202020204" pitchFamily="34" charset="0"/>
          </a:endParaRPr>
        </a:p>
      </dsp:txBody>
      <dsp:txXfrm>
        <a:off x="72139" y="75547"/>
        <a:ext cx="2584092" cy="1333503"/>
      </dsp:txXfrm>
    </dsp:sp>
    <dsp:sp modelId="{E4EBB882-EDAA-47D3-A140-28A5AF63D3BA}">
      <dsp:nvSpPr>
        <dsp:cNvPr id="0" name=""/>
        <dsp:cNvSpPr/>
      </dsp:nvSpPr>
      <dsp:spPr>
        <a:xfrm>
          <a:off x="2701151" y="1625938"/>
          <a:ext cx="8063825" cy="1477781"/>
        </a:xfrm>
        <a:prstGeom prst="rightArrow">
          <a:avLst>
            <a:gd name="adj1" fmla="val 75000"/>
            <a:gd name="adj2" fmla="val 50000"/>
          </a:avLst>
        </a:prstGeom>
        <a:solidFill>
          <a:srgbClr val="E4E9F3">
            <a:alpha val="90000"/>
          </a:srgb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None/>
          </a:pPr>
          <a:br>
            <a:rPr lang="en-US" sz="1600" kern="1200" dirty="0">
              <a:solidFill>
                <a:srgbClr val="4478A8"/>
              </a:solidFill>
              <a:latin typeface="Arial" panose="020B0604020202020204" pitchFamily="34" charset="0"/>
              <a:cs typeface="Arial" panose="020B0604020202020204" pitchFamily="34" charset="0"/>
            </a:rPr>
          </a:br>
          <a:r>
            <a:rPr lang="en-US" sz="1600" kern="1200" dirty="0">
              <a:solidFill>
                <a:srgbClr val="4478A8"/>
              </a:solidFill>
              <a:latin typeface="Arial" panose="020B0604020202020204" pitchFamily="34" charset="0"/>
              <a:cs typeface="Arial" panose="020B0604020202020204" pitchFamily="34" charset="0"/>
            </a:rPr>
            <a:t>Reviewing and justifying your estimates of the length of time required to complete the job with others (fatigue manager or wider team) encourages you to undertake a thorough and reasoned review of the context, less influenced by initial ‘gut feel’ or first estimate</a:t>
          </a:r>
          <a:endParaRPr lang="en-GB" sz="1600" kern="1200" dirty="0">
            <a:solidFill>
              <a:srgbClr val="4478A8"/>
            </a:solidFill>
            <a:latin typeface="Arial" panose="020B0604020202020204" pitchFamily="34" charset="0"/>
            <a:cs typeface="Arial" panose="020B0604020202020204" pitchFamily="34" charset="0"/>
          </a:endParaRPr>
        </a:p>
      </dsp:txBody>
      <dsp:txXfrm>
        <a:off x="2701151" y="1810661"/>
        <a:ext cx="7509657" cy="1108335"/>
      </dsp:txXfrm>
    </dsp:sp>
    <dsp:sp modelId="{00869090-47DC-43E5-8005-285BA36D62F5}">
      <dsp:nvSpPr>
        <dsp:cNvPr id="0" name=""/>
        <dsp:cNvSpPr/>
      </dsp:nvSpPr>
      <dsp:spPr>
        <a:xfrm>
          <a:off x="0" y="1597964"/>
          <a:ext cx="2696527" cy="1477781"/>
        </a:xfrm>
        <a:prstGeom prst="roundRect">
          <a:avLst/>
        </a:prstGeom>
        <a:solidFill>
          <a:srgbClr val="4478A8"/>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Group review of job requirements</a:t>
          </a:r>
          <a:endParaRPr lang="en-GB" sz="2400" kern="1200" dirty="0">
            <a:latin typeface="Arial" panose="020B0604020202020204" pitchFamily="34" charset="0"/>
            <a:cs typeface="Arial" panose="020B0604020202020204" pitchFamily="34" charset="0"/>
          </a:endParaRPr>
        </a:p>
      </dsp:txBody>
      <dsp:txXfrm>
        <a:off x="72139" y="1670103"/>
        <a:ext cx="2552249" cy="133350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73BA86-2498-4D9C-B6B5-55853A3E5FFE}">
      <dsp:nvSpPr>
        <dsp:cNvPr id="0" name=""/>
        <dsp:cNvSpPr/>
      </dsp:nvSpPr>
      <dsp:spPr>
        <a:xfrm>
          <a:off x="0" y="0"/>
          <a:ext cx="9602811" cy="716317"/>
        </a:xfrm>
        <a:prstGeom prst="roundRect">
          <a:avLst>
            <a:gd name="adj" fmla="val 10000"/>
          </a:avLst>
        </a:prstGeom>
        <a:solidFill>
          <a:srgbClr val="E4E9F3"/>
        </a:solidFill>
        <a:ln>
          <a:noFill/>
        </a:ln>
        <a:effectLst/>
      </dsp:spPr>
      <dsp:style>
        <a:lnRef idx="0">
          <a:scrgbClr r="0" g="0" b="0"/>
        </a:lnRef>
        <a:fillRef idx="1">
          <a:scrgbClr r="0" g="0" b="0"/>
        </a:fillRef>
        <a:effectRef idx="0">
          <a:scrgbClr r="0" g="0" b="0"/>
        </a:effectRef>
        <a:fontRef idx="minor"/>
      </dsp:style>
    </dsp:sp>
    <dsp:sp modelId="{3803FB98-6041-4212-A597-E57FA3522139}">
      <dsp:nvSpPr>
        <dsp:cNvPr id="0" name=""/>
        <dsp:cNvSpPr/>
      </dsp:nvSpPr>
      <dsp:spPr>
        <a:xfrm>
          <a:off x="216686" y="180529"/>
          <a:ext cx="393974" cy="393974"/>
        </a:xfrm>
        <a:prstGeom prst="rect">
          <a:avLst/>
        </a:prstGeom>
        <a:solidFill>
          <a:srgbClr val="4478A8"/>
        </a:solidFill>
        <a:ln w="19050" cap="flat" cmpd="sng" algn="ctr">
          <a:solidFill>
            <a:srgbClr val="7C9AC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03FE41-3E37-47C2-BACF-EE23A6F63360}">
      <dsp:nvSpPr>
        <dsp:cNvPr id="0" name=""/>
        <dsp:cNvSpPr/>
      </dsp:nvSpPr>
      <dsp:spPr>
        <a:xfrm>
          <a:off x="827346" y="3362"/>
          <a:ext cx="8775465" cy="7163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5810" tIns="75810" rIns="75810" bIns="75810" numCol="1" spcCol="1270" anchor="ctr" anchorCtr="0">
          <a:noAutofit/>
        </a:bodyPr>
        <a:lstStyle/>
        <a:p>
          <a:pPr marL="0" lvl="0" indent="0" algn="l" defTabSz="711200">
            <a:lnSpc>
              <a:spcPct val="100000"/>
            </a:lnSpc>
            <a:spcBef>
              <a:spcPct val="0"/>
            </a:spcBef>
            <a:spcAft>
              <a:spcPct val="35000"/>
            </a:spcAft>
            <a:buNone/>
          </a:pPr>
          <a:r>
            <a:rPr lang="en-GB" sz="1600" b="0" kern="1200" dirty="0">
              <a:solidFill>
                <a:srgbClr val="4478A8"/>
              </a:solidFill>
              <a:latin typeface="Arial"/>
              <a:cs typeface="Arial"/>
            </a:rPr>
            <a:t>A lot of factors can influence our decisions related to the assessment of fatigue </a:t>
          </a:r>
          <a:endParaRPr lang="en-US" sz="1600" b="0" kern="1200" dirty="0">
            <a:solidFill>
              <a:srgbClr val="4478A8"/>
            </a:solidFill>
            <a:latin typeface="Arial"/>
            <a:cs typeface="Arial"/>
          </a:endParaRPr>
        </a:p>
      </dsp:txBody>
      <dsp:txXfrm>
        <a:off x="827346" y="3362"/>
        <a:ext cx="8775465" cy="716317"/>
      </dsp:txXfrm>
    </dsp:sp>
    <dsp:sp modelId="{DE9BF80B-1FD6-4EC4-8AEE-183F6E757180}">
      <dsp:nvSpPr>
        <dsp:cNvPr id="0" name=""/>
        <dsp:cNvSpPr/>
      </dsp:nvSpPr>
      <dsp:spPr>
        <a:xfrm>
          <a:off x="0" y="898760"/>
          <a:ext cx="9602811" cy="716317"/>
        </a:xfrm>
        <a:prstGeom prst="roundRect">
          <a:avLst>
            <a:gd name="adj" fmla="val 10000"/>
          </a:avLst>
        </a:prstGeom>
        <a:solidFill>
          <a:srgbClr val="E4E9F3"/>
        </a:solidFill>
        <a:ln>
          <a:noFill/>
        </a:ln>
        <a:effectLst/>
      </dsp:spPr>
      <dsp:style>
        <a:lnRef idx="0">
          <a:scrgbClr r="0" g="0" b="0"/>
        </a:lnRef>
        <a:fillRef idx="1">
          <a:scrgbClr r="0" g="0" b="0"/>
        </a:fillRef>
        <a:effectRef idx="0">
          <a:scrgbClr r="0" g="0" b="0"/>
        </a:effectRef>
        <a:fontRef idx="minor"/>
      </dsp:style>
    </dsp:sp>
    <dsp:sp modelId="{43AA83D4-5ED9-456A-BA60-77FA749DAF62}">
      <dsp:nvSpPr>
        <dsp:cNvPr id="0" name=""/>
        <dsp:cNvSpPr/>
      </dsp:nvSpPr>
      <dsp:spPr>
        <a:xfrm>
          <a:off x="216686" y="1059931"/>
          <a:ext cx="393974" cy="393974"/>
        </a:xfrm>
        <a:prstGeom prst="rect">
          <a:avLst/>
        </a:prstGeom>
        <a:solidFill>
          <a:srgbClr val="4478A8"/>
        </a:solidFill>
        <a:ln w="19050" cap="flat" cmpd="sng" algn="ctr">
          <a:solidFill>
            <a:srgbClr val="7C9AC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A9FE94-A690-434E-9ADF-0495F96B78A8}">
      <dsp:nvSpPr>
        <dsp:cNvPr id="0" name=""/>
        <dsp:cNvSpPr/>
      </dsp:nvSpPr>
      <dsp:spPr>
        <a:xfrm>
          <a:off x="827346" y="898760"/>
          <a:ext cx="8775465" cy="7163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5810" tIns="75810" rIns="75810" bIns="75810" numCol="1" spcCol="1270" anchor="ctr" anchorCtr="0">
          <a:noAutofit/>
        </a:bodyPr>
        <a:lstStyle/>
        <a:p>
          <a:pPr marL="0" lvl="0" indent="0" algn="l" defTabSz="711200">
            <a:lnSpc>
              <a:spcPct val="100000"/>
            </a:lnSpc>
            <a:spcBef>
              <a:spcPct val="0"/>
            </a:spcBef>
            <a:spcAft>
              <a:spcPct val="35000"/>
            </a:spcAft>
            <a:buNone/>
          </a:pPr>
          <a:r>
            <a:rPr lang="en-GB" sz="1600" b="0" kern="1200" dirty="0">
              <a:solidFill>
                <a:srgbClr val="4478A8"/>
              </a:solidFill>
              <a:latin typeface="Arial"/>
              <a:ea typeface="+mn-ea"/>
              <a:cs typeface="Arial"/>
            </a:rPr>
            <a:t>Each situation is different, should be considered separately from past decisions, and given a unique and well-justified answer</a:t>
          </a:r>
          <a:endParaRPr lang="en-US" sz="1600" b="0" kern="1200" dirty="0">
            <a:solidFill>
              <a:srgbClr val="4478A8"/>
            </a:solidFill>
            <a:latin typeface="Arial"/>
            <a:ea typeface="+mn-ea"/>
            <a:cs typeface="Arial"/>
          </a:endParaRPr>
        </a:p>
      </dsp:txBody>
      <dsp:txXfrm>
        <a:off x="827346" y="898760"/>
        <a:ext cx="8775465" cy="716317"/>
      </dsp:txXfrm>
    </dsp:sp>
    <dsp:sp modelId="{E50FD14B-829F-400E-A4D5-C005B3DF3720}">
      <dsp:nvSpPr>
        <dsp:cNvPr id="0" name=""/>
        <dsp:cNvSpPr/>
      </dsp:nvSpPr>
      <dsp:spPr>
        <a:xfrm>
          <a:off x="0" y="1794157"/>
          <a:ext cx="9602811" cy="716317"/>
        </a:xfrm>
        <a:prstGeom prst="roundRect">
          <a:avLst>
            <a:gd name="adj" fmla="val 10000"/>
          </a:avLst>
        </a:prstGeom>
        <a:solidFill>
          <a:srgbClr val="E4E9F3"/>
        </a:solidFill>
        <a:ln>
          <a:noFill/>
        </a:ln>
        <a:effectLst/>
      </dsp:spPr>
      <dsp:style>
        <a:lnRef idx="0">
          <a:scrgbClr r="0" g="0" b="0"/>
        </a:lnRef>
        <a:fillRef idx="1">
          <a:scrgbClr r="0" g="0" b="0"/>
        </a:fillRef>
        <a:effectRef idx="0">
          <a:scrgbClr r="0" g="0" b="0"/>
        </a:effectRef>
        <a:fontRef idx="minor"/>
      </dsp:style>
    </dsp:sp>
    <dsp:sp modelId="{D96A529B-A92A-42FC-9505-C66C340AFE53}">
      <dsp:nvSpPr>
        <dsp:cNvPr id="0" name=""/>
        <dsp:cNvSpPr/>
      </dsp:nvSpPr>
      <dsp:spPr>
        <a:xfrm>
          <a:off x="216686" y="1955328"/>
          <a:ext cx="393974" cy="393974"/>
        </a:xfrm>
        <a:prstGeom prst="rect">
          <a:avLst/>
        </a:prstGeom>
        <a:solidFill>
          <a:srgbClr val="4478A8"/>
        </a:solidFill>
        <a:ln w="19050" cap="flat" cmpd="sng" algn="ctr">
          <a:solidFill>
            <a:srgbClr val="7C9AC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3E245A-4184-4445-B825-640B7A52B3FD}">
      <dsp:nvSpPr>
        <dsp:cNvPr id="0" name=""/>
        <dsp:cNvSpPr/>
      </dsp:nvSpPr>
      <dsp:spPr>
        <a:xfrm>
          <a:off x="827346" y="1794157"/>
          <a:ext cx="8775465" cy="7163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5810" tIns="75810" rIns="75810" bIns="75810" numCol="1" spcCol="1270" anchor="ctr" anchorCtr="0">
          <a:noAutofit/>
        </a:bodyPr>
        <a:lstStyle/>
        <a:p>
          <a:pPr marL="0" lvl="0" indent="0" algn="l" defTabSz="711200">
            <a:lnSpc>
              <a:spcPct val="100000"/>
            </a:lnSpc>
            <a:spcBef>
              <a:spcPct val="0"/>
            </a:spcBef>
            <a:spcAft>
              <a:spcPct val="35000"/>
            </a:spcAft>
            <a:buNone/>
          </a:pPr>
          <a:r>
            <a:rPr lang="en-GB" sz="1600" b="0" kern="1200" dirty="0">
              <a:solidFill>
                <a:srgbClr val="4478A8"/>
              </a:solidFill>
              <a:latin typeface="Arial"/>
              <a:ea typeface="+mn-ea"/>
              <a:cs typeface="Arial"/>
            </a:rPr>
            <a:t>We are all prone to errors in decision making, but these can be overcome if we understand the sorts of errors we might make </a:t>
          </a:r>
          <a:endParaRPr lang="en-US" sz="1600" b="0" kern="1200" dirty="0">
            <a:solidFill>
              <a:srgbClr val="4478A8"/>
            </a:solidFill>
            <a:latin typeface="Arial"/>
            <a:ea typeface="+mn-ea"/>
            <a:cs typeface="Arial"/>
          </a:endParaRPr>
        </a:p>
      </dsp:txBody>
      <dsp:txXfrm>
        <a:off x="827346" y="1794157"/>
        <a:ext cx="8775465" cy="716317"/>
      </dsp:txXfrm>
    </dsp:sp>
    <dsp:sp modelId="{D7A2C4D6-803D-41C5-B28A-85602FE17088}">
      <dsp:nvSpPr>
        <dsp:cNvPr id="0" name=""/>
        <dsp:cNvSpPr/>
      </dsp:nvSpPr>
      <dsp:spPr>
        <a:xfrm>
          <a:off x="0" y="2689554"/>
          <a:ext cx="9602811" cy="716317"/>
        </a:xfrm>
        <a:prstGeom prst="roundRect">
          <a:avLst>
            <a:gd name="adj" fmla="val 10000"/>
          </a:avLst>
        </a:prstGeom>
        <a:solidFill>
          <a:srgbClr val="E4E9F3"/>
        </a:solidFill>
        <a:ln>
          <a:noFill/>
        </a:ln>
        <a:effectLst/>
      </dsp:spPr>
      <dsp:style>
        <a:lnRef idx="0">
          <a:scrgbClr r="0" g="0" b="0"/>
        </a:lnRef>
        <a:fillRef idx="1">
          <a:scrgbClr r="0" g="0" b="0"/>
        </a:fillRef>
        <a:effectRef idx="0">
          <a:scrgbClr r="0" g="0" b="0"/>
        </a:effectRef>
        <a:fontRef idx="minor"/>
      </dsp:style>
    </dsp:sp>
    <dsp:sp modelId="{E9754AC9-FCE9-46C1-8985-3659F706EAB6}">
      <dsp:nvSpPr>
        <dsp:cNvPr id="0" name=""/>
        <dsp:cNvSpPr/>
      </dsp:nvSpPr>
      <dsp:spPr>
        <a:xfrm>
          <a:off x="216686" y="2850725"/>
          <a:ext cx="393974" cy="393974"/>
        </a:xfrm>
        <a:prstGeom prst="rect">
          <a:avLst/>
        </a:prstGeom>
        <a:solidFill>
          <a:srgbClr val="4478A8"/>
        </a:solidFill>
        <a:ln w="19050" cap="flat" cmpd="sng" algn="ctr">
          <a:solidFill>
            <a:srgbClr val="7C9AC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90D1AA5-D5F7-4D34-B2DB-DEB43F580502}">
      <dsp:nvSpPr>
        <dsp:cNvPr id="0" name=""/>
        <dsp:cNvSpPr/>
      </dsp:nvSpPr>
      <dsp:spPr>
        <a:xfrm>
          <a:off x="827346" y="2689554"/>
          <a:ext cx="8775465" cy="7163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5810" tIns="75810" rIns="75810" bIns="75810" numCol="1" spcCol="1270" anchor="ctr" anchorCtr="0">
          <a:noAutofit/>
        </a:bodyPr>
        <a:lstStyle/>
        <a:p>
          <a:pPr marL="0" lvl="0" indent="0" algn="l" defTabSz="711200">
            <a:lnSpc>
              <a:spcPct val="100000"/>
            </a:lnSpc>
            <a:spcBef>
              <a:spcPct val="0"/>
            </a:spcBef>
            <a:spcAft>
              <a:spcPct val="35000"/>
            </a:spcAft>
            <a:buNone/>
          </a:pPr>
          <a:r>
            <a:rPr lang="en-GB" sz="1600" b="0" kern="1200" dirty="0">
              <a:solidFill>
                <a:srgbClr val="4478A8"/>
              </a:solidFill>
              <a:latin typeface="Arial"/>
              <a:ea typeface="+mn-ea"/>
              <a:cs typeface="Arial"/>
            </a:rPr>
            <a:t>It is important to re-evaluate your situation during a job and consider changing your decision </a:t>
          </a:r>
          <a:endParaRPr lang="en-US" sz="1600" b="0" kern="1200" dirty="0">
            <a:solidFill>
              <a:srgbClr val="4478A8"/>
            </a:solidFill>
            <a:latin typeface="Arial"/>
            <a:ea typeface="+mn-ea"/>
            <a:cs typeface="Arial"/>
          </a:endParaRPr>
        </a:p>
      </dsp:txBody>
      <dsp:txXfrm>
        <a:off x="827346" y="2689554"/>
        <a:ext cx="8775465" cy="716317"/>
      </dsp:txXfrm>
    </dsp:sp>
    <dsp:sp modelId="{9A06C885-F918-441E-954C-0454B3629575}">
      <dsp:nvSpPr>
        <dsp:cNvPr id="0" name=""/>
        <dsp:cNvSpPr/>
      </dsp:nvSpPr>
      <dsp:spPr>
        <a:xfrm>
          <a:off x="0" y="3584951"/>
          <a:ext cx="9602811" cy="716317"/>
        </a:xfrm>
        <a:prstGeom prst="roundRect">
          <a:avLst>
            <a:gd name="adj" fmla="val 10000"/>
          </a:avLst>
        </a:prstGeom>
        <a:solidFill>
          <a:srgbClr val="E4E9F3"/>
        </a:solidFill>
        <a:ln>
          <a:noFill/>
        </a:ln>
        <a:effectLst/>
      </dsp:spPr>
      <dsp:style>
        <a:lnRef idx="0">
          <a:scrgbClr r="0" g="0" b="0"/>
        </a:lnRef>
        <a:fillRef idx="1">
          <a:scrgbClr r="0" g="0" b="0"/>
        </a:fillRef>
        <a:effectRef idx="0">
          <a:scrgbClr r="0" g="0" b="0"/>
        </a:effectRef>
        <a:fontRef idx="minor"/>
      </dsp:style>
    </dsp:sp>
    <dsp:sp modelId="{229F2A96-15EC-4280-AED5-0088535D2A1B}">
      <dsp:nvSpPr>
        <dsp:cNvPr id="0" name=""/>
        <dsp:cNvSpPr/>
      </dsp:nvSpPr>
      <dsp:spPr>
        <a:xfrm>
          <a:off x="216686" y="3746122"/>
          <a:ext cx="393974" cy="393974"/>
        </a:xfrm>
        <a:prstGeom prst="rect">
          <a:avLst/>
        </a:prstGeom>
        <a:solidFill>
          <a:srgbClr val="4478A8"/>
        </a:solidFill>
        <a:ln w="19050" cap="flat" cmpd="sng" algn="ctr">
          <a:solidFill>
            <a:srgbClr val="7C9AC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0AF64D9-1FA1-4970-9C37-902C7A2A933C}">
      <dsp:nvSpPr>
        <dsp:cNvPr id="0" name=""/>
        <dsp:cNvSpPr/>
      </dsp:nvSpPr>
      <dsp:spPr>
        <a:xfrm>
          <a:off x="827346" y="3584951"/>
          <a:ext cx="8775465" cy="7163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5810" tIns="75810" rIns="75810" bIns="75810" numCol="1" spcCol="1270" anchor="ctr" anchorCtr="0">
          <a:noAutofit/>
        </a:bodyPr>
        <a:lstStyle/>
        <a:p>
          <a:pPr marL="0" lvl="0" indent="0" algn="l" defTabSz="711200">
            <a:lnSpc>
              <a:spcPct val="100000"/>
            </a:lnSpc>
            <a:spcBef>
              <a:spcPct val="0"/>
            </a:spcBef>
            <a:spcAft>
              <a:spcPct val="35000"/>
            </a:spcAft>
            <a:buNone/>
          </a:pPr>
          <a:r>
            <a:rPr lang="en-GB" sz="1600" b="0" kern="1200" dirty="0">
              <a:solidFill>
                <a:srgbClr val="4478A8"/>
              </a:solidFill>
              <a:latin typeface="Arial"/>
              <a:ea typeface="+mn-ea"/>
              <a:cs typeface="Arial"/>
            </a:rPr>
            <a:t>The more you consider the different factors and how they feature in your decision making, the better position you will on future occasions to evaluate your decisions </a:t>
          </a:r>
          <a:endParaRPr lang="en-US" sz="1600" b="0" kern="1200" dirty="0">
            <a:solidFill>
              <a:srgbClr val="4478A8"/>
            </a:solidFill>
            <a:latin typeface="Arial"/>
            <a:ea typeface="+mn-ea"/>
            <a:cs typeface="Arial"/>
          </a:endParaRPr>
        </a:p>
      </dsp:txBody>
      <dsp:txXfrm>
        <a:off x="827346" y="3584951"/>
        <a:ext cx="8775465" cy="716317"/>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B042FB-E1D2-4BBA-A8BC-5BFC1D25B379}" type="datetimeFigureOut">
              <a:rPr lang="en-GB" smtClean="0"/>
              <a:t>05/08/2024</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129261-7395-4888-A5BC-538074F5F31D}" type="slidenum">
              <a:rPr lang="en-GB" smtClean="0"/>
              <a:t>‹#›</a:t>
            </a:fld>
            <a:endParaRPr lang="en-GB" dirty="0"/>
          </a:p>
        </p:txBody>
      </p:sp>
    </p:spTree>
    <p:extLst>
      <p:ext uri="{BB962C8B-B14F-4D97-AF65-F5344CB8AC3E}">
        <p14:creationId xmlns:p14="http://schemas.microsoft.com/office/powerpoint/2010/main" val="31287395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s://www.amazon.co.uk/Thinking-Fast-Slow-Daniel-Kahneman/dp/0141033576/ref=asc_df_0141033576?tag=bingshoppinga-21&amp;linkCode=df0&amp;hvadid=80539283534590&amp;hvnetw=o&amp;hvqmt=e&amp;hvbmt=be&amp;hvdev=c&amp;hvlocint=&amp;hvlocphy=&amp;hvtargid=pla-4584138858752159&amp;psc=1" TargetMode="External"/><Relationship Id="rId3" Type="http://schemas.openxmlformats.org/officeDocument/2006/relationships/hyperlink" Target="https://www.bing.com/videos/riverview/relatedvideo?q=kahneman+and+tversky+how+heuristics&amp;mid=EC1BF3897A795891B45CEC1BF3897A795891B45C&amp;FORM=VIRE" TargetMode="External"/><Relationship Id="rId7" Type="http://schemas.openxmlformats.org/officeDocument/2006/relationships/hyperlink" Target="https://www.youtube.com/watch?v=cjra_7zQxp8"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www.youtube.com/watch?v=elrG1QtGgOg" TargetMode="External"/><Relationship Id="rId5" Type="http://schemas.openxmlformats.org/officeDocument/2006/relationships/hyperlink" Target="https://www.youtube.com/watch?v=PRMonkh0keo" TargetMode="External"/><Relationship Id="rId4" Type="http://schemas.openxmlformats.org/officeDocument/2006/relationships/hyperlink" Target="https://www.youtube.com/watch?v=l86-VqdvFWU"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E7858C1-D36C-4F04-A3E3-0D91279BB381}" type="slidenum">
              <a:rPr lang="en-GB" smtClean="0"/>
              <a:t>2</a:t>
            </a:fld>
            <a:endParaRPr lang="en-GB" dirty="0"/>
          </a:p>
        </p:txBody>
      </p:sp>
    </p:spTree>
    <p:extLst>
      <p:ext uri="{BB962C8B-B14F-4D97-AF65-F5344CB8AC3E}">
        <p14:creationId xmlns:p14="http://schemas.microsoft.com/office/powerpoint/2010/main" val="23589675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solidFill>
                  <a:schemeClr val="tx2">
                    <a:lumMod val="75000"/>
                    <a:lumOff val="25000"/>
                  </a:schemeClr>
                </a:solidFill>
                <a:latin typeface="Arial" panose="020B0604020202020204" pitchFamily="34" charset="0"/>
                <a:cs typeface="Arial" panose="020B0604020202020204" pitchFamily="34" charset="0"/>
              </a:rPr>
              <a:t>Trainer notes </a:t>
            </a:r>
            <a:r>
              <a:rPr lang="en-GB" sz="1200" dirty="0">
                <a:solidFill>
                  <a:schemeClr val="tx2">
                    <a:lumMod val="75000"/>
                    <a:lumOff val="25000"/>
                  </a:schemeClr>
                </a:solidFill>
                <a:latin typeface="Arial" panose="020B0604020202020204" pitchFamily="34" charset="0"/>
                <a:cs typeface="Arial" panose="020B0604020202020204" pitchFamily="34" charset="0"/>
              </a:rPr>
              <a:t>– this is complex, but has value in terms of explaining the sorts of mistakes we are likely to make </a:t>
            </a:r>
          </a:p>
          <a:p>
            <a:r>
              <a:rPr lang="en-GB" sz="1200" dirty="0">
                <a:solidFill>
                  <a:schemeClr val="tx2">
                    <a:lumMod val="75000"/>
                    <a:lumOff val="25000"/>
                  </a:schemeClr>
                </a:solidFill>
                <a:latin typeface="Arial" panose="020B0604020202020204" pitchFamily="34" charset="0"/>
                <a:cs typeface="Arial" panose="020B0604020202020204" pitchFamily="34" charset="0"/>
              </a:rPr>
              <a:t>If you need more support, watch these short videos for a little more information:  </a:t>
            </a:r>
            <a:r>
              <a:rPr lang="en-US" sz="1200" dirty="0">
                <a:hlinkClick r:id="rId3"/>
              </a:rPr>
              <a:t>How heuristics impact our judgement</a:t>
            </a:r>
            <a:r>
              <a:rPr lang="en-GB" sz="1200" dirty="0">
                <a:solidFill>
                  <a:schemeClr val="tx2">
                    <a:lumMod val="75000"/>
                    <a:lumOff val="25000"/>
                  </a:schemeClr>
                </a:solidFill>
                <a:latin typeface="Arial" panose="020B0604020202020204" pitchFamily="34" charset="0"/>
                <a:cs typeface="Arial" panose="020B0604020202020204" pitchFamily="34" charset="0"/>
              </a:rPr>
              <a:t> </a:t>
            </a:r>
          </a:p>
          <a:p>
            <a:r>
              <a:rPr lang="en-US" sz="1200" dirty="0">
                <a:solidFill>
                  <a:schemeClr val="tx2">
                    <a:lumMod val="75000"/>
                    <a:lumOff val="25000"/>
                  </a:schemeClr>
                </a:solidFill>
                <a:hlinkClick r:id="rId4">
                  <a:extLst>
                    <a:ext uri="{A12FA001-AC4F-418D-AE19-62706E023703}">
                      <ahyp:hlinkClr xmlns:ahyp="http://schemas.microsoft.com/office/drawing/2018/hyperlinkcolor" val="tx"/>
                    </a:ext>
                  </a:extLst>
                </a:hlinkClick>
              </a:rPr>
              <a:t>What are heuristics? </a:t>
            </a:r>
            <a:r>
              <a:rPr lang="en-GB" sz="1200" dirty="0">
                <a:solidFill>
                  <a:schemeClr val="tx2">
                    <a:lumMod val="75000"/>
                    <a:lumOff val="25000"/>
                  </a:schemeClr>
                </a:solidFill>
                <a:hlinkClick r:id="rId5">
                  <a:extLst>
                    <a:ext uri="{A12FA001-AC4F-418D-AE19-62706E023703}">
                      <ahyp:hlinkClr xmlns:ahyp="http://schemas.microsoft.com/office/drawing/2018/hyperlinkcolor" val="tx"/>
                    </a:ext>
                  </a:extLst>
                </a:hlinkClick>
              </a:rPr>
              <a:t>Representativeness Heuristic  </a:t>
            </a:r>
            <a:r>
              <a:rPr lang="en-GB" sz="1200" dirty="0">
                <a:solidFill>
                  <a:schemeClr val="tx2">
                    <a:lumMod val="75000"/>
                    <a:lumOff val="25000"/>
                  </a:schemeClr>
                </a:solidFill>
                <a:hlinkClick r:id="rId6"/>
              </a:rPr>
              <a:t>Availability Heuristic</a:t>
            </a:r>
            <a:r>
              <a:rPr lang="en-GB" sz="1200" dirty="0">
                <a:solidFill>
                  <a:schemeClr val="tx2">
                    <a:lumMod val="75000"/>
                    <a:lumOff val="25000"/>
                  </a:schemeClr>
                </a:solidFill>
              </a:rPr>
              <a:t> </a:t>
            </a:r>
            <a:r>
              <a:rPr lang="en-GB" sz="1200" dirty="0">
                <a:solidFill>
                  <a:schemeClr val="tx2">
                    <a:lumMod val="75000"/>
                    <a:lumOff val="25000"/>
                  </a:schemeClr>
                </a:solidFill>
                <a:hlinkClick r:id="rId7"/>
              </a:rPr>
              <a:t>Recognition Heuristic</a:t>
            </a:r>
            <a:r>
              <a:rPr lang="en-GB" sz="1200" dirty="0">
                <a:solidFill>
                  <a:schemeClr val="tx2">
                    <a:lumMod val="75000"/>
                    <a:lumOff val="25000"/>
                  </a:schemeClr>
                </a:solidFill>
              </a:rPr>
              <a:t>  </a:t>
            </a:r>
          </a:p>
          <a:p>
            <a:r>
              <a:rPr lang="en-GB" sz="1200" dirty="0">
                <a:solidFill>
                  <a:schemeClr val="tx2">
                    <a:lumMod val="75000"/>
                    <a:lumOff val="25000"/>
                  </a:schemeClr>
                </a:solidFill>
                <a:latin typeface="Arial" panose="020B0604020202020204" pitchFamily="34" charset="0"/>
                <a:cs typeface="Arial" panose="020B0604020202020204" pitchFamily="34" charset="0"/>
              </a:rPr>
              <a:t>If you are now fascinated… read this for a detailed exploration: </a:t>
            </a:r>
            <a:r>
              <a:rPr lang="en-GB" sz="1200" dirty="0">
                <a:solidFill>
                  <a:schemeClr val="tx2">
                    <a:lumMod val="75000"/>
                    <a:lumOff val="25000"/>
                  </a:schemeClr>
                </a:solidFill>
                <a:latin typeface="Arial" panose="020B0604020202020204" pitchFamily="34" charset="0"/>
                <a:cs typeface="Arial" panose="020B0604020202020204" pitchFamily="34" charset="0"/>
                <a:hlinkClick r:id="rId8"/>
              </a:rPr>
              <a:t>Thinking fast and slow</a:t>
            </a:r>
            <a:r>
              <a:rPr lang="en-GB" sz="1200" dirty="0">
                <a:solidFill>
                  <a:schemeClr val="tx2">
                    <a:lumMod val="75000"/>
                    <a:lumOff val="25000"/>
                  </a:schemeClr>
                </a:solidFill>
                <a:latin typeface="Arial" panose="020B0604020202020204" pitchFamily="34" charset="0"/>
                <a:cs typeface="Arial" panose="020B0604020202020204" pitchFamily="34" charset="0"/>
              </a:rPr>
              <a:t>    </a:t>
            </a:r>
          </a:p>
          <a:p>
            <a:endParaRPr lang="en-GB" dirty="0"/>
          </a:p>
          <a:p>
            <a:r>
              <a:rPr lang="en-GB" dirty="0"/>
              <a:t>There are lots of </a:t>
            </a:r>
            <a:r>
              <a:rPr lang="en-GB" dirty="0" err="1"/>
              <a:t>Youtube</a:t>
            </a:r>
            <a:r>
              <a:rPr lang="en-GB" dirty="0"/>
              <a:t> videos that might further enhance your understanding.  </a:t>
            </a:r>
          </a:p>
          <a:p>
            <a:r>
              <a:rPr lang="en-GB" dirty="0"/>
              <a:t>If you have more bespoke examples from your organisation, these might bring this interesting topic to life a little more. </a:t>
            </a:r>
          </a:p>
          <a:p>
            <a:endParaRPr lang="en-GB" dirty="0"/>
          </a:p>
        </p:txBody>
      </p:sp>
      <p:sp>
        <p:nvSpPr>
          <p:cNvPr id="4" name="Slide Number Placeholder 3"/>
          <p:cNvSpPr>
            <a:spLocks noGrp="1"/>
          </p:cNvSpPr>
          <p:nvPr>
            <p:ph type="sldNum" sz="quarter" idx="5"/>
          </p:nvPr>
        </p:nvSpPr>
        <p:spPr/>
        <p:txBody>
          <a:bodyPr/>
          <a:lstStyle/>
          <a:p>
            <a:fld id="{23129261-7395-4888-A5BC-538074F5F31D}" type="slidenum">
              <a:rPr lang="en-GB" smtClean="0"/>
              <a:t>9</a:t>
            </a:fld>
            <a:endParaRPr lang="en-GB" dirty="0"/>
          </a:p>
        </p:txBody>
      </p:sp>
    </p:spTree>
    <p:extLst>
      <p:ext uri="{BB962C8B-B14F-4D97-AF65-F5344CB8AC3E}">
        <p14:creationId xmlns:p14="http://schemas.microsoft.com/office/powerpoint/2010/main" val="11068741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1" i="0" u="none" strike="noStrike" dirty="0">
                <a:solidFill>
                  <a:srgbClr val="000000"/>
                </a:solidFill>
                <a:effectLst/>
                <a:highlight>
                  <a:srgbClr val="F5F5F5"/>
                </a:highlight>
                <a:latin typeface="Calibri" panose="020F0502020204030204" pitchFamily="34" charset="0"/>
              </a:rPr>
              <a:t>Trainer notes </a:t>
            </a:r>
            <a:endParaRPr lang="en-US" b="1" i="0" dirty="0">
              <a:solidFill>
                <a:srgbClr val="000000"/>
              </a:solidFill>
              <a:effectLst/>
              <a:highlight>
                <a:srgbClr val="F5F5F5"/>
              </a:highlight>
              <a:latin typeface="Arial" panose="020B0604020202020204" pitchFamily="34" charset="0"/>
            </a:endParaRPr>
          </a:p>
          <a:p>
            <a:pPr algn="l" rtl="0" fontAlgn="base">
              <a:buFont typeface="Arial" panose="020B0604020202020204" pitchFamily="34" charset="0"/>
              <a:buChar char="•"/>
            </a:pPr>
            <a:r>
              <a:rPr lang="en-GB" sz="1800" b="0" i="0" u="none" strike="noStrike" dirty="0">
                <a:solidFill>
                  <a:srgbClr val="000000"/>
                </a:solidFill>
                <a:effectLst/>
                <a:highlight>
                  <a:srgbClr val="F5F5F5"/>
                </a:highlight>
                <a:latin typeface="Calibri" panose="020F0502020204030204" pitchFamily="34" charset="0"/>
              </a:rPr>
              <a:t>What compromise Deeta is making: overlooking her own health for her team</a:t>
            </a:r>
            <a:r>
              <a:rPr lang="en-US" sz="1800" b="0" i="0" dirty="0">
                <a:solidFill>
                  <a:srgbClr val="000000"/>
                </a:solidFill>
                <a:effectLst/>
                <a:highlight>
                  <a:srgbClr val="F5F5F5"/>
                </a:highlight>
                <a:latin typeface="Calibri" panose="020F0502020204030204" pitchFamily="34" charset="0"/>
              </a:rPr>
              <a:t>​</a:t>
            </a:r>
            <a:endParaRPr lang="en-US" b="0" i="0" dirty="0">
              <a:solidFill>
                <a:srgbClr val="000000"/>
              </a:solidFill>
              <a:effectLst/>
              <a:highlight>
                <a:srgbClr val="F5F5F5"/>
              </a:highlight>
              <a:latin typeface="Arial" panose="020B0604020202020204" pitchFamily="34" charset="0"/>
            </a:endParaRPr>
          </a:p>
          <a:p>
            <a:pPr algn="l" rtl="0" fontAlgn="base">
              <a:buFont typeface="Arial" panose="020B0604020202020204" pitchFamily="34" charset="0"/>
              <a:buChar char="•"/>
            </a:pPr>
            <a:r>
              <a:rPr lang="en-GB" sz="1800" b="0" i="0" u="none" strike="noStrike" dirty="0">
                <a:solidFill>
                  <a:srgbClr val="000000"/>
                </a:solidFill>
                <a:effectLst/>
                <a:highlight>
                  <a:srgbClr val="F5F5F5"/>
                </a:highlight>
                <a:latin typeface="Calibri" panose="020F0502020204030204" pitchFamily="34" charset="0"/>
              </a:rPr>
              <a:t>Which factors can you identify in her situation that can influence her decisions?  </a:t>
            </a:r>
            <a:r>
              <a:rPr lang="en-US" sz="1800" b="0" i="0" dirty="0">
                <a:solidFill>
                  <a:srgbClr val="000000"/>
                </a:solidFill>
                <a:effectLst/>
                <a:highlight>
                  <a:srgbClr val="F5F5F5"/>
                </a:highlight>
                <a:latin typeface="Calibri" panose="020F0502020204030204" pitchFamily="34" charset="0"/>
              </a:rPr>
              <a:t>​</a:t>
            </a:r>
            <a:endParaRPr lang="en-US" b="0" i="0" dirty="0">
              <a:solidFill>
                <a:srgbClr val="000000"/>
              </a:solidFill>
              <a:effectLst/>
              <a:highlight>
                <a:srgbClr val="F5F5F5"/>
              </a:highlight>
              <a:latin typeface="Arial" panose="020B0604020202020204" pitchFamily="34" charset="0"/>
            </a:endParaRPr>
          </a:p>
          <a:p>
            <a:pPr algn="l" rtl="0" fontAlgn="base">
              <a:buFont typeface="Arial" panose="020B0604020202020204" pitchFamily="34" charset="0"/>
              <a:buChar char="•"/>
            </a:pPr>
            <a:r>
              <a:rPr lang="en-GB" sz="1800" b="0" i="0" u="none" strike="noStrike" dirty="0">
                <a:solidFill>
                  <a:srgbClr val="000000"/>
                </a:solidFill>
                <a:effectLst/>
                <a:highlight>
                  <a:srgbClr val="F5F5F5"/>
                </a:highlight>
                <a:latin typeface="Calibri" panose="020F0502020204030204" pitchFamily="34" charset="0"/>
              </a:rPr>
              <a:t>Team situation with staff shortage </a:t>
            </a:r>
            <a:r>
              <a:rPr lang="en-US" sz="1800" b="0" i="0" dirty="0">
                <a:solidFill>
                  <a:srgbClr val="000000"/>
                </a:solidFill>
                <a:effectLst/>
                <a:highlight>
                  <a:srgbClr val="F5F5F5"/>
                </a:highlight>
                <a:latin typeface="Calibri" panose="020F0502020204030204" pitchFamily="34" charset="0"/>
              </a:rPr>
              <a:t>​</a:t>
            </a:r>
            <a:endParaRPr lang="en-US" b="0" i="0" dirty="0">
              <a:solidFill>
                <a:srgbClr val="000000"/>
              </a:solidFill>
              <a:effectLst/>
              <a:highlight>
                <a:srgbClr val="F5F5F5"/>
              </a:highlight>
              <a:latin typeface="Arial" panose="020B0604020202020204" pitchFamily="34" charset="0"/>
            </a:endParaRPr>
          </a:p>
          <a:p>
            <a:pPr algn="l" rtl="0" fontAlgn="base">
              <a:buFont typeface="Arial" panose="020B0604020202020204" pitchFamily="34" charset="0"/>
              <a:buChar char="•"/>
            </a:pPr>
            <a:r>
              <a:rPr lang="en-GB" sz="1800" b="0" i="0" u="none" strike="noStrike" dirty="0">
                <a:solidFill>
                  <a:srgbClr val="000000"/>
                </a:solidFill>
                <a:effectLst/>
                <a:highlight>
                  <a:srgbClr val="F5F5F5"/>
                </a:highlight>
                <a:latin typeface="Calibri" panose="020F0502020204030204" pitchFamily="34" charset="0"/>
              </a:rPr>
              <a:t>- Social pressure – not letting others down, fatigue is a sign a weakness </a:t>
            </a:r>
            <a:r>
              <a:rPr lang="en-US" sz="1800" b="0" i="0" dirty="0">
                <a:solidFill>
                  <a:srgbClr val="000000"/>
                </a:solidFill>
                <a:effectLst/>
                <a:highlight>
                  <a:srgbClr val="F5F5F5"/>
                </a:highlight>
                <a:latin typeface="Calibri" panose="020F0502020204030204" pitchFamily="34" charset="0"/>
              </a:rPr>
              <a:t>​</a:t>
            </a:r>
            <a:endParaRPr lang="en-US" b="0" i="0" dirty="0">
              <a:solidFill>
                <a:srgbClr val="000000"/>
              </a:solidFill>
              <a:effectLst/>
              <a:highlight>
                <a:srgbClr val="F5F5F5"/>
              </a:highlight>
              <a:latin typeface="Arial" panose="020B0604020202020204" pitchFamily="34" charset="0"/>
            </a:endParaRPr>
          </a:p>
          <a:p>
            <a:pPr algn="l" rtl="0" fontAlgn="base">
              <a:buFont typeface="Arial" panose="020B0604020202020204" pitchFamily="34" charset="0"/>
              <a:buChar char="•"/>
            </a:pPr>
            <a:r>
              <a:rPr lang="en-GB" sz="1800" b="0" i="0" u="none" strike="noStrike" dirty="0">
                <a:solidFill>
                  <a:srgbClr val="000000"/>
                </a:solidFill>
                <a:effectLst/>
                <a:highlight>
                  <a:srgbClr val="F5F5F5"/>
                </a:highlight>
                <a:latin typeface="Calibri" panose="020F0502020204030204" pitchFamily="34" charset="0"/>
              </a:rPr>
              <a:t>- Customer concerns</a:t>
            </a:r>
            <a:r>
              <a:rPr lang="en-US" sz="1800" b="0" i="0" dirty="0">
                <a:solidFill>
                  <a:srgbClr val="000000"/>
                </a:solidFill>
                <a:effectLst/>
                <a:highlight>
                  <a:srgbClr val="F5F5F5"/>
                </a:highlight>
                <a:latin typeface="Calibri" panose="020F0502020204030204" pitchFamily="34" charset="0"/>
              </a:rPr>
              <a:t>​</a:t>
            </a:r>
            <a:endParaRPr lang="en-US" b="0" i="0" dirty="0">
              <a:solidFill>
                <a:srgbClr val="000000"/>
              </a:solidFill>
              <a:effectLst/>
              <a:highlight>
                <a:srgbClr val="F5F5F5"/>
              </a:highlight>
              <a:latin typeface="Arial" panose="020B0604020202020204" pitchFamily="34" charset="0"/>
            </a:endParaRPr>
          </a:p>
          <a:p>
            <a:pPr algn="l" rtl="0" fontAlgn="base">
              <a:buFont typeface="Arial" panose="020B0604020202020204" pitchFamily="34" charset="0"/>
              <a:buChar char="•"/>
            </a:pPr>
            <a:r>
              <a:rPr lang="en-GB" sz="1800" b="0" i="0" u="none" strike="noStrike" dirty="0">
                <a:solidFill>
                  <a:srgbClr val="000000"/>
                </a:solidFill>
                <a:effectLst/>
                <a:highlight>
                  <a:srgbClr val="F5F5F5"/>
                </a:highlight>
                <a:latin typeface="Calibri" panose="020F0502020204030204" pitchFamily="34" charset="0"/>
              </a:rPr>
              <a:t>- Pressure from management/organisation</a:t>
            </a:r>
            <a:r>
              <a:rPr lang="en-GB" sz="1800" b="0" i="0" dirty="0">
                <a:solidFill>
                  <a:srgbClr val="000000"/>
                </a:solidFill>
                <a:effectLst/>
                <a:highlight>
                  <a:srgbClr val="F5F5F5"/>
                </a:highlight>
                <a:latin typeface="Calibri" panose="020F0502020204030204" pitchFamily="34" charset="0"/>
              </a:rPr>
              <a:t>​</a:t>
            </a:r>
            <a:endParaRPr lang="en-GB" b="0" i="0" dirty="0">
              <a:solidFill>
                <a:srgbClr val="000000"/>
              </a:solidFill>
              <a:effectLst/>
              <a:highlight>
                <a:srgbClr val="F5F5F5"/>
              </a:highlight>
              <a:latin typeface="Arial" panose="020B0604020202020204" pitchFamily="34" charset="0"/>
            </a:endParaRPr>
          </a:p>
          <a:p>
            <a:pPr algn="l" rtl="0" fontAlgn="base">
              <a:buFont typeface="Arial" panose="020B0604020202020204" pitchFamily="34" charset="0"/>
              <a:buChar char="•"/>
            </a:pPr>
            <a:r>
              <a:rPr lang="en-GB" sz="1800" b="0" i="0" u="none" strike="noStrike" dirty="0">
                <a:solidFill>
                  <a:srgbClr val="000000"/>
                </a:solidFill>
                <a:effectLst/>
                <a:highlight>
                  <a:srgbClr val="F5F5F5"/>
                </a:highlight>
                <a:latin typeface="Calibri" panose="020F0502020204030204" pitchFamily="34" charset="0"/>
              </a:rPr>
              <a:t>Reflect on these factors as a group. Are there any present in this situation that play also a role in your decisions around fatigue? Prompt the discussion if no one kicks off by asking whether participants think that in their team fatigue is perceived as a sign of weakness </a:t>
            </a:r>
            <a:r>
              <a:rPr lang="en-GB" sz="1800" b="0" i="0" dirty="0">
                <a:solidFill>
                  <a:srgbClr val="000000"/>
                </a:solidFill>
                <a:effectLst/>
                <a:highlight>
                  <a:srgbClr val="F5F5F5"/>
                </a:highlight>
                <a:latin typeface="Calibri" panose="020F0502020204030204" pitchFamily="34" charset="0"/>
              </a:rPr>
              <a:t>​</a:t>
            </a:r>
            <a:endParaRPr lang="en-GB" b="0" i="0" dirty="0">
              <a:solidFill>
                <a:srgbClr val="000000"/>
              </a:solidFill>
              <a:effectLst/>
              <a:highlight>
                <a:srgbClr val="F5F5F5"/>
              </a:highlight>
              <a:latin typeface="Arial" panose="020B0604020202020204" pitchFamily="34" charset="0"/>
            </a:endParaRPr>
          </a:p>
          <a:p>
            <a:pPr algn="l" rtl="0" fontAlgn="base">
              <a:buFont typeface="Arial" panose="020B0604020202020204" pitchFamily="34" charset="0"/>
              <a:buChar char="•"/>
            </a:pPr>
            <a:r>
              <a:rPr lang="en-GB" sz="1800" b="0" i="0" u="none" strike="noStrike" dirty="0">
                <a:solidFill>
                  <a:srgbClr val="000000"/>
                </a:solidFill>
                <a:effectLst/>
                <a:highlight>
                  <a:srgbClr val="F5F5F5"/>
                </a:highlight>
                <a:latin typeface="Calibri" panose="020F0502020204030204" pitchFamily="34" charset="0"/>
              </a:rPr>
              <a:t>As a group discuss which ones feel possible to push back? It is important to distinguish between external factors that the individual cannot control vs more internal factors that the individual can control and change (e.g., culture within the team, perception of weakness)</a:t>
            </a:r>
            <a:r>
              <a:rPr lang="en-US" sz="1800" b="0" i="0" dirty="0">
                <a:solidFill>
                  <a:srgbClr val="000000"/>
                </a:solidFill>
                <a:effectLst/>
                <a:highlight>
                  <a:srgbClr val="F5F5F5"/>
                </a:highlight>
                <a:latin typeface="Calibri" panose="020F0502020204030204" pitchFamily="34" charset="0"/>
              </a:rPr>
              <a:t>​</a:t>
            </a:r>
            <a:endParaRPr lang="en-US" b="0" i="0" dirty="0">
              <a:solidFill>
                <a:srgbClr val="000000"/>
              </a:solidFill>
              <a:effectLst/>
              <a:highlight>
                <a:srgbClr val="F5F5F5"/>
              </a:highlight>
              <a:latin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23129261-7395-4888-A5BC-538074F5F31D}" type="slidenum">
              <a:rPr lang="en-GB" smtClean="0"/>
              <a:t>15</a:t>
            </a:fld>
            <a:endParaRPr lang="en-GB" dirty="0"/>
          </a:p>
        </p:txBody>
      </p:sp>
    </p:spTree>
    <p:extLst>
      <p:ext uri="{BB962C8B-B14F-4D97-AF65-F5344CB8AC3E}">
        <p14:creationId xmlns:p14="http://schemas.microsoft.com/office/powerpoint/2010/main" val="891338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Arial" panose="020B0604020202020204" pitchFamily="34" charset="0"/>
              <a:buChar char="•"/>
            </a:pPr>
            <a:r>
              <a:rPr lang="en-GB" sz="1800" b="1" i="0" u="none" strike="noStrike" dirty="0">
                <a:solidFill>
                  <a:srgbClr val="000000"/>
                </a:solidFill>
                <a:effectLst/>
                <a:highlight>
                  <a:srgbClr val="F5F5F5"/>
                </a:highlight>
                <a:latin typeface="Calibri" panose="020F0502020204030204" pitchFamily="34" charset="0"/>
              </a:rPr>
              <a:t>Trainer notes</a:t>
            </a:r>
          </a:p>
          <a:p>
            <a:pPr algn="l" rtl="0" fontAlgn="base">
              <a:buFont typeface="Arial" panose="020B0604020202020204" pitchFamily="34" charset="0"/>
              <a:buChar char="•"/>
            </a:pPr>
            <a:r>
              <a:rPr lang="en-GB" sz="1800" b="0" i="0" u="none" strike="noStrike" dirty="0">
                <a:solidFill>
                  <a:srgbClr val="000000"/>
                </a:solidFill>
                <a:effectLst/>
                <a:highlight>
                  <a:srgbClr val="F5F5F5"/>
                </a:highlight>
                <a:latin typeface="Calibri" panose="020F0502020204030204" pitchFamily="34" charset="0"/>
              </a:rPr>
              <a:t>What compromise Alan is making? Balancing his personal health against his family’s financial needs. There is no judgment – this is a personal decision</a:t>
            </a:r>
            <a:r>
              <a:rPr lang="en-US" sz="1800" b="0" i="0" dirty="0">
                <a:solidFill>
                  <a:srgbClr val="000000"/>
                </a:solidFill>
                <a:effectLst/>
                <a:highlight>
                  <a:srgbClr val="F5F5F5"/>
                </a:highlight>
                <a:latin typeface="Calibri" panose="020F0502020204030204" pitchFamily="34" charset="0"/>
              </a:rPr>
              <a:t>​</a:t>
            </a:r>
            <a:endParaRPr lang="en-US" b="0" i="0" dirty="0">
              <a:solidFill>
                <a:srgbClr val="000000"/>
              </a:solidFill>
              <a:effectLst/>
              <a:highlight>
                <a:srgbClr val="F5F5F5"/>
              </a:highlight>
              <a:latin typeface="Arial" panose="020B0604020202020204" pitchFamily="34" charset="0"/>
            </a:endParaRPr>
          </a:p>
          <a:p>
            <a:pPr algn="l" rtl="0" fontAlgn="base">
              <a:buFont typeface="Arial" panose="020B0604020202020204" pitchFamily="34" charset="0"/>
              <a:buChar char="•"/>
            </a:pPr>
            <a:r>
              <a:rPr lang="en-GB" sz="1800" b="0" i="0" u="none" strike="noStrike" dirty="0">
                <a:solidFill>
                  <a:srgbClr val="000000"/>
                </a:solidFill>
                <a:effectLst/>
                <a:highlight>
                  <a:srgbClr val="F5F5F5"/>
                </a:highlight>
                <a:latin typeface="Calibri" panose="020F0502020204030204" pitchFamily="34" charset="0"/>
              </a:rPr>
              <a:t>Which factors can you identify in his situation that can influence his decisions?  </a:t>
            </a:r>
            <a:r>
              <a:rPr lang="en-US" sz="1800" b="0" i="0" dirty="0">
                <a:solidFill>
                  <a:srgbClr val="000000"/>
                </a:solidFill>
                <a:effectLst/>
                <a:highlight>
                  <a:srgbClr val="F5F5F5"/>
                </a:highlight>
                <a:latin typeface="Calibri" panose="020F0502020204030204" pitchFamily="34" charset="0"/>
              </a:rPr>
              <a:t>​</a:t>
            </a:r>
            <a:endParaRPr lang="en-US" b="0" i="0" dirty="0">
              <a:solidFill>
                <a:srgbClr val="000000"/>
              </a:solidFill>
              <a:effectLst/>
              <a:highlight>
                <a:srgbClr val="F5F5F5"/>
              </a:highlight>
              <a:latin typeface="Arial" panose="020B0604020202020204" pitchFamily="34" charset="0"/>
            </a:endParaRPr>
          </a:p>
          <a:p>
            <a:pPr algn="l" rtl="0" fontAlgn="base">
              <a:buFont typeface="Arial" panose="020B0604020202020204" pitchFamily="34" charset="0"/>
              <a:buChar char="•"/>
            </a:pPr>
            <a:r>
              <a:rPr lang="en-GB" sz="1800" b="0" i="0" u="none" strike="noStrike" dirty="0">
                <a:solidFill>
                  <a:srgbClr val="000000"/>
                </a:solidFill>
                <a:effectLst/>
                <a:highlight>
                  <a:srgbClr val="F5F5F5"/>
                </a:highlight>
                <a:latin typeface="Calibri" panose="020F0502020204030204" pitchFamily="34" charset="0"/>
              </a:rPr>
              <a:t>Financial incentives (extra income)</a:t>
            </a:r>
            <a:r>
              <a:rPr lang="en-US" sz="1800" b="0" i="0" dirty="0">
                <a:solidFill>
                  <a:srgbClr val="000000"/>
                </a:solidFill>
                <a:effectLst/>
                <a:highlight>
                  <a:srgbClr val="F5F5F5"/>
                </a:highlight>
                <a:latin typeface="Calibri" panose="020F0502020204030204" pitchFamily="34" charset="0"/>
              </a:rPr>
              <a:t>​</a:t>
            </a:r>
            <a:endParaRPr lang="en-US" b="0" i="0" dirty="0">
              <a:solidFill>
                <a:srgbClr val="000000"/>
              </a:solidFill>
              <a:effectLst/>
              <a:highlight>
                <a:srgbClr val="F5F5F5"/>
              </a:highlight>
              <a:latin typeface="Arial" panose="020B0604020202020204" pitchFamily="34" charset="0"/>
            </a:endParaRPr>
          </a:p>
          <a:p>
            <a:pPr algn="l" rtl="0" fontAlgn="base">
              <a:buFont typeface="Arial" panose="020B0604020202020204" pitchFamily="34" charset="0"/>
              <a:buChar char="•"/>
            </a:pPr>
            <a:r>
              <a:rPr lang="en-GB" sz="1800" b="0" i="0" u="none" strike="noStrike" dirty="0">
                <a:solidFill>
                  <a:srgbClr val="000000"/>
                </a:solidFill>
                <a:effectLst/>
                <a:highlight>
                  <a:srgbClr val="F5F5F5"/>
                </a:highlight>
                <a:latin typeface="Calibri" panose="020F0502020204030204" pitchFamily="34" charset="0"/>
              </a:rPr>
              <a:t>Impact on his recovery pattern is a consequence of him doing additional shifts; as well as personal conflicts and irritability </a:t>
            </a:r>
            <a:r>
              <a:rPr lang="en-GB" sz="1800" b="0" i="0" dirty="0">
                <a:solidFill>
                  <a:srgbClr val="000000"/>
                </a:solidFill>
                <a:effectLst/>
                <a:highlight>
                  <a:srgbClr val="F5F5F5"/>
                </a:highlight>
                <a:latin typeface="Calibri" panose="020F0502020204030204" pitchFamily="34" charset="0"/>
              </a:rPr>
              <a:t>​</a:t>
            </a:r>
            <a:endParaRPr lang="en-GB" b="0" i="0" dirty="0">
              <a:solidFill>
                <a:srgbClr val="000000"/>
              </a:solidFill>
              <a:effectLst/>
              <a:highlight>
                <a:srgbClr val="F5F5F5"/>
              </a:highlight>
              <a:latin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23129261-7395-4888-A5BC-538074F5F31D}" type="slidenum">
              <a:rPr lang="en-GB" smtClean="0"/>
              <a:t>16</a:t>
            </a:fld>
            <a:endParaRPr lang="en-GB" dirty="0"/>
          </a:p>
        </p:txBody>
      </p:sp>
    </p:spTree>
    <p:extLst>
      <p:ext uri="{BB962C8B-B14F-4D97-AF65-F5344CB8AC3E}">
        <p14:creationId xmlns:p14="http://schemas.microsoft.com/office/powerpoint/2010/main" val="29657698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E7858C1-D36C-4F04-A3E3-0D91279BB381}" type="slidenum">
              <a:rPr lang="en-GB" smtClean="0"/>
              <a:t>23</a:t>
            </a:fld>
            <a:endParaRPr lang="en-GB" dirty="0"/>
          </a:p>
        </p:txBody>
      </p:sp>
    </p:spTree>
    <p:extLst>
      <p:ext uri="{BB962C8B-B14F-4D97-AF65-F5344CB8AC3E}">
        <p14:creationId xmlns:p14="http://schemas.microsoft.com/office/powerpoint/2010/main" val="39991848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CC841-A9AC-8AB8-864E-102D715D474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F18D818-F66C-32CF-7F79-0B8E7E24E7E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8643645-EEA9-EF1C-A812-AFC9CC58875B}"/>
              </a:ext>
            </a:extLst>
          </p:cNvPr>
          <p:cNvSpPr>
            <a:spLocks noGrp="1"/>
          </p:cNvSpPr>
          <p:nvPr>
            <p:ph type="dt" sz="half" idx="10"/>
          </p:nvPr>
        </p:nvSpPr>
        <p:spPr/>
        <p:txBody>
          <a:bodyPr/>
          <a:lstStyle/>
          <a:p>
            <a:fld id="{A5CAC9D3-2A1A-461F-997C-FEA50FA03CC9}" type="datetimeFigureOut">
              <a:rPr lang="en-GB" smtClean="0"/>
              <a:t>05/08/2024</a:t>
            </a:fld>
            <a:endParaRPr lang="en-GB" dirty="0"/>
          </a:p>
        </p:txBody>
      </p:sp>
      <p:sp>
        <p:nvSpPr>
          <p:cNvPr id="5" name="Footer Placeholder 4">
            <a:extLst>
              <a:ext uri="{FF2B5EF4-FFF2-40B4-BE49-F238E27FC236}">
                <a16:creationId xmlns:a16="http://schemas.microsoft.com/office/drawing/2014/main" id="{5D643438-4C69-BAD1-1D72-F805D772AA57}"/>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2EBF103A-03FB-01E3-794B-A947306C3E80}"/>
              </a:ext>
            </a:extLst>
          </p:cNvPr>
          <p:cNvSpPr>
            <a:spLocks noGrp="1"/>
          </p:cNvSpPr>
          <p:nvPr>
            <p:ph type="sldNum" sz="quarter" idx="12"/>
          </p:nvPr>
        </p:nvSpPr>
        <p:spPr/>
        <p:txBody>
          <a:bodyPr/>
          <a:lstStyle/>
          <a:p>
            <a:fld id="{34CB4E15-BEA5-46B8-9986-0B7A0D008814}" type="slidenum">
              <a:rPr lang="en-GB" smtClean="0"/>
              <a:t>‹#›</a:t>
            </a:fld>
            <a:endParaRPr lang="en-GB" dirty="0"/>
          </a:p>
        </p:txBody>
      </p:sp>
    </p:spTree>
    <p:extLst>
      <p:ext uri="{BB962C8B-B14F-4D97-AF65-F5344CB8AC3E}">
        <p14:creationId xmlns:p14="http://schemas.microsoft.com/office/powerpoint/2010/main" val="2586633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E6F9E-D298-69D5-4033-DC5F4ED6183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F601A50-2EDB-2165-E24E-A8FE2A1C67E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CC8C54C-AA69-146A-6A94-E9C4574C8268}"/>
              </a:ext>
            </a:extLst>
          </p:cNvPr>
          <p:cNvSpPr>
            <a:spLocks noGrp="1"/>
          </p:cNvSpPr>
          <p:nvPr>
            <p:ph type="dt" sz="half" idx="10"/>
          </p:nvPr>
        </p:nvSpPr>
        <p:spPr/>
        <p:txBody>
          <a:bodyPr/>
          <a:lstStyle/>
          <a:p>
            <a:fld id="{A5CAC9D3-2A1A-461F-997C-FEA50FA03CC9}" type="datetimeFigureOut">
              <a:rPr lang="en-GB" smtClean="0"/>
              <a:t>05/08/2024</a:t>
            </a:fld>
            <a:endParaRPr lang="en-GB" dirty="0"/>
          </a:p>
        </p:txBody>
      </p:sp>
      <p:sp>
        <p:nvSpPr>
          <p:cNvPr id="5" name="Footer Placeholder 4">
            <a:extLst>
              <a:ext uri="{FF2B5EF4-FFF2-40B4-BE49-F238E27FC236}">
                <a16:creationId xmlns:a16="http://schemas.microsoft.com/office/drawing/2014/main" id="{B42DA628-6E91-8EC1-64D4-C28214F78FE6}"/>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C4C1CC91-7FDA-0927-CEC5-D874CC7F554F}"/>
              </a:ext>
            </a:extLst>
          </p:cNvPr>
          <p:cNvSpPr>
            <a:spLocks noGrp="1"/>
          </p:cNvSpPr>
          <p:nvPr>
            <p:ph type="sldNum" sz="quarter" idx="12"/>
          </p:nvPr>
        </p:nvSpPr>
        <p:spPr/>
        <p:txBody>
          <a:bodyPr/>
          <a:lstStyle/>
          <a:p>
            <a:fld id="{34CB4E15-BEA5-46B8-9986-0B7A0D008814}" type="slidenum">
              <a:rPr lang="en-GB" smtClean="0"/>
              <a:t>‹#›</a:t>
            </a:fld>
            <a:endParaRPr lang="en-GB" dirty="0"/>
          </a:p>
        </p:txBody>
      </p:sp>
    </p:spTree>
    <p:extLst>
      <p:ext uri="{BB962C8B-B14F-4D97-AF65-F5344CB8AC3E}">
        <p14:creationId xmlns:p14="http://schemas.microsoft.com/office/powerpoint/2010/main" val="3764120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BD242C3-F59F-FCAA-C74C-3B128A3DBB0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BF379BD-CA5B-3A1D-D9F8-E2AFDB9D4DE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616BEAE-5891-EEF4-AD9A-BBE7EB72894C}"/>
              </a:ext>
            </a:extLst>
          </p:cNvPr>
          <p:cNvSpPr>
            <a:spLocks noGrp="1"/>
          </p:cNvSpPr>
          <p:nvPr>
            <p:ph type="dt" sz="half" idx="10"/>
          </p:nvPr>
        </p:nvSpPr>
        <p:spPr/>
        <p:txBody>
          <a:bodyPr/>
          <a:lstStyle/>
          <a:p>
            <a:fld id="{A5CAC9D3-2A1A-461F-997C-FEA50FA03CC9}" type="datetimeFigureOut">
              <a:rPr lang="en-GB" smtClean="0"/>
              <a:t>05/08/2024</a:t>
            </a:fld>
            <a:endParaRPr lang="en-GB" dirty="0"/>
          </a:p>
        </p:txBody>
      </p:sp>
      <p:sp>
        <p:nvSpPr>
          <p:cNvPr id="5" name="Footer Placeholder 4">
            <a:extLst>
              <a:ext uri="{FF2B5EF4-FFF2-40B4-BE49-F238E27FC236}">
                <a16:creationId xmlns:a16="http://schemas.microsoft.com/office/drawing/2014/main" id="{728EE276-CF94-D157-B624-06F9B41B0C85}"/>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A563F205-1DA6-455D-F15B-A9569E4161F0}"/>
              </a:ext>
            </a:extLst>
          </p:cNvPr>
          <p:cNvSpPr>
            <a:spLocks noGrp="1"/>
          </p:cNvSpPr>
          <p:nvPr>
            <p:ph type="sldNum" sz="quarter" idx="12"/>
          </p:nvPr>
        </p:nvSpPr>
        <p:spPr/>
        <p:txBody>
          <a:bodyPr/>
          <a:lstStyle/>
          <a:p>
            <a:fld id="{34CB4E15-BEA5-46B8-9986-0B7A0D008814}" type="slidenum">
              <a:rPr lang="en-GB" smtClean="0"/>
              <a:t>‹#›</a:t>
            </a:fld>
            <a:endParaRPr lang="en-GB" dirty="0"/>
          </a:p>
        </p:txBody>
      </p:sp>
    </p:spTree>
    <p:extLst>
      <p:ext uri="{BB962C8B-B14F-4D97-AF65-F5344CB8AC3E}">
        <p14:creationId xmlns:p14="http://schemas.microsoft.com/office/powerpoint/2010/main" val="554260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C7736-02EF-B0C7-E634-182C9188583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E54F746-22B0-C377-1E5C-433B6D6792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AFEEA29-8CDE-E8A5-0B8B-62DA5AA098AA}"/>
              </a:ext>
            </a:extLst>
          </p:cNvPr>
          <p:cNvSpPr>
            <a:spLocks noGrp="1"/>
          </p:cNvSpPr>
          <p:nvPr>
            <p:ph type="dt" sz="half" idx="10"/>
          </p:nvPr>
        </p:nvSpPr>
        <p:spPr/>
        <p:txBody>
          <a:bodyPr/>
          <a:lstStyle/>
          <a:p>
            <a:fld id="{A5CAC9D3-2A1A-461F-997C-FEA50FA03CC9}" type="datetimeFigureOut">
              <a:rPr lang="en-GB" smtClean="0"/>
              <a:t>05/08/2024</a:t>
            </a:fld>
            <a:endParaRPr lang="en-GB" dirty="0"/>
          </a:p>
        </p:txBody>
      </p:sp>
      <p:sp>
        <p:nvSpPr>
          <p:cNvPr id="5" name="Footer Placeholder 4">
            <a:extLst>
              <a:ext uri="{FF2B5EF4-FFF2-40B4-BE49-F238E27FC236}">
                <a16:creationId xmlns:a16="http://schemas.microsoft.com/office/drawing/2014/main" id="{0A796B55-0804-9477-8416-D25BA13F58AB}"/>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4B41663A-C68A-FBC0-CC17-B1B6661ACE77}"/>
              </a:ext>
            </a:extLst>
          </p:cNvPr>
          <p:cNvSpPr>
            <a:spLocks noGrp="1"/>
          </p:cNvSpPr>
          <p:nvPr>
            <p:ph type="sldNum" sz="quarter" idx="12"/>
          </p:nvPr>
        </p:nvSpPr>
        <p:spPr/>
        <p:txBody>
          <a:bodyPr/>
          <a:lstStyle/>
          <a:p>
            <a:fld id="{34CB4E15-BEA5-46B8-9986-0B7A0D008814}" type="slidenum">
              <a:rPr lang="en-GB" smtClean="0"/>
              <a:t>‹#›</a:t>
            </a:fld>
            <a:endParaRPr lang="en-GB" dirty="0"/>
          </a:p>
        </p:txBody>
      </p:sp>
    </p:spTree>
    <p:extLst>
      <p:ext uri="{BB962C8B-B14F-4D97-AF65-F5344CB8AC3E}">
        <p14:creationId xmlns:p14="http://schemas.microsoft.com/office/powerpoint/2010/main" val="2451909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670CB-0E03-A0F5-2C71-09F6F33EA00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B798532-7304-801E-697E-CC0D7EC18B3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BE5C8F1-9D84-2F81-ADB2-F680444B6A53}"/>
              </a:ext>
            </a:extLst>
          </p:cNvPr>
          <p:cNvSpPr>
            <a:spLocks noGrp="1"/>
          </p:cNvSpPr>
          <p:nvPr>
            <p:ph type="dt" sz="half" idx="10"/>
          </p:nvPr>
        </p:nvSpPr>
        <p:spPr/>
        <p:txBody>
          <a:bodyPr/>
          <a:lstStyle/>
          <a:p>
            <a:fld id="{A5CAC9D3-2A1A-461F-997C-FEA50FA03CC9}" type="datetimeFigureOut">
              <a:rPr lang="en-GB" smtClean="0"/>
              <a:t>05/08/2024</a:t>
            </a:fld>
            <a:endParaRPr lang="en-GB" dirty="0"/>
          </a:p>
        </p:txBody>
      </p:sp>
      <p:sp>
        <p:nvSpPr>
          <p:cNvPr id="5" name="Footer Placeholder 4">
            <a:extLst>
              <a:ext uri="{FF2B5EF4-FFF2-40B4-BE49-F238E27FC236}">
                <a16:creationId xmlns:a16="http://schemas.microsoft.com/office/drawing/2014/main" id="{6A80A24C-3A50-0F24-853B-137BE5067B72}"/>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642CE098-373C-494E-4042-E11D426B9CBC}"/>
              </a:ext>
            </a:extLst>
          </p:cNvPr>
          <p:cNvSpPr>
            <a:spLocks noGrp="1"/>
          </p:cNvSpPr>
          <p:nvPr>
            <p:ph type="sldNum" sz="quarter" idx="12"/>
          </p:nvPr>
        </p:nvSpPr>
        <p:spPr/>
        <p:txBody>
          <a:bodyPr/>
          <a:lstStyle/>
          <a:p>
            <a:fld id="{34CB4E15-BEA5-46B8-9986-0B7A0D008814}" type="slidenum">
              <a:rPr lang="en-GB" smtClean="0"/>
              <a:t>‹#›</a:t>
            </a:fld>
            <a:endParaRPr lang="en-GB" dirty="0"/>
          </a:p>
        </p:txBody>
      </p:sp>
    </p:spTree>
    <p:extLst>
      <p:ext uri="{BB962C8B-B14F-4D97-AF65-F5344CB8AC3E}">
        <p14:creationId xmlns:p14="http://schemas.microsoft.com/office/powerpoint/2010/main" val="3232329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65B28-4BCC-B158-D019-BD2691F02EB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5080363-BFF8-F607-7299-259976AFC1F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EFB1418-F800-BD4F-065F-07568C6CE32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85C4141-DDB7-0443-2EE7-E926F54BAFA3}"/>
              </a:ext>
            </a:extLst>
          </p:cNvPr>
          <p:cNvSpPr>
            <a:spLocks noGrp="1"/>
          </p:cNvSpPr>
          <p:nvPr>
            <p:ph type="dt" sz="half" idx="10"/>
          </p:nvPr>
        </p:nvSpPr>
        <p:spPr/>
        <p:txBody>
          <a:bodyPr/>
          <a:lstStyle/>
          <a:p>
            <a:fld id="{A5CAC9D3-2A1A-461F-997C-FEA50FA03CC9}" type="datetimeFigureOut">
              <a:rPr lang="en-GB" smtClean="0"/>
              <a:t>05/08/2024</a:t>
            </a:fld>
            <a:endParaRPr lang="en-GB" dirty="0"/>
          </a:p>
        </p:txBody>
      </p:sp>
      <p:sp>
        <p:nvSpPr>
          <p:cNvPr id="6" name="Footer Placeholder 5">
            <a:extLst>
              <a:ext uri="{FF2B5EF4-FFF2-40B4-BE49-F238E27FC236}">
                <a16:creationId xmlns:a16="http://schemas.microsoft.com/office/drawing/2014/main" id="{F52960A4-196C-ED9C-7C33-84225C0978C8}"/>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9822A1CE-A8C2-C768-0891-868C6EF8175B}"/>
              </a:ext>
            </a:extLst>
          </p:cNvPr>
          <p:cNvSpPr>
            <a:spLocks noGrp="1"/>
          </p:cNvSpPr>
          <p:nvPr>
            <p:ph type="sldNum" sz="quarter" idx="12"/>
          </p:nvPr>
        </p:nvSpPr>
        <p:spPr/>
        <p:txBody>
          <a:bodyPr/>
          <a:lstStyle/>
          <a:p>
            <a:fld id="{34CB4E15-BEA5-46B8-9986-0B7A0D008814}" type="slidenum">
              <a:rPr lang="en-GB" smtClean="0"/>
              <a:t>‹#›</a:t>
            </a:fld>
            <a:endParaRPr lang="en-GB" dirty="0"/>
          </a:p>
        </p:txBody>
      </p:sp>
    </p:spTree>
    <p:extLst>
      <p:ext uri="{BB962C8B-B14F-4D97-AF65-F5344CB8AC3E}">
        <p14:creationId xmlns:p14="http://schemas.microsoft.com/office/powerpoint/2010/main" val="3757016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A30C3-066D-8B45-DA0D-315A2A3E032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B2BE7CC-0A56-09FC-FA09-C6D6ADF3F9F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61A0A43-30CE-90F2-58EC-95E8472B6C5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B594707-DD3A-2497-AF5C-3F6B746741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BAECD85-0EED-00B1-26C1-575D746E768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627BD87-3F6F-68A2-E9F7-9460B17A60D8}"/>
              </a:ext>
            </a:extLst>
          </p:cNvPr>
          <p:cNvSpPr>
            <a:spLocks noGrp="1"/>
          </p:cNvSpPr>
          <p:nvPr>
            <p:ph type="dt" sz="half" idx="10"/>
          </p:nvPr>
        </p:nvSpPr>
        <p:spPr/>
        <p:txBody>
          <a:bodyPr/>
          <a:lstStyle/>
          <a:p>
            <a:fld id="{A5CAC9D3-2A1A-461F-997C-FEA50FA03CC9}" type="datetimeFigureOut">
              <a:rPr lang="en-GB" smtClean="0"/>
              <a:t>05/08/2024</a:t>
            </a:fld>
            <a:endParaRPr lang="en-GB" dirty="0"/>
          </a:p>
        </p:txBody>
      </p:sp>
      <p:sp>
        <p:nvSpPr>
          <p:cNvPr id="8" name="Footer Placeholder 7">
            <a:extLst>
              <a:ext uri="{FF2B5EF4-FFF2-40B4-BE49-F238E27FC236}">
                <a16:creationId xmlns:a16="http://schemas.microsoft.com/office/drawing/2014/main" id="{80EB30D8-C30B-6B19-2AD7-7DB782A32156}"/>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2A2C9105-4061-3785-2C65-A6CF8E82528E}"/>
              </a:ext>
            </a:extLst>
          </p:cNvPr>
          <p:cNvSpPr>
            <a:spLocks noGrp="1"/>
          </p:cNvSpPr>
          <p:nvPr>
            <p:ph type="sldNum" sz="quarter" idx="12"/>
          </p:nvPr>
        </p:nvSpPr>
        <p:spPr/>
        <p:txBody>
          <a:bodyPr/>
          <a:lstStyle/>
          <a:p>
            <a:fld id="{34CB4E15-BEA5-46B8-9986-0B7A0D008814}" type="slidenum">
              <a:rPr lang="en-GB" smtClean="0"/>
              <a:t>‹#›</a:t>
            </a:fld>
            <a:endParaRPr lang="en-GB" dirty="0"/>
          </a:p>
        </p:txBody>
      </p:sp>
    </p:spTree>
    <p:extLst>
      <p:ext uri="{BB962C8B-B14F-4D97-AF65-F5344CB8AC3E}">
        <p14:creationId xmlns:p14="http://schemas.microsoft.com/office/powerpoint/2010/main" val="1001200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F7CD8-4C6E-8027-EA97-0096212990E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DDBECD7-4065-E838-5226-C2D1038CC8C0}"/>
              </a:ext>
            </a:extLst>
          </p:cNvPr>
          <p:cNvSpPr>
            <a:spLocks noGrp="1"/>
          </p:cNvSpPr>
          <p:nvPr>
            <p:ph type="dt" sz="half" idx="10"/>
          </p:nvPr>
        </p:nvSpPr>
        <p:spPr/>
        <p:txBody>
          <a:bodyPr/>
          <a:lstStyle/>
          <a:p>
            <a:fld id="{A5CAC9D3-2A1A-461F-997C-FEA50FA03CC9}" type="datetimeFigureOut">
              <a:rPr lang="en-GB" smtClean="0"/>
              <a:t>05/08/2024</a:t>
            </a:fld>
            <a:endParaRPr lang="en-GB" dirty="0"/>
          </a:p>
        </p:txBody>
      </p:sp>
      <p:sp>
        <p:nvSpPr>
          <p:cNvPr id="4" name="Footer Placeholder 3">
            <a:extLst>
              <a:ext uri="{FF2B5EF4-FFF2-40B4-BE49-F238E27FC236}">
                <a16:creationId xmlns:a16="http://schemas.microsoft.com/office/drawing/2014/main" id="{2ED63827-7095-C79B-0A00-279F2BDFE8EA}"/>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1D13CF04-C2B5-C89E-1F5F-7344EEB61DF1}"/>
              </a:ext>
            </a:extLst>
          </p:cNvPr>
          <p:cNvSpPr>
            <a:spLocks noGrp="1"/>
          </p:cNvSpPr>
          <p:nvPr>
            <p:ph type="sldNum" sz="quarter" idx="12"/>
          </p:nvPr>
        </p:nvSpPr>
        <p:spPr/>
        <p:txBody>
          <a:bodyPr/>
          <a:lstStyle/>
          <a:p>
            <a:fld id="{34CB4E15-BEA5-46B8-9986-0B7A0D008814}" type="slidenum">
              <a:rPr lang="en-GB" smtClean="0"/>
              <a:t>‹#›</a:t>
            </a:fld>
            <a:endParaRPr lang="en-GB" dirty="0"/>
          </a:p>
        </p:txBody>
      </p:sp>
    </p:spTree>
    <p:extLst>
      <p:ext uri="{BB962C8B-B14F-4D97-AF65-F5344CB8AC3E}">
        <p14:creationId xmlns:p14="http://schemas.microsoft.com/office/powerpoint/2010/main" val="2874594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CF6298C-095D-A883-0409-376229E974B3}"/>
              </a:ext>
            </a:extLst>
          </p:cNvPr>
          <p:cNvSpPr>
            <a:spLocks noGrp="1"/>
          </p:cNvSpPr>
          <p:nvPr>
            <p:ph type="dt" sz="half" idx="10"/>
          </p:nvPr>
        </p:nvSpPr>
        <p:spPr/>
        <p:txBody>
          <a:bodyPr/>
          <a:lstStyle/>
          <a:p>
            <a:fld id="{A5CAC9D3-2A1A-461F-997C-FEA50FA03CC9}" type="datetimeFigureOut">
              <a:rPr lang="en-GB" smtClean="0"/>
              <a:t>05/08/2024</a:t>
            </a:fld>
            <a:endParaRPr lang="en-GB" dirty="0"/>
          </a:p>
        </p:txBody>
      </p:sp>
      <p:sp>
        <p:nvSpPr>
          <p:cNvPr id="3" name="Footer Placeholder 2">
            <a:extLst>
              <a:ext uri="{FF2B5EF4-FFF2-40B4-BE49-F238E27FC236}">
                <a16:creationId xmlns:a16="http://schemas.microsoft.com/office/drawing/2014/main" id="{A9DF53ED-24EB-E1E1-1ADE-4AC5DE35B70C}"/>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7E8E91DE-1225-9B80-4563-83977F8EAAEC}"/>
              </a:ext>
            </a:extLst>
          </p:cNvPr>
          <p:cNvSpPr>
            <a:spLocks noGrp="1"/>
          </p:cNvSpPr>
          <p:nvPr>
            <p:ph type="sldNum" sz="quarter" idx="12"/>
          </p:nvPr>
        </p:nvSpPr>
        <p:spPr/>
        <p:txBody>
          <a:bodyPr/>
          <a:lstStyle/>
          <a:p>
            <a:fld id="{34CB4E15-BEA5-46B8-9986-0B7A0D008814}" type="slidenum">
              <a:rPr lang="en-GB" smtClean="0"/>
              <a:t>‹#›</a:t>
            </a:fld>
            <a:endParaRPr lang="en-GB" dirty="0"/>
          </a:p>
        </p:txBody>
      </p:sp>
    </p:spTree>
    <p:extLst>
      <p:ext uri="{BB962C8B-B14F-4D97-AF65-F5344CB8AC3E}">
        <p14:creationId xmlns:p14="http://schemas.microsoft.com/office/powerpoint/2010/main" val="40531796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D9F02-A0FD-962A-0B48-F021C759CD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CD822BC-A1F5-E7B4-63C0-CD592255F85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9F1FF13-6683-88E3-0920-4CFCAA5ACE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FFBD998-C45C-007C-03C9-71BCCA670563}"/>
              </a:ext>
            </a:extLst>
          </p:cNvPr>
          <p:cNvSpPr>
            <a:spLocks noGrp="1"/>
          </p:cNvSpPr>
          <p:nvPr>
            <p:ph type="dt" sz="half" idx="10"/>
          </p:nvPr>
        </p:nvSpPr>
        <p:spPr/>
        <p:txBody>
          <a:bodyPr/>
          <a:lstStyle/>
          <a:p>
            <a:fld id="{A5CAC9D3-2A1A-461F-997C-FEA50FA03CC9}" type="datetimeFigureOut">
              <a:rPr lang="en-GB" smtClean="0"/>
              <a:t>05/08/2024</a:t>
            </a:fld>
            <a:endParaRPr lang="en-GB" dirty="0"/>
          </a:p>
        </p:txBody>
      </p:sp>
      <p:sp>
        <p:nvSpPr>
          <p:cNvPr id="6" name="Footer Placeholder 5">
            <a:extLst>
              <a:ext uri="{FF2B5EF4-FFF2-40B4-BE49-F238E27FC236}">
                <a16:creationId xmlns:a16="http://schemas.microsoft.com/office/drawing/2014/main" id="{4A4B5512-4698-09D1-28E6-729AAC8240A7}"/>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1700360D-86F6-9447-34A1-550D08598132}"/>
              </a:ext>
            </a:extLst>
          </p:cNvPr>
          <p:cNvSpPr>
            <a:spLocks noGrp="1"/>
          </p:cNvSpPr>
          <p:nvPr>
            <p:ph type="sldNum" sz="quarter" idx="12"/>
          </p:nvPr>
        </p:nvSpPr>
        <p:spPr/>
        <p:txBody>
          <a:bodyPr/>
          <a:lstStyle/>
          <a:p>
            <a:fld id="{34CB4E15-BEA5-46B8-9986-0B7A0D008814}" type="slidenum">
              <a:rPr lang="en-GB" smtClean="0"/>
              <a:t>‹#›</a:t>
            </a:fld>
            <a:endParaRPr lang="en-GB" dirty="0"/>
          </a:p>
        </p:txBody>
      </p:sp>
    </p:spTree>
    <p:extLst>
      <p:ext uri="{BB962C8B-B14F-4D97-AF65-F5344CB8AC3E}">
        <p14:creationId xmlns:p14="http://schemas.microsoft.com/office/powerpoint/2010/main" val="541414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04BC9-4EE0-B97E-8EE5-E09741805C3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7621C5B-13DA-7A35-FCF9-9CCE8267A64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CF2B7F3C-3BE9-B12B-5F51-DDF10387EA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DBBDCA3-C34A-5FEC-2837-CD322B004627}"/>
              </a:ext>
            </a:extLst>
          </p:cNvPr>
          <p:cNvSpPr>
            <a:spLocks noGrp="1"/>
          </p:cNvSpPr>
          <p:nvPr>
            <p:ph type="dt" sz="half" idx="10"/>
          </p:nvPr>
        </p:nvSpPr>
        <p:spPr/>
        <p:txBody>
          <a:bodyPr/>
          <a:lstStyle/>
          <a:p>
            <a:fld id="{A5CAC9D3-2A1A-461F-997C-FEA50FA03CC9}" type="datetimeFigureOut">
              <a:rPr lang="en-GB" smtClean="0"/>
              <a:t>05/08/2024</a:t>
            </a:fld>
            <a:endParaRPr lang="en-GB" dirty="0"/>
          </a:p>
        </p:txBody>
      </p:sp>
      <p:sp>
        <p:nvSpPr>
          <p:cNvPr id="6" name="Footer Placeholder 5">
            <a:extLst>
              <a:ext uri="{FF2B5EF4-FFF2-40B4-BE49-F238E27FC236}">
                <a16:creationId xmlns:a16="http://schemas.microsoft.com/office/drawing/2014/main" id="{D3933453-2914-DBC9-5B9E-70A8590E2F5A}"/>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0AC34261-A322-D71C-FFD1-0FE6A2266EE1}"/>
              </a:ext>
            </a:extLst>
          </p:cNvPr>
          <p:cNvSpPr>
            <a:spLocks noGrp="1"/>
          </p:cNvSpPr>
          <p:nvPr>
            <p:ph type="sldNum" sz="quarter" idx="12"/>
          </p:nvPr>
        </p:nvSpPr>
        <p:spPr/>
        <p:txBody>
          <a:bodyPr/>
          <a:lstStyle/>
          <a:p>
            <a:fld id="{34CB4E15-BEA5-46B8-9986-0B7A0D008814}" type="slidenum">
              <a:rPr lang="en-GB" smtClean="0"/>
              <a:t>‹#›</a:t>
            </a:fld>
            <a:endParaRPr lang="en-GB" dirty="0"/>
          </a:p>
        </p:txBody>
      </p:sp>
    </p:spTree>
    <p:extLst>
      <p:ext uri="{BB962C8B-B14F-4D97-AF65-F5344CB8AC3E}">
        <p14:creationId xmlns:p14="http://schemas.microsoft.com/office/powerpoint/2010/main" val="26322795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3AA484E-FAFD-62B8-2CBF-9F886B56810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CC5DC46-620D-0768-ABDE-6A4C814608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B14830E-C03C-F046-75D9-3F241775BBF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5CAC9D3-2A1A-461F-997C-FEA50FA03CC9}" type="datetimeFigureOut">
              <a:rPr lang="en-GB" smtClean="0"/>
              <a:t>05/08/2024</a:t>
            </a:fld>
            <a:endParaRPr lang="en-GB" dirty="0"/>
          </a:p>
        </p:txBody>
      </p:sp>
      <p:sp>
        <p:nvSpPr>
          <p:cNvPr id="5" name="Footer Placeholder 4">
            <a:extLst>
              <a:ext uri="{FF2B5EF4-FFF2-40B4-BE49-F238E27FC236}">
                <a16:creationId xmlns:a16="http://schemas.microsoft.com/office/drawing/2014/main" id="{20066181-FDF1-05A1-15ED-8B80414D8CA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dirty="0"/>
          </a:p>
        </p:txBody>
      </p:sp>
      <p:sp>
        <p:nvSpPr>
          <p:cNvPr id="6" name="Slide Number Placeholder 5">
            <a:extLst>
              <a:ext uri="{FF2B5EF4-FFF2-40B4-BE49-F238E27FC236}">
                <a16:creationId xmlns:a16="http://schemas.microsoft.com/office/drawing/2014/main" id="{25900020-A41E-7D2C-B833-9873FA7186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4CB4E15-BEA5-46B8-9986-0B7A0D008814}" type="slidenum">
              <a:rPr lang="en-GB" smtClean="0"/>
              <a:t>‹#›</a:t>
            </a:fld>
            <a:endParaRPr lang="en-GB" dirty="0"/>
          </a:p>
        </p:txBody>
      </p:sp>
    </p:spTree>
    <p:extLst>
      <p:ext uri="{BB962C8B-B14F-4D97-AF65-F5344CB8AC3E}">
        <p14:creationId xmlns:p14="http://schemas.microsoft.com/office/powerpoint/2010/main" val="15806120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7.png"/><Relationship Id="rId7" Type="http://schemas.openxmlformats.org/officeDocument/2006/relationships/diagramColors" Target="../diagrams/colors3.xml"/><Relationship Id="rId2" Type="http://schemas.openxmlformats.org/officeDocument/2006/relationships/image" Target="../media/image1.emf"/><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emf"/><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7.png"/><Relationship Id="rId7" Type="http://schemas.openxmlformats.org/officeDocument/2006/relationships/diagramColors" Target="../diagrams/colors4.xml"/><Relationship Id="rId2" Type="http://schemas.openxmlformats.org/officeDocument/2006/relationships/image" Target="../media/image1.emf"/><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emf"/><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3.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3.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emf"/><Relationship Id="rId1" Type="http://schemas.openxmlformats.org/officeDocument/2006/relationships/slideLayout" Target="../slideLayouts/slideLayout2.xml"/><Relationship Id="rId5" Type="http://schemas.openxmlformats.org/officeDocument/2006/relationships/image" Target="../media/image15.sv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emf"/><Relationship Id="rId1" Type="http://schemas.openxmlformats.org/officeDocument/2006/relationships/slideLayout" Target="../slideLayouts/slideLayout2.xml"/><Relationship Id="rId5" Type="http://schemas.openxmlformats.org/officeDocument/2006/relationships/image" Target="../media/image15.sv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jpeg"/><Relationship Id="rId4" Type="http://schemas.openxmlformats.org/officeDocument/2006/relationships/image" Target="../media/image1.emf"/></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Layout" Target="../diagrams/layout5.xml"/><Relationship Id="rId7" Type="http://schemas.openxmlformats.org/officeDocument/2006/relationships/image" Target="../media/image1.emf"/><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2.xml.rels><?xml version="1.0" encoding="UTF-8" standalone="yes"?>
<Relationships xmlns="http://schemas.openxmlformats.org/package/2006/relationships"><Relationship Id="rId3" Type="http://schemas.openxmlformats.org/officeDocument/2006/relationships/hyperlink" Target="https://www.youtube.com/watch?v=9x53PtjVwqA" TargetMode="External"/><Relationship Id="rId7" Type="http://schemas.openxmlformats.org/officeDocument/2006/relationships/image" Target="../media/image3.png"/><Relationship Id="rId2" Type="http://schemas.openxmlformats.org/officeDocument/2006/relationships/hyperlink" Target="https://www.youtube.com/watch?v=N__V-oh7dys" TargetMode="External"/><Relationship Id="rId1" Type="http://schemas.openxmlformats.org/officeDocument/2006/relationships/slideLayout" Target="../slideLayouts/slideLayout2.xml"/><Relationship Id="rId6" Type="http://schemas.openxmlformats.org/officeDocument/2006/relationships/image" Target="../media/image1.emf"/><Relationship Id="rId5" Type="http://schemas.openxmlformats.org/officeDocument/2006/relationships/image" Target="../media/image7.png"/><Relationship Id="rId4" Type="http://schemas.openxmlformats.org/officeDocument/2006/relationships/hyperlink" Target="https://www.youtube.com/watch?v=D2T7wHXSt0s"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hyperlink" Target="mailto:humanfactors@hull.ac.uk" TargetMode="External"/><Relationship Id="rId5" Type="http://schemas.openxmlformats.org/officeDocument/2006/relationships/image" Target="../media/image2.jpeg"/><Relationship Id="rId4" Type="http://schemas.openxmlformats.org/officeDocument/2006/relationships/image" Target="../media/image1.emf"/></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Layout" Target="../diagrams/layout1.xml"/><Relationship Id="rId7" Type="http://schemas.openxmlformats.org/officeDocument/2006/relationships/image" Target="../media/image1.emf"/><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2.jpeg"/></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jpeg"/><Relationship Id="rId7" Type="http://schemas.openxmlformats.org/officeDocument/2006/relationships/diagramColors" Target="../diagrams/colors2.xml"/><Relationship Id="rId2" Type="http://schemas.openxmlformats.org/officeDocument/2006/relationships/image" Target="../media/image1.emf"/><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9.svg"/><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themeOverride" Target="../theme/themeOverride2.xml"/><Relationship Id="rId5" Type="http://schemas.openxmlformats.org/officeDocument/2006/relationships/image" Target="../media/image3.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FA566F9-BD10-47F2-9005-FD0D5588119D}"/>
              </a:ext>
            </a:extLst>
          </p:cNvPr>
          <p:cNvSpPr>
            <a:spLocks noGrp="1"/>
          </p:cNvSpPr>
          <p:nvPr>
            <p:ph idx="1"/>
          </p:nvPr>
        </p:nvSpPr>
        <p:spPr>
          <a:xfrm>
            <a:off x="838200" y="1762299"/>
            <a:ext cx="10515600" cy="4649653"/>
          </a:xfrm>
        </p:spPr>
        <p:txBody>
          <a:bodyPr vert="horz" lIns="91440" tIns="45720" rIns="91440" bIns="45720" rtlCol="0" anchor="t">
            <a:normAutofit lnSpcReduction="10000"/>
          </a:bodyPr>
          <a:lstStyle/>
          <a:p>
            <a:r>
              <a:rPr lang="en-GB" sz="2400" dirty="0">
                <a:ea typeface="Calibri"/>
                <a:cs typeface="Calibri"/>
              </a:rPr>
              <a:t>This module offers an opportunity for participants to explore and reflect on the factors influencing their decision-making about fatigue and whether they consider themselves fit for work. In particular, it helps to unravel some of the cognitive processes influencing their decisions, as well as the social constraints perhaps preventing them from making ‘good' decisions in relation to fatigue. </a:t>
            </a:r>
          </a:p>
          <a:p>
            <a:r>
              <a:rPr lang="en-GB" sz="2400" dirty="0">
                <a:ea typeface="Calibri"/>
                <a:cs typeface="Calibri"/>
              </a:rPr>
              <a:t>The aim of this unit is to </a:t>
            </a:r>
            <a:r>
              <a:rPr lang="en-GB" sz="2400" b="1" dirty="0">
                <a:ea typeface="Calibri"/>
                <a:cs typeface="Calibri"/>
              </a:rPr>
              <a:t>empower people</a:t>
            </a:r>
            <a:r>
              <a:rPr lang="en-GB" sz="2400" dirty="0">
                <a:ea typeface="Calibri"/>
                <a:cs typeface="Calibri"/>
              </a:rPr>
              <a:t> by giving them insight into the factors involved in their own decision-making process.</a:t>
            </a:r>
          </a:p>
          <a:p>
            <a:r>
              <a:rPr lang="en-GB" sz="2400" dirty="0">
                <a:ea typeface="Calibri"/>
                <a:cs typeface="Calibri"/>
              </a:rPr>
              <a:t>This module has been designed separately for two different groups </a:t>
            </a:r>
          </a:p>
          <a:p>
            <a:pPr marL="914400" lvl="1" indent="-457200">
              <a:buFont typeface="+mj-lt"/>
              <a:buAutoNum type="arabicPeriod"/>
            </a:pPr>
            <a:r>
              <a:rPr lang="en-GB" sz="2000" dirty="0">
                <a:ea typeface="Calibri"/>
                <a:cs typeface="Calibri"/>
              </a:rPr>
              <a:t> Frontline workers and engineers</a:t>
            </a:r>
          </a:p>
          <a:p>
            <a:pPr marL="914400" lvl="1" indent="-457200">
              <a:buFont typeface="+mj-lt"/>
              <a:buAutoNum type="arabicPeriod"/>
            </a:pPr>
            <a:r>
              <a:rPr lang="en-GB" sz="2000" dirty="0">
                <a:ea typeface="Calibri"/>
                <a:cs typeface="Calibri"/>
              </a:rPr>
              <a:t>Managers, supervisors and dispatch</a:t>
            </a:r>
          </a:p>
          <a:p>
            <a:pPr marL="0" indent="0">
              <a:buNone/>
            </a:pPr>
            <a:r>
              <a:rPr lang="en-GB" sz="2400" dirty="0">
                <a:ea typeface="Calibri"/>
                <a:cs typeface="Calibri"/>
              </a:rPr>
              <a:t>This version is #1, so the focus is on understanding decisions relating to one’s own fatigue. </a:t>
            </a:r>
          </a:p>
        </p:txBody>
      </p:sp>
      <p:pic>
        <p:nvPicPr>
          <p:cNvPr id="4" name="Picture 3">
            <a:extLst>
              <a:ext uri="{FF2B5EF4-FFF2-40B4-BE49-F238E27FC236}">
                <a16:creationId xmlns:a16="http://schemas.microsoft.com/office/drawing/2014/main" id="{66FEB384-2308-45E0-B638-B91731641A30}"/>
              </a:ext>
            </a:extLst>
          </p:cNvPr>
          <p:cNvPicPr>
            <a:picLocks noChangeAspect="1"/>
          </p:cNvPicPr>
          <p:nvPr/>
        </p:nvPicPr>
        <p:blipFill>
          <a:blip r:embed="rId2"/>
          <a:stretch>
            <a:fillRect/>
          </a:stretch>
        </p:blipFill>
        <p:spPr>
          <a:xfrm>
            <a:off x="222421" y="180734"/>
            <a:ext cx="3446902" cy="655682"/>
          </a:xfrm>
          <a:prstGeom prst="rect">
            <a:avLst/>
          </a:prstGeom>
        </p:spPr>
      </p:pic>
      <p:pic>
        <p:nvPicPr>
          <p:cNvPr id="5" name="Picture 4" descr="Member Details | Energy Networks Association">
            <a:extLst>
              <a:ext uri="{FF2B5EF4-FFF2-40B4-BE49-F238E27FC236}">
                <a16:creationId xmlns:a16="http://schemas.microsoft.com/office/drawing/2014/main" id="{B1F36E6E-0685-4FB8-84B3-B834EC1947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22524" y="50435"/>
            <a:ext cx="1347055" cy="134705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1D8D418-C47E-485D-B3A4-CC5CCD9C9490}"/>
              </a:ext>
            </a:extLst>
          </p:cNvPr>
          <p:cNvSpPr>
            <a:spLocks noGrp="1"/>
          </p:cNvSpPr>
          <p:nvPr>
            <p:ph type="title"/>
          </p:nvPr>
        </p:nvSpPr>
        <p:spPr>
          <a:xfrm>
            <a:off x="838200" y="723962"/>
            <a:ext cx="10515600" cy="1325563"/>
          </a:xfrm>
        </p:spPr>
        <p:txBody>
          <a:bodyPr/>
          <a:lstStyle/>
          <a:p>
            <a:pPr algn="ctr"/>
            <a:r>
              <a:rPr lang="en-US" dirty="0"/>
              <a:t>Trainer notes - unit 4 (v1 - field staff)</a:t>
            </a:r>
            <a:endParaRPr lang="en-GB" dirty="0">
              <a:ea typeface="Calibri Light" panose="020F0302020204030204"/>
              <a:cs typeface="Calibri Light" panose="020F0302020204030204"/>
            </a:endParaRPr>
          </a:p>
        </p:txBody>
      </p:sp>
    </p:spTree>
    <p:extLst>
      <p:ext uri="{BB962C8B-B14F-4D97-AF65-F5344CB8AC3E}">
        <p14:creationId xmlns:p14="http://schemas.microsoft.com/office/powerpoint/2010/main" val="82232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92D971EE-F0F3-DBA8-D73E-CB56C3A15782}"/>
              </a:ext>
            </a:extLst>
          </p:cNvPr>
          <p:cNvPicPr>
            <a:picLocks noChangeAspect="1"/>
          </p:cNvPicPr>
          <p:nvPr/>
        </p:nvPicPr>
        <p:blipFill>
          <a:blip r:embed="rId2"/>
          <a:stretch>
            <a:fillRect/>
          </a:stretch>
        </p:blipFill>
        <p:spPr>
          <a:xfrm>
            <a:off x="222421" y="180734"/>
            <a:ext cx="3446902" cy="655682"/>
          </a:xfrm>
          <a:prstGeom prst="rect">
            <a:avLst/>
          </a:prstGeom>
        </p:spPr>
      </p:pic>
      <p:pic>
        <p:nvPicPr>
          <p:cNvPr id="29" name="Picture 28" descr="A blue and black logo&#10;&#10;Description automatically generated">
            <a:extLst>
              <a:ext uri="{FF2B5EF4-FFF2-40B4-BE49-F238E27FC236}">
                <a16:creationId xmlns:a16="http://schemas.microsoft.com/office/drawing/2014/main" id="{F04F5136-9DC4-87A8-478E-C9B174BF25E7}"/>
              </a:ext>
            </a:extLst>
          </p:cNvPr>
          <p:cNvPicPr>
            <a:picLocks noChangeAspect="1"/>
          </p:cNvPicPr>
          <p:nvPr/>
        </p:nvPicPr>
        <p:blipFill>
          <a:blip r:embed="rId3"/>
          <a:stretch>
            <a:fillRect/>
          </a:stretch>
        </p:blipFill>
        <p:spPr>
          <a:xfrm>
            <a:off x="10263023" y="-1021"/>
            <a:ext cx="1926678" cy="1939815"/>
          </a:xfrm>
          <a:prstGeom prst="rect">
            <a:avLst/>
          </a:prstGeom>
        </p:spPr>
      </p:pic>
      <p:sp>
        <p:nvSpPr>
          <p:cNvPr id="30" name="Title 1">
            <a:extLst>
              <a:ext uri="{FF2B5EF4-FFF2-40B4-BE49-F238E27FC236}">
                <a16:creationId xmlns:a16="http://schemas.microsoft.com/office/drawing/2014/main" id="{709CF1A6-48D1-306B-E86B-E69D6459BA4D}"/>
              </a:ext>
            </a:extLst>
          </p:cNvPr>
          <p:cNvSpPr txBox="1">
            <a:spLocks noGrp="1"/>
          </p:cNvSpPr>
          <p:nvPr>
            <p:ph type="title"/>
          </p:nvPr>
        </p:nvSpPr>
        <p:spPr>
          <a:xfrm>
            <a:off x="222421" y="842285"/>
            <a:ext cx="10245427" cy="13255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solidFill>
                  <a:srgbClr val="4478A8"/>
                </a:solidFill>
                <a:latin typeface="Arial" panose="020B0604020202020204" pitchFamily="34" charset="0"/>
                <a:cs typeface="Arial" panose="020B0604020202020204" pitchFamily="34" charset="0"/>
              </a:rPr>
              <a:t>The role of cognitive heuristics (2)</a:t>
            </a:r>
            <a:endParaRPr lang="en-GB" sz="3600" dirty="0">
              <a:solidFill>
                <a:srgbClr val="4478A8"/>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54CCCB15-B2B4-EC72-DED4-A30A1D025BF6}"/>
              </a:ext>
            </a:extLst>
          </p:cNvPr>
          <p:cNvSpPr txBox="1"/>
          <p:nvPr/>
        </p:nvSpPr>
        <p:spPr>
          <a:xfrm>
            <a:off x="323967" y="2037623"/>
            <a:ext cx="11529366" cy="615553"/>
          </a:xfrm>
          <a:prstGeom prst="rect">
            <a:avLst/>
          </a:prstGeom>
          <a:noFill/>
        </p:spPr>
        <p:txBody>
          <a:bodyPr wrap="square" rtlCol="0">
            <a:spAutoFit/>
          </a:bodyPr>
          <a:lstStyle/>
          <a:p>
            <a:r>
              <a:rPr lang="en-US" sz="1700" dirty="0">
                <a:solidFill>
                  <a:srgbClr val="336699"/>
                </a:solidFill>
                <a:latin typeface="Arial" panose="020B0604020202020204" pitchFamily="34" charset="0"/>
                <a:cs typeface="Arial" panose="020B0604020202020204" pitchFamily="34" charset="0"/>
              </a:rPr>
              <a:t>There are many known cognitive heuristics, but we will focus on just a few to help us think about the ways we might make mistakes in our safety-related decisions:</a:t>
            </a:r>
            <a:endParaRPr lang="en-GB" sz="1700" dirty="0">
              <a:solidFill>
                <a:srgbClr val="4478A8"/>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12A0F1B3-A47D-B45B-2B7B-08FC09056520}"/>
              </a:ext>
            </a:extLst>
          </p:cNvPr>
          <p:cNvSpPr/>
          <p:nvPr/>
        </p:nvSpPr>
        <p:spPr>
          <a:xfrm>
            <a:off x="323968" y="1793177"/>
            <a:ext cx="6796499" cy="45719"/>
          </a:xfrm>
          <a:prstGeom prst="rect">
            <a:avLst/>
          </a:prstGeom>
          <a:solidFill>
            <a:srgbClr val="ED7D31"/>
          </a:solidFill>
          <a:ln>
            <a:solidFill>
              <a:srgbClr val="ED7D31"/>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graphicFrame>
        <p:nvGraphicFramePr>
          <p:cNvPr id="6" name="Diagram 5">
            <a:extLst>
              <a:ext uri="{FF2B5EF4-FFF2-40B4-BE49-F238E27FC236}">
                <a16:creationId xmlns:a16="http://schemas.microsoft.com/office/drawing/2014/main" id="{06A56775-38EB-A889-C152-E667AF2AD812}"/>
              </a:ext>
            </a:extLst>
          </p:cNvPr>
          <p:cNvGraphicFramePr/>
          <p:nvPr>
            <p:extLst>
              <p:ext uri="{D42A27DB-BD31-4B8C-83A1-F6EECF244321}">
                <p14:modId xmlns:p14="http://schemas.microsoft.com/office/powerpoint/2010/main" val="3259488482"/>
              </p:ext>
            </p:extLst>
          </p:nvPr>
        </p:nvGraphicFramePr>
        <p:xfrm>
          <a:off x="689989" y="2819108"/>
          <a:ext cx="10812021" cy="319660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3446389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92D971EE-F0F3-DBA8-D73E-CB56C3A15782}"/>
              </a:ext>
            </a:extLst>
          </p:cNvPr>
          <p:cNvPicPr>
            <a:picLocks noChangeAspect="1"/>
          </p:cNvPicPr>
          <p:nvPr/>
        </p:nvPicPr>
        <p:blipFill>
          <a:blip r:embed="rId2"/>
          <a:stretch>
            <a:fillRect/>
          </a:stretch>
        </p:blipFill>
        <p:spPr>
          <a:xfrm>
            <a:off x="222421" y="180734"/>
            <a:ext cx="3446902" cy="655682"/>
          </a:xfrm>
          <a:prstGeom prst="rect">
            <a:avLst/>
          </a:prstGeom>
        </p:spPr>
      </p:pic>
      <p:pic>
        <p:nvPicPr>
          <p:cNvPr id="29" name="Picture 28" descr="A blue and black logo&#10;&#10;Description automatically generated">
            <a:extLst>
              <a:ext uri="{FF2B5EF4-FFF2-40B4-BE49-F238E27FC236}">
                <a16:creationId xmlns:a16="http://schemas.microsoft.com/office/drawing/2014/main" id="{F04F5136-9DC4-87A8-478E-C9B174BF25E7}"/>
              </a:ext>
            </a:extLst>
          </p:cNvPr>
          <p:cNvPicPr>
            <a:picLocks noChangeAspect="1"/>
          </p:cNvPicPr>
          <p:nvPr/>
        </p:nvPicPr>
        <p:blipFill>
          <a:blip r:embed="rId3"/>
          <a:stretch>
            <a:fillRect/>
          </a:stretch>
        </p:blipFill>
        <p:spPr>
          <a:xfrm>
            <a:off x="10263023" y="-1021"/>
            <a:ext cx="1926678" cy="1939815"/>
          </a:xfrm>
          <a:prstGeom prst="rect">
            <a:avLst/>
          </a:prstGeom>
        </p:spPr>
      </p:pic>
      <p:sp>
        <p:nvSpPr>
          <p:cNvPr id="30" name="Title 1">
            <a:extLst>
              <a:ext uri="{FF2B5EF4-FFF2-40B4-BE49-F238E27FC236}">
                <a16:creationId xmlns:a16="http://schemas.microsoft.com/office/drawing/2014/main" id="{709CF1A6-48D1-306B-E86B-E69D6459BA4D}"/>
              </a:ext>
            </a:extLst>
          </p:cNvPr>
          <p:cNvSpPr txBox="1">
            <a:spLocks noGrp="1"/>
          </p:cNvSpPr>
          <p:nvPr>
            <p:ph type="title"/>
          </p:nvPr>
        </p:nvSpPr>
        <p:spPr>
          <a:xfrm>
            <a:off x="222421" y="842285"/>
            <a:ext cx="10245427" cy="13255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solidFill>
                  <a:srgbClr val="4478A8"/>
                </a:solidFill>
                <a:latin typeface="Arial" panose="020B0604020202020204" pitchFamily="34" charset="0"/>
                <a:cs typeface="Arial" panose="020B0604020202020204" pitchFamily="34" charset="0"/>
              </a:rPr>
              <a:t>Cognitive heuristics (3): Training task </a:t>
            </a:r>
            <a:endParaRPr lang="en-GB" sz="3600" dirty="0">
              <a:solidFill>
                <a:srgbClr val="4478A8"/>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54CCCB15-B2B4-EC72-DED4-A30A1D025BF6}"/>
              </a:ext>
            </a:extLst>
          </p:cNvPr>
          <p:cNvSpPr txBox="1"/>
          <p:nvPr/>
        </p:nvSpPr>
        <p:spPr>
          <a:xfrm>
            <a:off x="323967" y="2037623"/>
            <a:ext cx="11529366" cy="877163"/>
          </a:xfrm>
          <a:prstGeom prst="rect">
            <a:avLst/>
          </a:prstGeom>
          <a:noFill/>
        </p:spPr>
        <p:txBody>
          <a:bodyPr wrap="square" rtlCol="0">
            <a:spAutoFit/>
          </a:bodyPr>
          <a:lstStyle/>
          <a:p>
            <a:r>
              <a:rPr lang="en-US" sz="1700" dirty="0">
                <a:solidFill>
                  <a:srgbClr val="336699"/>
                </a:solidFill>
                <a:latin typeface="Arial" panose="020B0604020202020204" pitchFamily="34" charset="0"/>
                <a:cs typeface="Arial" panose="020B0604020202020204" pitchFamily="34" charset="0"/>
              </a:rPr>
              <a:t>Work together to review and discuss the examples below of things Deeta and Alan have said while deciding if they and others are fit for work: </a:t>
            </a:r>
            <a:br>
              <a:rPr lang="en-US" sz="1700" dirty="0">
                <a:solidFill>
                  <a:srgbClr val="336699"/>
                </a:solidFill>
                <a:latin typeface="Arial" panose="020B0604020202020204" pitchFamily="34" charset="0"/>
                <a:cs typeface="Arial" panose="020B0604020202020204" pitchFamily="34" charset="0"/>
              </a:rPr>
            </a:br>
            <a:r>
              <a:rPr lang="en-US" sz="1700" dirty="0">
                <a:solidFill>
                  <a:srgbClr val="336699"/>
                </a:solidFill>
                <a:latin typeface="Arial" panose="020B0604020202020204" pitchFamily="34" charset="0"/>
                <a:cs typeface="Arial" panose="020B0604020202020204" pitchFamily="34" charset="0"/>
              </a:rPr>
              <a:t>Can you identify which of these are examples of Availability, Anchoring and Representativeness biases?</a:t>
            </a:r>
            <a:endParaRPr lang="en-GB" sz="1700" dirty="0">
              <a:solidFill>
                <a:srgbClr val="4478A8"/>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12A0F1B3-A47D-B45B-2B7B-08FC09056520}"/>
              </a:ext>
            </a:extLst>
          </p:cNvPr>
          <p:cNvSpPr/>
          <p:nvPr/>
        </p:nvSpPr>
        <p:spPr>
          <a:xfrm>
            <a:off x="323968" y="1793177"/>
            <a:ext cx="8786165" cy="45719"/>
          </a:xfrm>
          <a:prstGeom prst="rect">
            <a:avLst/>
          </a:prstGeom>
          <a:solidFill>
            <a:srgbClr val="ED7D31"/>
          </a:solidFill>
          <a:ln>
            <a:solidFill>
              <a:srgbClr val="ED7D31"/>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pic>
        <p:nvPicPr>
          <p:cNvPr id="1026" name="Picture 2">
            <a:extLst>
              <a:ext uri="{FF2B5EF4-FFF2-40B4-BE49-F238E27FC236}">
                <a16:creationId xmlns:a16="http://schemas.microsoft.com/office/drawing/2014/main" id="{A264338A-16BB-9A60-0C57-9BB926C30E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40613" y="5296577"/>
            <a:ext cx="1285875" cy="1438275"/>
          </a:xfrm>
          <a:prstGeom prst="rect">
            <a:avLst/>
          </a:prstGeom>
          <a:noFill/>
          <a:extLst>
            <a:ext uri="{909E8E84-426E-40DD-AFC4-6F175D3DCCD1}">
              <a14:hiddenFill xmlns:a14="http://schemas.microsoft.com/office/drawing/2010/main">
                <a:solidFill>
                  <a:srgbClr val="FFFFFF"/>
                </a:solidFill>
              </a14:hiddenFill>
            </a:ext>
          </a:extLst>
        </p:spPr>
      </p:pic>
      <p:sp>
        <p:nvSpPr>
          <p:cNvPr id="11" name="Speech Bubble: Oval 10">
            <a:extLst>
              <a:ext uri="{FF2B5EF4-FFF2-40B4-BE49-F238E27FC236}">
                <a16:creationId xmlns:a16="http://schemas.microsoft.com/office/drawing/2014/main" id="{4A8856F2-9C18-7C34-A804-311946C8AB1C}"/>
              </a:ext>
            </a:extLst>
          </p:cNvPr>
          <p:cNvSpPr/>
          <p:nvPr/>
        </p:nvSpPr>
        <p:spPr>
          <a:xfrm>
            <a:off x="6173317" y="3177067"/>
            <a:ext cx="2648950" cy="1654964"/>
          </a:xfrm>
          <a:prstGeom prst="wedgeEllipseCallout">
            <a:avLst>
              <a:gd name="adj1" fmla="val 27681"/>
              <a:gd name="adj2" fmla="val 81796"/>
            </a:avLst>
          </a:prstGeom>
          <a:solidFill>
            <a:srgbClr val="E4E9F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i="1" dirty="0">
                <a:solidFill>
                  <a:schemeClr val="accent1">
                    <a:lumMod val="75000"/>
                  </a:schemeClr>
                </a:solidFill>
              </a:rPr>
              <a:t>“Tom will be able to keep going. He is ‘old school’ and the type that won’t quit”</a:t>
            </a:r>
            <a:endParaRPr lang="en-GB" sz="1600" i="1" dirty="0">
              <a:solidFill>
                <a:schemeClr val="accent1">
                  <a:lumMod val="75000"/>
                </a:schemeClr>
              </a:solidFill>
            </a:endParaRPr>
          </a:p>
        </p:txBody>
      </p:sp>
      <p:sp>
        <p:nvSpPr>
          <p:cNvPr id="12" name="Speech Bubble: Oval 11">
            <a:extLst>
              <a:ext uri="{FF2B5EF4-FFF2-40B4-BE49-F238E27FC236}">
                <a16:creationId xmlns:a16="http://schemas.microsoft.com/office/drawing/2014/main" id="{0AEED299-B96D-8595-4391-265B4E322DD5}"/>
              </a:ext>
            </a:extLst>
          </p:cNvPr>
          <p:cNvSpPr/>
          <p:nvPr/>
        </p:nvSpPr>
        <p:spPr>
          <a:xfrm>
            <a:off x="9011354" y="3034142"/>
            <a:ext cx="2542179" cy="1881468"/>
          </a:xfrm>
          <a:prstGeom prst="wedgeEllipseCallout">
            <a:avLst>
              <a:gd name="adj1" fmla="val -51866"/>
              <a:gd name="adj2" fmla="val 82946"/>
            </a:avLst>
          </a:prstGeom>
          <a:solidFill>
            <a:srgbClr val="E4E9F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i="1" dirty="0">
                <a:solidFill>
                  <a:schemeClr val="accent1">
                    <a:lumMod val="75000"/>
                  </a:schemeClr>
                </a:solidFill>
              </a:rPr>
              <a:t>“John fell asleep on his drive  home last week. I really must stop before midnight”  </a:t>
            </a:r>
            <a:endParaRPr lang="en-GB" sz="1600" i="1" dirty="0">
              <a:solidFill>
                <a:schemeClr val="accent1">
                  <a:lumMod val="75000"/>
                </a:schemeClr>
              </a:solidFill>
            </a:endParaRPr>
          </a:p>
        </p:txBody>
      </p:sp>
      <p:pic>
        <p:nvPicPr>
          <p:cNvPr id="1028" name="Picture 4">
            <a:extLst>
              <a:ext uri="{FF2B5EF4-FFF2-40B4-BE49-F238E27FC236}">
                <a16:creationId xmlns:a16="http://schemas.microsoft.com/office/drawing/2014/main" id="{87A16880-8617-F65E-D025-6296A4036FA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34705" y="5191736"/>
            <a:ext cx="1171575" cy="1552575"/>
          </a:xfrm>
          <a:prstGeom prst="rect">
            <a:avLst/>
          </a:prstGeom>
          <a:noFill/>
          <a:extLst>
            <a:ext uri="{909E8E84-426E-40DD-AFC4-6F175D3DCCD1}">
              <a14:hiddenFill xmlns:a14="http://schemas.microsoft.com/office/drawing/2010/main">
                <a:solidFill>
                  <a:srgbClr val="FFFFFF"/>
                </a:solidFill>
              </a14:hiddenFill>
            </a:ext>
          </a:extLst>
        </p:spPr>
      </p:pic>
      <p:sp>
        <p:nvSpPr>
          <p:cNvPr id="10" name="Speech Bubble: Oval 9">
            <a:extLst>
              <a:ext uri="{FF2B5EF4-FFF2-40B4-BE49-F238E27FC236}">
                <a16:creationId xmlns:a16="http://schemas.microsoft.com/office/drawing/2014/main" id="{8EAAAF67-99F9-BA22-6BB3-CB89B6EE7DFC}"/>
              </a:ext>
            </a:extLst>
          </p:cNvPr>
          <p:cNvSpPr/>
          <p:nvPr/>
        </p:nvSpPr>
        <p:spPr>
          <a:xfrm>
            <a:off x="3109189" y="3058377"/>
            <a:ext cx="3190442" cy="2133359"/>
          </a:xfrm>
          <a:prstGeom prst="wedgeEllipseCallout">
            <a:avLst>
              <a:gd name="adj1" fmla="val -23538"/>
              <a:gd name="adj2" fmla="val 72723"/>
            </a:avLst>
          </a:prstGeom>
          <a:solidFill>
            <a:srgbClr val="E4E9F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i="1" dirty="0">
                <a:solidFill>
                  <a:schemeClr val="accent1">
                    <a:lumMod val="75000"/>
                  </a:schemeClr>
                </a:solidFill>
              </a:rPr>
              <a:t>“I initially said it would take 2 hours, I’m now thinking I was a little short… maybe 2 hours and 10 minutes will do it”</a:t>
            </a:r>
            <a:endParaRPr lang="en-GB" sz="1600" i="1" dirty="0">
              <a:solidFill>
                <a:schemeClr val="accent1">
                  <a:lumMod val="75000"/>
                </a:schemeClr>
              </a:solidFill>
            </a:endParaRPr>
          </a:p>
        </p:txBody>
      </p:sp>
      <p:sp>
        <p:nvSpPr>
          <p:cNvPr id="9" name="Speech Bubble: Oval 8">
            <a:extLst>
              <a:ext uri="{FF2B5EF4-FFF2-40B4-BE49-F238E27FC236}">
                <a16:creationId xmlns:a16="http://schemas.microsoft.com/office/drawing/2014/main" id="{91C8EAF0-837B-008C-4D87-256192185A9D}"/>
              </a:ext>
            </a:extLst>
          </p:cNvPr>
          <p:cNvSpPr/>
          <p:nvPr/>
        </p:nvSpPr>
        <p:spPr>
          <a:xfrm>
            <a:off x="476772" y="3137915"/>
            <a:ext cx="2542179" cy="1881468"/>
          </a:xfrm>
          <a:prstGeom prst="wedgeEllipseCallout">
            <a:avLst>
              <a:gd name="adj1" fmla="val 54922"/>
              <a:gd name="adj2" fmla="val 60039"/>
            </a:avLst>
          </a:prstGeom>
          <a:solidFill>
            <a:srgbClr val="E4E9F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i="1" dirty="0">
                <a:solidFill>
                  <a:schemeClr val="accent1">
                    <a:lumMod val="75000"/>
                  </a:schemeClr>
                </a:solidFill>
              </a:rPr>
              <a:t>“I know this </a:t>
            </a:r>
            <a:br>
              <a:rPr lang="en-US" sz="1600" i="1" dirty="0">
                <a:solidFill>
                  <a:schemeClr val="accent1">
                    <a:lumMod val="75000"/>
                  </a:schemeClr>
                </a:solidFill>
              </a:rPr>
            </a:br>
            <a:r>
              <a:rPr lang="en-US" sz="1600" i="1" dirty="0">
                <a:solidFill>
                  <a:schemeClr val="accent1">
                    <a:lumMod val="75000"/>
                  </a:schemeClr>
                </a:solidFill>
              </a:rPr>
              <a:t>sort of fault. I will be able to complete this before I get too tired” </a:t>
            </a:r>
            <a:endParaRPr lang="en-GB" sz="1600" i="1" dirty="0">
              <a:solidFill>
                <a:schemeClr val="accent1">
                  <a:lumMod val="75000"/>
                </a:schemeClr>
              </a:solidFill>
            </a:endParaRPr>
          </a:p>
        </p:txBody>
      </p:sp>
    </p:spTree>
    <p:extLst>
      <p:ext uri="{BB962C8B-B14F-4D97-AF65-F5344CB8AC3E}">
        <p14:creationId xmlns:p14="http://schemas.microsoft.com/office/powerpoint/2010/main" val="9227466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92D971EE-F0F3-DBA8-D73E-CB56C3A15782}"/>
              </a:ext>
            </a:extLst>
          </p:cNvPr>
          <p:cNvPicPr>
            <a:picLocks noChangeAspect="1"/>
          </p:cNvPicPr>
          <p:nvPr/>
        </p:nvPicPr>
        <p:blipFill>
          <a:blip r:embed="rId2"/>
          <a:stretch>
            <a:fillRect/>
          </a:stretch>
        </p:blipFill>
        <p:spPr>
          <a:xfrm>
            <a:off x="222421" y="180734"/>
            <a:ext cx="3446902" cy="655682"/>
          </a:xfrm>
          <a:prstGeom prst="rect">
            <a:avLst/>
          </a:prstGeom>
        </p:spPr>
      </p:pic>
      <p:pic>
        <p:nvPicPr>
          <p:cNvPr id="29" name="Picture 28" descr="A blue and black logo&#10;&#10;Description automatically generated">
            <a:extLst>
              <a:ext uri="{FF2B5EF4-FFF2-40B4-BE49-F238E27FC236}">
                <a16:creationId xmlns:a16="http://schemas.microsoft.com/office/drawing/2014/main" id="{F04F5136-9DC4-87A8-478E-C9B174BF25E7}"/>
              </a:ext>
            </a:extLst>
          </p:cNvPr>
          <p:cNvPicPr>
            <a:picLocks noChangeAspect="1"/>
          </p:cNvPicPr>
          <p:nvPr/>
        </p:nvPicPr>
        <p:blipFill>
          <a:blip r:embed="rId3"/>
          <a:stretch>
            <a:fillRect/>
          </a:stretch>
        </p:blipFill>
        <p:spPr>
          <a:xfrm>
            <a:off x="10263023" y="-1021"/>
            <a:ext cx="1926678" cy="1939815"/>
          </a:xfrm>
          <a:prstGeom prst="rect">
            <a:avLst/>
          </a:prstGeom>
        </p:spPr>
      </p:pic>
      <p:sp>
        <p:nvSpPr>
          <p:cNvPr id="30" name="Title 1">
            <a:extLst>
              <a:ext uri="{FF2B5EF4-FFF2-40B4-BE49-F238E27FC236}">
                <a16:creationId xmlns:a16="http://schemas.microsoft.com/office/drawing/2014/main" id="{709CF1A6-48D1-306B-E86B-E69D6459BA4D}"/>
              </a:ext>
            </a:extLst>
          </p:cNvPr>
          <p:cNvSpPr txBox="1">
            <a:spLocks noGrp="1"/>
          </p:cNvSpPr>
          <p:nvPr>
            <p:ph type="title"/>
          </p:nvPr>
        </p:nvSpPr>
        <p:spPr>
          <a:xfrm>
            <a:off x="222421" y="842285"/>
            <a:ext cx="10245427" cy="13255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solidFill>
                  <a:srgbClr val="4478A8"/>
                </a:solidFill>
                <a:latin typeface="Arial" panose="020B0604020202020204" pitchFamily="34" charset="0"/>
                <a:cs typeface="Arial" panose="020B0604020202020204" pitchFamily="34" charset="0"/>
              </a:rPr>
              <a:t>Cognitive heuristics (3): Training task</a:t>
            </a:r>
            <a:endParaRPr lang="en-GB" sz="3600" dirty="0">
              <a:solidFill>
                <a:srgbClr val="4478A8"/>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54CCCB15-B2B4-EC72-DED4-A30A1D025BF6}"/>
              </a:ext>
            </a:extLst>
          </p:cNvPr>
          <p:cNvSpPr txBox="1"/>
          <p:nvPr/>
        </p:nvSpPr>
        <p:spPr>
          <a:xfrm>
            <a:off x="323967" y="2037623"/>
            <a:ext cx="11529366" cy="353943"/>
          </a:xfrm>
          <a:prstGeom prst="rect">
            <a:avLst/>
          </a:prstGeom>
          <a:noFill/>
        </p:spPr>
        <p:txBody>
          <a:bodyPr wrap="square" rtlCol="0">
            <a:spAutoFit/>
          </a:bodyPr>
          <a:lstStyle/>
          <a:p>
            <a:r>
              <a:rPr lang="en-US" sz="1700" dirty="0">
                <a:solidFill>
                  <a:srgbClr val="336699"/>
                </a:solidFill>
                <a:latin typeface="Arial" panose="020B0604020202020204" pitchFamily="34" charset="0"/>
                <a:cs typeface="Arial" panose="020B0604020202020204" pitchFamily="34" charset="0"/>
              </a:rPr>
              <a:t>How did you do? Can you and your group think of your own examples? </a:t>
            </a:r>
            <a:endParaRPr lang="en-GB" sz="1700" dirty="0">
              <a:solidFill>
                <a:srgbClr val="4478A8"/>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12A0F1B3-A47D-B45B-2B7B-08FC09056520}"/>
              </a:ext>
            </a:extLst>
          </p:cNvPr>
          <p:cNvSpPr/>
          <p:nvPr/>
        </p:nvSpPr>
        <p:spPr>
          <a:xfrm>
            <a:off x="323968" y="1793177"/>
            <a:ext cx="8786165" cy="45719"/>
          </a:xfrm>
          <a:prstGeom prst="rect">
            <a:avLst/>
          </a:prstGeom>
          <a:solidFill>
            <a:srgbClr val="ED7D31"/>
          </a:solidFill>
          <a:ln>
            <a:solidFill>
              <a:srgbClr val="ED7D31"/>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11" name="Speech Bubble: Oval 10">
            <a:extLst>
              <a:ext uri="{FF2B5EF4-FFF2-40B4-BE49-F238E27FC236}">
                <a16:creationId xmlns:a16="http://schemas.microsoft.com/office/drawing/2014/main" id="{4A8856F2-9C18-7C34-A804-311946C8AB1C}"/>
              </a:ext>
            </a:extLst>
          </p:cNvPr>
          <p:cNvSpPr/>
          <p:nvPr/>
        </p:nvSpPr>
        <p:spPr>
          <a:xfrm>
            <a:off x="6173317" y="3177067"/>
            <a:ext cx="2648950" cy="1654964"/>
          </a:xfrm>
          <a:prstGeom prst="wedgeEllipseCallout">
            <a:avLst>
              <a:gd name="adj1" fmla="val 16494"/>
              <a:gd name="adj2" fmla="val 48031"/>
            </a:avLst>
          </a:prstGeom>
          <a:solidFill>
            <a:srgbClr val="E4E9F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i="1" dirty="0">
                <a:solidFill>
                  <a:schemeClr val="accent1">
                    <a:lumMod val="75000"/>
                  </a:schemeClr>
                </a:solidFill>
              </a:rPr>
              <a:t>“Tom will be able to keep going. He is ‘old school’ and the type that won’t quit”</a:t>
            </a:r>
            <a:endParaRPr lang="en-GB" sz="1600" i="1" dirty="0">
              <a:solidFill>
                <a:schemeClr val="accent1">
                  <a:lumMod val="75000"/>
                </a:schemeClr>
              </a:solidFill>
            </a:endParaRPr>
          </a:p>
        </p:txBody>
      </p:sp>
      <p:sp>
        <p:nvSpPr>
          <p:cNvPr id="12" name="Speech Bubble: Oval 11">
            <a:extLst>
              <a:ext uri="{FF2B5EF4-FFF2-40B4-BE49-F238E27FC236}">
                <a16:creationId xmlns:a16="http://schemas.microsoft.com/office/drawing/2014/main" id="{0AEED299-B96D-8595-4391-265B4E322DD5}"/>
              </a:ext>
            </a:extLst>
          </p:cNvPr>
          <p:cNvSpPr/>
          <p:nvPr/>
        </p:nvSpPr>
        <p:spPr>
          <a:xfrm>
            <a:off x="9011354" y="3034142"/>
            <a:ext cx="2542179" cy="1881468"/>
          </a:xfrm>
          <a:prstGeom prst="wedgeEllipseCallout">
            <a:avLst>
              <a:gd name="adj1" fmla="val -27554"/>
              <a:gd name="adj2" fmla="val 32996"/>
            </a:avLst>
          </a:prstGeom>
          <a:solidFill>
            <a:srgbClr val="E4E9F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i="1" dirty="0">
                <a:solidFill>
                  <a:schemeClr val="accent1">
                    <a:lumMod val="75000"/>
                  </a:schemeClr>
                </a:solidFill>
              </a:rPr>
              <a:t>“John fell asleep on his drive  home last week. I really must stop before midnight”  </a:t>
            </a:r>
            <a:endParaRPr lang="en-GB" i="1" dirty="0">
              <a:solidFill>
                <a:schemeClr val="accent1">
                  <a:lumMod val="75000"/>
                </a:schemeClr>
              </a:solidFill>
            </a:endParaRPr>
          </a:p>
        </p:txBody>
      </p:sp>
      <p:sp>
        <p:nvSpPr>
          <p:cNvPr id="10" name="Speech Bubble: Oval 9">
            <a:extLst>
              <a:ext uri="{FF2B5EF4-FFF2-40B4-BE49-F238E27FC236}">
                <a16:creationId xmlns:a16="http://schemas.microsoft.com/office/drawing/2014/main" id="{8EAAAF67-99F9-BA22-6BB3-CB89B6EE7DFC}"/>
              </a:ext>
            </a:extLst>
          </p:cNvPr>
          <p:cNvSpPr/>
          <p:nvPr/>
        </p:nvSpPr>
        <p:spPr>
          <a:xfrm>
            <a:off x="3109189" y="3058377"/>
            <a:ext cx="3190442" cy="2133359"/>
          </a:xfrm>
          <a:prstGeom prst="wedgeEllipseCallout">
            <a:avLst>
              <a:gd name="adj1" fmla="val -20353"/>
              <a:gd name="adj2" fmla="val 45339"/>
            </a:avLst>
          </a:prstGeom>
          <a:solidFill>
            <a:srgbClr val="E4E9F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i="1" dirty="0">
                <a:solidFill>
                  <a:schemeClr val="accent1">
                    <a:lumMod val="75000"/>
                  </a:schemeClr>
                </a:solidFill>
              </a:rPr>
              <a:t>“I initially said it would take 2 hours, I’m now thinking I was a little short… maybe 2 hours and 10 minutes will do it”</a:t>
            </a:r>
            <a:endParaRPr lang="en-GB" sz="1600" i="1" dirty="0">
              <a:solidFill>
                <a:schemeClr val="accent1">
                  <a:lumMod val="75000"/>
                </a:schemeClr>
              </a:solidFill>
            </a:endParaRPr>
          </a:p>
        </p:txBody>
      </p:sp>
      <p:sp>
        <p:nvSpPr>
          <p:cNvPr id="9" name="Speech Bubble: Oval 8">
            <a:extLst>
              <a:ext uri="{FF2B5EF4-FFF2-40B4-BE49-F238E27FC236}">
                <a16:creationId xmlns:a16="http://schemas.microsoft.com/office/drawing/2014/main" id="{91C8EAF0-837B-008C-4D87-256192185A9D}"/>
              </a:ext>
            </a:extLst>
          </p:cNvPr>
          <p:cNvSpPr/>
          <p:nvPr/>
        </p:nvSpPr>
        <p:spPr>
          <a:xfrm>
            <a:off x="476772" y="3137915"/>
            <a:ext cx="2542179" cy="1881468"/>
          </a:xfrm>
          <a:prstGeom prst="wedgeEllipseCallout">
            <a:avLst>
              <a:gd name="adj1" fmla="val 34273"/>
              <a:gd name="adj2" fmla="val 37089"/>
            </a:avLst>
          </a:prstGeom>
          <a:solidFill>
            <a:srgbClr val="E4E9F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i="1" dirty="0">
                <a:solidFill>
                  <a:schemeClr val="accent1">
                    <a:lumMod val="75000"/>
                  </a:schemeClr>
                </a:solidFill>
              </a:rPr>
              <a:t>“I know this </a:t>
            </a:r>
            <a:br>
              <a:rPr lang="en-US" sz="1600" i="1" dirty="0">
                <a:solidFill>
                  <a:schemeClr val="accent1">
                    <a:lumMod val="75000"/>
                  </a:schemeClr>
                </a:solidFill>
              </a:rPr>
            </a:br>
            <a:r>
              <a:rPr lang="en-US" sz="1600" i="1" dirty="0">
                <a:solidFill>
                  <a:schemeClr val="accent1">
                    <a:lumMod val="75000"/>
                  </a:schemeClr>
                </a:solidFill>
              </a:rPr>
              <a:t>sort of fault. I will be able to complete this before I get too tired” </a:t>
            </a:r>
            <a:endParaRPr lang="en-GB" sz="1600" i="1" dirty="0">
              <a:solidFill>
                <a:schemeClr val="accent1">
                  <a:lumMod val="75000"/>
                </a:schemeClr>
              </a:solidFill>
            </a:endParaRPr>
          </a:p>
        </p:txBody>
      </p:sp>
      <p:sp>
        <p:nvSpPr>
          <p:cNvPr id="13" name="TextBox 12">
            <a:extLst>
              <a:ext uri="{FF2B5EF4-FFF2-40B4-BE49-F238E27FC236}">
                <a16:creationId xmlns:a16="http://schemas.microsoft.com/office/drawing/2014/main" id="{C26D5DC7-960B-BBA8-CCE4-BCA1204928A4}"/>
              </a:ext>
            </a:extLst>
          </p:cNvPr>
          <p:cNvSpPr txBox="1"/>
          <p:nvPr/>
        </p:nvSpPr>
        <p:spPr>
          <a:xfrm>
            <a:off x="530212" y="2718574"/>
            <a:ext cx="2435300" cy="353943"/>
          </a:xfrm>
          <a:prstGeom prst="rect">
            <a:avLst/>
          </a:prstGeom>
          <a:noFill/>
        </p:spPr>
        <p:txBody>
          <a:bodyPr wrap="square" rtlCol="0">
            <a:spAutoFit/>
          </a:bodyPr>
          <a:lstStyle/>
          <a:p>
            <a:r>
              <a:rPr lang="en-US" sz="1700" b="1" dirty="0">
                <a:solidFill>
                  <a:srgbClr val="ED7D31"/>
                </a:solidFill>
                <a:latin typeface="Arial" panose="020B0604020202020204" pitchFamily="34" charset="0"/>
                <a:cs typeface="Arial" panose="020B0604020202020204" pitchFamily="34" charset="0"/>
              </a:rPr>
              <a:t>Representative Bias </a:t>
            </a:r>
            <a:endParaRPr lang="en-GB" sz="1700" b="1" dirty="0">
              <a:solidFill>
                <a:srgbClr val="ED7D3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D768FA0F-F9D3-8A30-FE7E-F1C32E753330}"/>
              </a:ext>
            </a:extLst>
          </p:cNvPr>
          <p:cNvSpPr txBox="1"/>
          <p:nvPr/>
        </p:nvSpPr>
        <p:spPr>
          <a:xfrm>
            <a:off x="3795131" y="2682143"/>
            <a:ext cx="1992307" cy="353943"/>
          </a:xfrm>
          <a:prstGeom prst="rect">
            <a:avLst/>
          </a:prstGeom>
          <a:noFill/>
        </p:spPr>
        <p:txBody>
          <a:bodyPr wrap="square" rtlCol="0">
            <a:spAutoFit/>
          </a:bodyPr>
          <a:lstStyle/>
          <a:p>
            <a:r>
              <a:rPr lang="en-US" sz="1700" b="1" dirty="0">
                <a:solidFill>
                  <a:srgbClr val="ED7D31"/>
                </a:solidFill>
                <a:latin typeface="Arial" panose="020B0604020202020204" pitchFamily="34" charset="0"/>
                <a:cs typeface="Arial" panose="020B0604020202020204" pitchFamily="34" charset="0"/>
              </a:rPr>
              <a:t>Anchoring Bias </a:t>
            </a:r>
            <a:endParaRPr lang="en-GB" sz="1700" b="1" dirty="0">
              <a:solidFill>
                <a:srgbClr val="ED7D31"/>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B9201717-4DC2-926E-6AD6-5B90A99D33D6}"/>
              </a:ext>
            </a:extLst>
          </p:cNvPr>
          <p:cNvSpPr txBox="1"/>
          <p:nvPr/>
        </p:nvSpPr>
        <p:spPr>
          <a:xfrm>
            <a:off x="6036046" y="2763779"/>
            <a:ext cx="3190442" cy="353943"/>
          </a:xfrm>
          <a:prstGeom prst="rect">
            <a:avLst/>
          </a:prstGeom>
          <a:noFill/>
        </p:spPr>
        <p:txBody>
          <a:bodyPr wrap="square" rtlCol="0">
            <a:spAutoFit/>
          </a:bodyPr>
          <a:lstStyle/>
          <a:p>
            <a:r>
              <a:rPr lang="en-US" sz="1700" b="1" dirty="0">
                <a:solidFill>
                  <a:srgbClr val="ED7D31"/>
                </a:solidFill>
                <a:latin typeface="Arial" panose="020B0604020202020204" pitchFamily="34" charset="0"/>
                <a:cs typeface="Arial" panose="020B0604020202020204" pitchFamily="34" charset="0"/>
              </a:rPr>
              <a:t>Representativeness Bias </a:t>
            </a:r>
            <a:endParaRPr lang="en-GB" sz="1700" b="1" dirty="0">
              <a:solidFill>
                <a:srgbClr val="ED7D31"/>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1CA18AF4-A707-367E-8C5C-50305FD0BDEE}"/>
              </a:ext>
            </a:extLst>
          </p:cNvPr>
          <p:cNvSpPr txBox="1"/>
          <p:nvPr/>
        </p:nvSpPr>
        <p:spPr>
          <a:xfrm>
            <a:off x="9393857" y="2647380"/>
            <a:ext cx="1992307" cy="353943"/>
          </a:xfrm>
          <a:prstGeom prst="rect">
            <a:avLst/>
          </a:prstGeom>
          <a:noFill/>
        </p:spPr>
        <p:txBody>
          <a:bodyPr wrap="square" rtlCol="0">
            <a:spAutoFit/>
          </a:bodyPr>
          <a:lstStyle/>
          <a:p>
            <a:r>
              <a:rPr lang="en-US" sz="1700" b="1" dirty="0">
                <a:solidFill>
                  <a:srgbClr val="ED7D31"/>
                </a:solidFill>
                <a:latin typeface="Arial" panose="020B0604020202020204" pitchFamily="34" charset="0"/>
                <a:cs typeface="Arial" panose="020B0604020202020204" pitchFamily="34" charset="0"/>
              </a:rPr>
              <a:t>Availability Bias </a:t>
            </a:r>
            <a:endParaRPr lang="en-GB" sz="1700" b="1" dirty="0">
              <a:solidFill>
                <a:srgbClr val="ED7D31"/>
              </a:solidFill>
              <a:latin typeface="Arial" panose="020B0604020202020204" pitchFamily="34" charset="0"/>
              <a:cs typeface="Arial" panose="020B0604020202020204" pitchFamily="34" charset="0"/>
            </a:endParaRPr>
          </a:p>
        </p:txBody>
      </p:sp>
      <p:sp>
        <p:nvSpPr>
          <p:cNvPr id="20" name="Rectangle: Rounded Corners 19">
            <a:extLst>
              <a:ext uri="{FF2B5EF4-FFF2-40B4-BE49-F238E27FC236}">
                <a16:creationId xmlns:a16="http://schemas.microsoft.com/office/drawing/2014/main" id="{2F2747C7-3108-FF1B-A403-DE0DD00D9D34}"/>
              </a:ext>
            </a:extLst>
          </p:cNvPr>
          <p:cNvSpPr/>
          <p:nvPr/>
        </p:nvSpPr>
        <p:spPr>
          <a:xfrm>
            <a:off x="222421" y="5084781"/>
            <a:ext cx="2974944" cy="1592485"/>
          </a:xfrm>
          <a:prstGeom prst="roundRect">
            <a:avLst/>
          </a:prstGeom>
          <a:ln>
            <a:solidFill>
              <a:srgbClr val="ED7D3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a:solidFill>
                  <a:srgbClr val="4478A8"/>
                </a:solidFill>
              </a:rPr>
              <a:t>That is right! Deeta has assumed she can judge this fault without a full review of the unique features of the situation - remind yourself that knowing a situation doesn't prevent you from being fatigued! </a:t>
            </a:r>
            <a:endParaRPr lang="en-GB" sz="1400" dirty="0">
              <a:solidFill>
                <a:srgbClr val="4478A8"/>
              </a:solidFill>
            </a:endParaRPr>
          </a:p>
        </p:txBody>
      </p:sp>
      <p:sp>
        <p:nvSpPr>
          <p:cNvPr id="22" name="Rectangle: Rounded Corners 21">
            <a:extLst>
              <a:ext uri="{FF2B5EF4-FFF2-40B4-BE49-F238E27FC236}">
                <a16:creationId xmlns:a16="http://schemas.microsoft.com/office/drawing/2014/main" id="{1030AF0A-1ED3-ED06-39EA-B3C1F41E55AD}"/>
              </a:ext>
            </a:extLst>
          </p:cNvPr>
          <p:cNvSpPr/>
          <p:nvPr/>
        </p:nvSpPr>
        <p:spPr>
          <a:xfrm>
            <a:off x="3266148" y="5084781"/>
            <a:ext cx="2642942" cy="1623024"/>
          </a:xfrm>
          <a:prstGeom prst="roundRect">
            <a:avLst/>
          </a:prstGeom>
          <a:ln>
            <a:solidFill>
              <a:srgbClr val="ED7D3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a:solidFill>
                  <a:srgbClr val="4478A8"/>
                </a:solidFill>
              </a:rPr>
              <a:t>Yes, Deeta is reluctant to deviate too much from her first estimate and</a:t>
            </a:r>
            <a:r>
              <a:rPr lang="en-US" sz="1400" dirty="0">
                <a:solidFill>
                  <a:srgbClr val="4478A8"/>
                </a:solidFill>
                <a:effectLst/>
                <a:latin typeface="Segoe UI" panose="020B0502040204020203" pitchFamily="34" charset="0"/>
              </a:rPr>
              <a:t> </a:t>
            </a:r>
            <a:r>
              <a:rPr lang="en-US" sz="1400" dirty="0">
                <a:solidFill>
                  <a:srgbClr val="4478A8"/>
                </a:solidFill>
              </a:rPr>
              <a:t>is perhaps again underestimating the time she needs to complete the task</a:t>
            </a:r>
          </a:p>
        </p:txBody>
      </p:sp>
      <p:sp>
        <p:nvSpPr>
          <p:cNvPr id="23" name="Rectangle: Rounded Corners 22">
            <a:extLst>
              <a:ext uri="{FF2B5EF4-FFF2-40B4-BE49-F238E27FC236}">
                <a16:creationId xmlns:a16="http://schemas.microsoft.com/office/drawing/2014/main" id="{41B3E8B3-7562-F6E1-52A9-2131DBFC3A96}"/>
              </a:ext>
            </a:extLst>
          </p:cNvPr>
          <p:cNvSpPr/>
          <p:nvPr/>
        </p:nvSpPr>
        <p:spPr>
          <a:xfrm>
            <a:off x="5988252" y="5057559"/>
            <a:ext cx="2834015" cy="1654964"/>
          </a:xfrm>
          <a:prstGeom prst="roundRect">
            <a:avLst/>
          </a:prstGeom>
          <a:ln>
            <a:solidFill>
              <a:srgbClr val="ED7D3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a:solidFill>
                  <a:srgbClr val="4478A8"/>
                </a:solidFill>
              </a:rPr>
              <a:t>Right again! Alan assumes he shouldn’t worry about Tom because Tom will just carry on under any conditions - he fits a stereotype of ‘old school’. But remember, everyone gets fatigued. </a:t>
            </a:r>
            <a:endParaRPr lang="en-GB" sz="1400" dirty="0">
              <a:solidFill>
                <a:srgbClr val="4478A8"/>
              </a:solidFill>
            </a:endParaRPr>
          </a:p>
        </p:txBody>
      </p:sp>
      <p:sp>
        <p:nvSpPr>
          <p:cNvPr id="24" name="Rectangle: Rounded Corners 23">
            <a:extLst>
              <a:ext uri="{FF2B5EF4-FFF2-40B4-BE49-F238E27FC236}">
                <a16:creationId xmlns:a16="http://schemas.microsoft.com/office/drawing/2014/main" id="{69EE9FF8-C7E8-070D-AD5D-D4B8AF3FA9CE}"/>
              </a:ext>
            </a:extLst>
          </p:cNvPr>
          <p:cNvSpPr/>
          <p:nvPr/>
        </p:nvSpPr>
        <p:spPr>
          <a:xfrm>
            <a:off x="8901429" y="5057559"/>
            <a:ext cx="3190442" cy="1627955"/>
          </a:xfrm>
          <a:prstGeom prst="roundRect">
            <a:avLst/>
          </a:prstGeom>
          <a:ln>
            <a:solidFill>
              <a:srgbClr val="ED7D3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a:solidFill>
                  <a:srgbClr val="4478A8"/>
                </a:solidFill>
              </a:rPr>
              <a:t>Yes, Alan now has this important event in the front of his mind and focusses on this rather than evaluating the unique case of this situation and task. (Although in this example the shortcut is helpful as it reminds him of the risks!)</a:t>
            </a:r>
            <a:endParaRPr lang="en-GB" sz="1600" dirty="0">
              <a:solidFill>
                <a:srgbClr val="4478A8"/>
              </a:solidFill>
            </a:endParaRPr>
          </a:p>
        </p:txBody>
      </p:sp>
    </p:spTree>
    <p:extLst>
      <p:ext uri="{BB962C8B-B14F-4D97-AF65-F5344CB8AC3E}">
        <p14:creationId xmlns:p14="http://schemas.microsoft.com/office/powerpoint/2010/main" val="35812020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92D971EE-F0F3-DBA8-D73E-CB56C3A15782}"/>
              </a:ext>
            </a:extLst>
          </p:cNvPr>
          <p:cNvPicPr>
            <a:picLocks noChangeAspect="1"/>
          </p:cNvPicPr>
          <p:nvPr/>
        </p:nvPicPr>
        <p:blipFill>
          <a:blip r:embed="rId2"/>
          <a:stretch>
            <a:fillRect/>
          </a:stretch>
        </p:blipFill>
        <p:spPr>
          <a:xfrm>
            <a:off x="222421" y="180734"/>
            <a:ext cx="3446902" cy="655682"/>
          </a:xfrm>
          <a:prstGeom prst="rect">
            <a:avLst/>
          </a:prstGeom>
        </p:spPr>
      </p:pic>
      <p:pic>
        <p:nvPicPr>
          <p:cNvPr id="29" name="Picture 28" descr="A blue and black logo&#10;&#10;Description automatically generated">
            <a:extLst>
              <a:ext uri="{FF2B5EF4-FFF2-40B4-BE49-F238E27FC236}">
                <a16:creationId xmlns:a16="http://schemas.microsoft.com/office/drawing/2014/main" id="{F04F5136-9DC4-87A8-478E-C9B174BF25E7}"/>
              </a:ext>
            </a:extLst>
          </p:cNvPr>
          <p:cNvPicPr>
            <a:picLocks noChangeAspect="1"/>
          </p:cNvPicPr>
          <p:nvPr/>
        </p:nvPicPr>
        <p:blipFill>
          <a:blip r:embed="rId3"/>
          <a:stretch>
            <a:fillRect/>
          </a:stretch>
        </p:blipFill>
        <p:spPr>
          <a:xfrm>
            <a:off x="10263023" y="-1021"/>
            <a:ext cx="1926678" cy="1939815"/>
          </a:xfrm>
          <a:prstGeom prst="rect">
            <a:avLst/>
          </a:prstGeom>
        </p:spPr>
      </p:pic>
      <p:sp>
        <p:nvSpPr>
          <p:cNvPr id="30" name="Title 1">
            <a:extLst>
              <a:ext uri="{FF2B5EF4-FFF2-40B4-BE49-F238E27FC236}">
                <a16:creationId xmlns:a16="http://schemas.microsoft.com/office/drawing/2014/main" id="{709CF1A6-48D1-306B-E86B-E69D6459BA4D}"/>
              </a:ext>
            </a:extLst>
          </p:cNvPr>
          <p:cNvSpPr txBox="1">
            <a:spLocks noGrp="1"/>
          </p:cNvSpPr>
          <p:nvPr>
            <p:ph type="title"/>
          </p:nvPr>
        </p:nvSpPr>
        <p:spPr>
          <a:xfrm>
            <a:off x="222421" y="842285"/>
            <a:ext cx="10245427" cy="13255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solidFill>
                  <a:srgbClr val="4478A8"/>
                </a:solidFill>
                <a:latin typeface="Arial" panose="020B0604020202020204" pitchFamily="34" charset="0"/>
                <a:cs typeface="Arial" panose="020B0604020202020204" pitchFamily="34" charset="0"/>
              </a:rPr>
              <a:t>Cognitive heuristics (4): How to avoid bias </a:t>
            </a:r>
            <a:endParaRPr lang="en-GB" sz="3600" dirty="0">
              <a:solidFill>
                <a:srgbClr val="4478A8"/>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54CCCB15-B2B4-EC72-DED4-A30A1D025BF6}"/>
              </a:ext>
            </a:extLst>
          </p:cNvPr>
          <p:cNvSpPr txBox="1"/>
          <p:nvPr/>
        </p:nvSpPr>
        <p:spPr>
          <a:xfrm>
            <a:off x="323967" y="2037623"/>
            <a:ext cx="11529366" cy="877163"/>
          </a:xfrm>
          <a:prstGeom prst="rect">
            <a:avLst/>
          </a:prstGeom>
          <a:noFill/>
        </p:spPr>
        <p:txBody>
          <a:bodyPr wrap="square" rtlCol="0">
            <a:spAutoFit/>
          </a:bodyPr>
          <a:lstStyle/>
          <a:p>
            <a:r>
              <a:rPr lang="en-US" sz="1700" dirty="0">
                <a:solidFill>
                  <a:srgbClr val="336699"/>
                </a:solidFill>
                <a:latin typeface="Arial" panose="020B0604020202020204" pitchFamily="34" charset="0"/>
                <a:cs typeface="Arial" panose="020B0604020202020204" pitchFamily="34" charset="0"/>
              </a:rPr>
              <a:t>Many of the safety processes and practices you already have in place will help you to avoid these biases, they are often designed to do exactly that! Think about the following safety examples of safety management and how they are designed to support our effective decision making.</a:t>
            </a:r>
          </a:p>
        </p:txBody>
      </p:sp>
      <p:sp>
        <p:nvSpPr>
          <p:cNvPr id="7" name="Rectangle 6">
            <a:extLst>
              <a:ext uri="{FF2B5EF4-FFF2-40B4-BE49-F238E27FC236}">
                <a16:creationId xmlns:a16="http://schemas.microsoft.com/office/drawing/2014/main" id="{12A0F1B3-A47D-B45B-2B7B-08FC09056520}"/>
              </a:ext>
            </a:extLst>
          </p:cNvPr>
          <p:cNvSpPr/>
          <p:nvPr/>
        </p:nvSpPr>
        <p:spPr>
          <a:xfrm>
            <a:off x="323968" y="1793177"/>
            <a:ext cx="8464432" cy="45719"/>
          </a:xfrm>
          <a:prstGeom prst="rect">
            <a:avLst/>
          </a:prstGeom>
          <a:solidFill>
            <a:srgbClr val="ED7D31"/>
          </a:solidFill>
          <a:ln>
            <a:solidFill>
              <a:srgbClr val="ED7D31"/>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graphicFrame>
        <p:nvGraphicFramePr>
          <p:cNvPr id="8" name="Diagram 7">
            <a:extLst>
              <a:ext uri="{FF2B5EF4-FFF2-40B4-BE49-F238E27FC236}">
                <a16:creationId xmlns:a16="http://schemas.microsoft.com/office/drawing/2014/main" id="{19574DE0-FDD1-93C7-2BFE-8816B3259B92}"/>
              </a:ext>
            </a:extLst>
          </p:cNvPr>
          <p:cNvGraphicFramePr/>
          <p:nvPr>
            <p:extLst>
              <p:ext uri="{D42A27DB-BD31-4B8C-83A1-F6EECF244321}">
                <p14:modId xmlns:p14="http://schemas.microsoft.com/office/powerpoint/2010/main" val="3074754815"/>
              </p:ext>
            </p:extLst>
          </p:nvPr>
        </p:nvGraphicFramePr>
        <p:xfrm>
          <a:off x="527258" y="3138104"/>
          <a:ext cx="10769601" cy="31040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4107144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92D971EE-F0F3-DBA8-D73E-CB56C3A15782}"/>
              </a:ext>
            </a:extLst>
          </p:cNvPr>
          <p:cNvPicPr>
            <a:picLocks noChangeAspect="1"/>
          </p:cNvPicPr>
          <p:nvPr/>
        </p:nvPicPr>
        <p:blipFill>
          <a:blip r:embed="rId2"/>
          <a:stretch>
            <a:fillRect/>
          </a:stretch>
        </p:blipFill>
        <p:spPr>
          <a:xfrm>
            <a:off x="222421" y="180734"/>
            <a:ext cx="3446902" cy="655682"/>
          </a:xfrm>
          <a:prstGeom prst="rect">
            <a:avLst/>
          </a:prstGeom>
        </p:spPr>
      </p:pic>
      <p:pic>
        <p:nvPicPr>
          <p:cNvPr id="29" name="Picture 28" descr="A blue and black logo&#10;&#10;Description automatically generated">
            <a:extLst>
              <a:ext uri="{FF2B5EF4-FFF2-40B4-BE49-F238E27FC236}">
                <a16:creationId xmlns:a16="http://schemas.microsoft.com/office/drawing/2014/main" id="{F04F5136-9DC4-87A8-478E-C9B174BF25E7}"/>
              </a:ext>
            </a:extLst>
          </p:cNvPr>
          <p:cNvPicPr>
            <a:picLocks noChangeAspect="1"/>
          </p:cNvPicPr>
          <p:nvPr/>
        </p:nvPicPr>
        <p:blipFill>
          <a:blip r:embed="rId3"/>
          <a:stretch>
            <a:fillRect/>
          </a:stretch>
        </p:blipFill>
        <p:spPr>
          <a:xfrm>
            <a:off x="10263023" y="-1021"/>
            <a:ext cx="1926678" cy="1939815"/>
          </a:xfrm>
          <a:prstGeom prst="rect">
            <a:avLst/>
          </a:prstGeom>
        </p:spPr>
      </p:pic>
      <p:sp>
        <p:nvSpPr>
          <p:cNvPr id="30" name="Title 1">
            <a:extLst>
              <a:ext uri="{FF2B5EF4-FFF2-40B4-BE49-F238E27FC236}">
                <a16:creationId xmlns:a16="http://schemas.microsoft.com/office/drawing/2014/main" id="{709CF1A6-48D1-306B-E86B-E69D6459BA4D}"/>
              </a:ext>
            </a:extLst>
          </p:cNvPr>
          <p:cNvSpPr txBox="1">
            <a:spLocks noGrp="1"/>
          </p:cNvSpPr>
          <p:nvPr>
            <p:ph type="title"/>
          </p:nvPr>
        </p:nvSpPr>
        <p:spPr>
          <a:xfrm>
            <a:off x="222421" y="842285"/>
            <a:ext cx="10245427" cy="13255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solidFill>
                  <a:srgbClr val="4478A8"/>
                </a:solidFill>
                <a:latin typeface="Arial" panose="020B0604020202020204" pitchFamily="34" charset="0"/>
                <a:cs typeface="Arial" panose="020B0604020202020204" pitchFamily="34" charset="0"/>
              </a:rPr>
              <a:t>3. Situational factors influencing decision-making</a:t>
            </a:r>
            <a:endParaRPr lang="en-GB" sz="3600" dirty="0">
              <a:solidFill>
                <a:srgbClr val="4478A8"/>
              </a:solidFill>
              <a:latin typeface="Arial" panose="020B0604020202020204" pitchFamily="34" charset="0"/>
              <a:cs typeface="Arial" panose="020B0604020202020204" pitchFamily="34" charset="0"/>
            </a:endParaRPr>
          </a:p>
        </p:txBody>
      </p:sp>
      <p:pic>
        <p:nvPicPr>
          <p:cNvPr id="33" name="Picture 32">
            <a:extLst>
              <a:ext uri="{FF2B5EF4-FFF2-40B4-BE49-F238E27FC236}">
                <a16:creationId xmlns:a16="http://schemas.microsoft.com/office/drawing/2014/main" id="{04F5474D-37F1-EF61-76E2-3D6FBF003533}"/>
              </a:ext>
            </a:extLst>
          </p:cNvPr>
          <p:cNvPicPr>
            <a:picLocks noChangeAspect="1"/>
          </p:cNvPicPr>
          <p:nvPr/>
        </p:nvPicPr>
        <p:blipFill>
          <a:blip r:embed="rId4"/>
          <a:stretch>
            <a:fillRect/>
          </a:stretch>
        </p:blipFill>
        <p:spPr>
          <a:xfrm>
            <a:off x="0" y="5410200"/>
            <a:ext cx="2596055" cy="1447800"/>
          </a:xfrm>
          <a:prstGeom prst="rect">
            <a:avLst/>
          </a:prstGeom>
        </p:spPr>
      </p:pic>
      <p:sp>
        <p:nvSpPr>
          <p:cNvPr id="5" name="TextBox 4">
            <a:extLst>
              <a:ext uri="{FF2B5EF4-FFF2-40B4-BE49-F238E27FC236}">
                <a16:creationId xmlns:a16="http://schemas.microsoft.com/office/drawing/2014/main" id="{54CCCB15-B2B4-EC72-DED4-A30A1D025BF6}"/>
              </a:ext>
            </a:extLst>
          </p:cNvPr>
          <p:cNvSpPr txBox="1"/>
          <p:nvPr/>
        </p:nvSpPr>
        <p:spPr>
          <a:xfrm>
            <a:off x="323967" y="2037623"/>
            <a:ext cx="10995965" cy="1754326"/>
          </a:xfrm>
          <a:prstGeom prst="rect">
            <a:avLst/>
          </a:prstGeom>
          <a:noFill/>
        </p:spPr>
        <p:txBody>
          <a:bodyPr wrap="square" rtlCol="0">
            <a:spAutoFit/>
          </a:bodyPr>
          <a:lstStyle/>
          <a:p>
            <a:r>
              <a:rPr lang="en-GB" i="0" u="none" strike="noStrike" dirty="0">
                <a:solidFill>
                  <a:srgbClr val="336699"/>
                </a:solidFill>
                <a:effectLst/>
                <a:latin typeface="Arial" panose="020B0604020202020204" pitchFamily="34" charset="0"/>
                <a:cs typeface="Arial" panose="020B0604020202020204" pitchFamily="34" charset="0"/>
              </a:rPr>
              <a:t>In addition to known </a:t>
            </a:r>
            <a:r>
              <a:rPr lang="en-GB" dirty="0">
                <a:solidFill>
                  <a:srgbClr val="336699"/>
                </a:solidFill>
                <a:latin typeface="Arial" panose="020B0604020202020204" pitchFamily="34" charset="0"/>
                <a:cs typeface="Arial" panose="020B0604020202020204" pitchFamily="34" charset="0"/>
              </a:rPr>
              <a:t>mental bias influencing our decisions, there are also dynamic situational factors in our working context that influence the outcomes of our decision making. </a:t>
            </a:r>
          </a:p>
          <a:p>
            <a:endParaRPr lang="en-GB" i="0" u="none" strike="noStrike" dirty="0">
              <a:solidFill>
                <a:srgbClr val="336699"/>
              </a:solidFill>
              <a:effectLst/>
              <a:latin typeface="Arial" panose="020B0604020202020204" pitchFamily="34" charset="0"/>
              <a:cs typeface="Arial" panose="020B0604020202020204" pitchFamily="34" charset="0"/>
            </a:endParaRPr>
          </a:p>
          <a:p>
            <a:r>
              <a:rPr lang="en-GB" i="0" u="none" strike="noStrike" dirty="0">
                <a:solidFill>
                  <a:srgbClr val="336699"/>
                </a:solidFill>
                <a:effectLst/>
                <a:latin typeface="Arial" panose="020B0604020202020204" pitchFamily="34" charset="0"/>
                <a:cs typeface="Arial" panose="020B0604020202020204" pitchFamily="34" charset="0"/>
              </a:rPr>
              <a:t>Alan and Deeta would like their decisions around their levels of fatigue to contribute to a healthy and safe working </a:t>
            </a:r>
            <a:r>
              <a:rPr lang="en-GB" dirty="0">
                <a:solidFill>
                  <a:srgbClr val="336699"/>
                </a:solidFill>
                <a:latin typeface="Arial" panose="020B0604020202020204" pitchFamily="34" charset="0"/>
                <a:cs typeface="Arial" panose="020B0604020202020204" pitchFamily="34" charset="0"/>
              </a:rPr>
              <a:t>culture and, as the very least, </a:t>
            </a:r>
            <a:r>
              <a:rPr lang="en-GB" i="0" u="none" strike="noStrike" dirty="0">
                <a:solidFill>
                  <a:srgbClr val="336699"/>
                </a:solidFill>
                <a:effectLst/>
                <a:latin typeface="Arial" panose="020B0604020202020204" pitchFamily="34" charset="0"/>
                <a:cs typeface="Arial" panose="020B0604020202020204" pitchFamily="34" charset="0"/>
              </a:rPr>
              <a:t>lead to no harm to anyone</a:t>
            </a:r>
            <a:r>
              <a:rPr lang="en-GB" dirty="0">
                <a:solidFill>
                  <a:srgbClr val="336699"/>
                </a:solidFill>
                <a:latin typeface="Arial" panose="020B0604020202020204" pitchFamily="34" charset="0"/>
                <a:cs typeface="Arial" panose="020B0604020202020204" pitchFamily="34" charset="0"/>
              </a:rPr>
              <a:t>…</a:t>
            </a:r>
            <a:r>
              <a:rPr lang="en-GB" i="0" u="none" strike="noStrike" dirty="0">
                <a:solidFill>
                  <a:srgbClr val="336699"/>
                </a:solidFill>
                <a:effectLst/>
                <a:latin typeface="Arial" panose="020B0604020202020204" pitchFamily="34" charset="0"/>
                <a:cs typeface="Arial" panose="020B0604020202020204" pitchFamily="34" charset="0"/>
              </a:rPr>
              <a:t> </a:t>
            </a:r>
          </a:p>
          <a:p>
            <a:pPr algn="r"/>
            <a:r>
              <a:rPr lang="en-GB" i="0" u="none" strike="noStrike" dirty="0">
                <a:solidFill>
                  <a:srgbClr val="ED7D31"/>
                </a:solidFill>
                <a:effectLst/>
                <a:latin typeface="Arial" panose="020B0604020202020204" pitchFamily="34" charset="0"/>
                <a:cs typeface="Arial" panose="020B0604020202020204" pitchFamily="34" charset="0"/>
              </a:rPr>
              <a:t>However, they often feel that it is difficult for them to make the right decision.</a:t>
            </a:r>
            <a:endParaRPr lang="en-GB" b="1" dirty="0">
              <a:solidFill>
                <a:srgbClr val="ED7D31"/>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12A0F1B3-A47D-B45B-2B7B-08FC09056520}"/>
              </a:ext>
            </a:extLst>
          </p:cNvPr>
          <p:cNvSpPr/>
          <p:nvPr/>
        </p:nvSpPr>
        <p:spPr>
          <a:xfrm>
            <a:off x="323968" y="1793177"/>
            <a:ext cx="9816728" cy="48638"/>
          </a:xfrm>
          <a:prstGeom prst="rect">
            <a:avLst/>
          </a:prstGeom>
          <a:solidFill>
            <a:srgbClr val="ED7D31"/>
          </a:solidFill>
          <a:ln>
            <a:solidFill>
              <a:srgbClr val="ED7D31"/>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2AD7D5F5-8459-70B3-B546-20DCA056D59A}"/>
              </a:ext>
            </a:extLst>
          </p:cNvPr>
          <p:cNvSpPr txBox="1"/>
          <p:nvPr/>
        </p:nvSpPr>
        <p:spPr>
          <a:xfrm>
            <a:off x="3156104" y="3987757"/>
            <a:ext cx="7205498" cy="2585323"/>
          </a:xfrm>
          <a:prstGeom prst="rect">
            <a:avLst/>
          </a:prstGeom>
          <a:solidFill>
            <a:srgbClr val="E4E9F3"/>
          </a:solidFill>
        </p:spPr>
        <p:txBody>
          <a:bodyPr wrap="square" rtlCol="0">
            <a:spAutoFit/>
          </a:bodyPr>
          <a:lstStyle/>
          <a:p>
            <a:pPr algn="ctr"/>
            <a:r>
              <a:rPr lang="en-GB" dirty="0">
                <a:solidFill>
                  <a:srgbClr val="4478A8"/>
                </a:solidFill>
                <a:latin typeface="Arial" panose="020B0604020202020204" pitchFamily="34" charset="0"/>
                <a:ea typeface="Calibri"/>
                <a:cs typeface="Arial" panose="020B0604020202020204" pitchFamily="34" charset="0"/>
              </a:rPr>
              <a:t>Some factors come into play that influence their decisions. </a:t>
            </a:r>
          </a:p>
          <a:p>
            <a:pPr algn="ctr"/>
            <a:r>
              <a:rPr lang="en-GB" dirty="0">
                <a:solidFill>
                  <a:srgbClr val="4478A8"/>
                </a:solidFill>
                <a:latin typeface="Arial" panose="020B0604020202020204" pitchFamily="34" charset="0"/>
                <a:ea typeface="Calibri"/>
                <a:cs typeface="Arial" panose="020B0604020202020204" pitchFamily="34" charset="0"/>
              </a:rPr>
              <a:t>Let’s explore Deeta and Alan’s situation to identify some of these</a:t>
            </a:r>
            <a:r>
              <a:rPr lang="en-GB" sz="2400" dirty="0">
                <a:solidFill>
                  <a:srgbClr val="4478A8"/>
                </a:solidFill>
                <a:latin typeface="Arial" panose="020B0604020202020204" pitchFamily="34" charset="0"/>
                <a:ea typeface="Calibri"/>
                <a:cs typeface="Arial" panose="020B0604020202020204" pitchFamily="34" charset="0"/>
              </a:rPr>
              <a:t>.</a:t>
            </a:r>
          </a:p>
          <a:p>
            <a:pPr algn="ctr"/>
            <a:endParaRPr lang="en-GB" sz="2400" dirty="0">
              <a:solidFill>
                <a:srgbClr val="4478A8"/>
              </a:solidFill>
              <a:latin typeface="Arial" panose="020B0604020202020204" pitchFamily="34" charset="0"/>
              <a:ea typeface="Calibri"/>
              <a:cs typeface="Arial" panose="020B0604020202020204" pitchFamily="34" charset="0"/>
            </a:endParaRPr>
          </a:p>
          <a:p>
            <a:pPr algn="ctr"/>
            <a:endParaRPr lang="en-GB" sz="2400" dirty="0">
              <a:solidFill>
                <a:srgbClr val="4478A8"/>
              </a:solidFill>
              <a:latin typeface="Arial" panose="020B0604020202020204" pitchFamily="34" charset="0"/>
              <a:ea typeface="Calibri"/>
              <a:cs typeface="Arial" panose="020B0604020202020204" pitchFamily="34" charset="0"/>
            </a:endParaRPr>
          </a:p>
          <a:p>
            <a:pPr algn="ctr"/>
            <a:endParaRPr lang="en-GB" sz="2400" dirty="0">
              <a:solidFill>
                <a:srgbClr val="4478A8"/>
              </a:solidFill>
              <a:latin typeface="Arial" panose="020B0604020202020204" pitchFamily="34" charset="0"/>
              <a:ea typeface="Calibri"/>
              <a:cs typeface="Arial" panose="020B0604020202020204" pitchFamily="34" charset="0"/>
            </a:endParaRPr>
          </a:p>
          <a:p>
            <a:pPr algn="ctr"/>
            <a:endParaRPr lang="en-GB" sz="2400" dirty="0">
              <a:solidFill>
                <a:srgbClr val="4478A8"/>
              </a:solidFill>
              <a:latin typeface="Arial" panose="020B0604020202020204" pitchFamily="34" charset="0"/>
              <a:ea typeface="Calibri"/>
              <a:cs typeface="Arial" panose="020B0604020202020204" pitchFamily="34" charset="0"/>
            </a:endParaRPr>
          </a:p>
          <a:p>
            <a:pPr algn="ctr"/>
            <a:r>
              <a:rPr lang="en-GB" sz="2400" dirty="0">
                <a:solidFill>
                  <a:srgbClr val="4478A8"/>
                </a:solidFill>
                <a:latin typeface="Arial" panose="020B0604020202020204" pitchFamily="34" charset="0"/>
                <a:ea typeface="Calibri"/>
                <a:cs typeface="Arial" panose="020B0604020202020204" pitchFamily="34" charset="0"/>
              </a:rPr>
              <a:t> </a:t>
            </a:r>
            <a:endParaRPr lang="en-GB" sz="2400" dirty="0">
              <a:solidFill>
                <a:srgbClr val="4478A8"/>
              </a:solidFill>
              <a:latin typeface="Arial" panose="020B0604020202020204" pitchFamily="34" charset="0"/>
              <a:cs typeface="Arial" panose="020B0604020202020204" pitchFamily="34" charset="0"/>
            </a:endParaRPr>
          </a:p>
        </p:txBody>
      </p:sp>
      <p:pic>
        <p:nvPicPr>
          <p:cNvPr id="6" name="Picture 4">
            <a:extLst>
              <a:ext uri="{FF2B5EF4-FFF2-40B4-BE49-F238E27FC236}">
                <a16:creationId xmlns:a16="http://schemas.microsoft.com/office/drawing/2014/main" id="{711AA9B9-D655-8241-824C-185A0F72686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83689" y="4677921"/>
            <a:ext cx="1570118" cy="176237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a:extLst>
              <a:ext uri="{FF2B5EF4-FFF2-40B4-BE49-F238E27FC236}">
                <a16:creationId xmlns:a16="http://schemas.microsoft.com/office/drawing/2014/main" id="{2863B885-26F0-F5D0-4D9A-1EAF5BF2CA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61853" y="4672070"/>
            <a:ext cx="1480422" cy="1756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3756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92D971EE-F0F3-DBA8-D73E-CB56C3A15782}"/>
              </a:ext>
            </a:extLst>
          </p:cNvPr>
          <p:cNvPicPr>
            <a:picLocks noChangeAspect="1"/>
          </p:cNvPicPr>
          <p:nvPr/>
        </p:nvPicPr>
        <p:blipFill>
          <a:blip r:embed="rId3"/>
          <a:stretch>
            <a:fillRect/>
          </a:stretch>
        </p:blipFill>
        <p:spPr>
          <a:xfrm>
            <a:off x="222421" y="180734"/>
            <a:ext cx="3446902" cy="655682"/>
          </a:xfrm>
          <a:prstGeom prst="rect">
            <a:avLst/>
          </a:prstGeom>
        </p:spPr>
      </p:pic>
      <p:pic>
        <p:nvPicPr>
          <p:cNvPr id="29" name="Picture 28" descr="A blue and black logo&#10;&#10;Description automatically generated">
            <a:extLst>
              <a:ext uri="{FF2B5EF4-FFF2-40B4-BE49-F238E27FC236}">
                <a16:creationId xmlns:a16="http://schemas.microsoft.com/office/drawing/2014/main" id="{F04F5136-9DC4-87A8-478E-C9B174BF25E7}"/>
              </a:ext>
            </a:extLst>
          </p:cNvPr>
          <p:cNvPicPr>
            <a:picLocks noChangeAspect="1"/>
          </p:cNvPicPr>
          <p:nvPr/>
        </p:nvPicPr>
        <p:blipFill>
          <a:blip r:embed="rId4"/>
          <a:stretch>
            <a:fillRect/>
          </a:stretch>
        </p:blipFill>
        <p:spPr>
          <a:xfrm>
            <a:off x="10263023" y="-1021"/>
            <a:ext cx="1926678" cy="1939815"/>
          </a:xfrm>
          <a:prstGeom prst="rect">
            <a:avLst/>
          </a:prstGeom>
        </p:spPr>
      </p:pic>
      <p:sp>
        <p:nvSpPr>
          <p:cNvPr id="30" name="Title 1">
            <a:extLst>
              <a:ext uri="{FF2B5EF4-FFF2-40B4-BE49-F238E27FC236}">
                <a16:creationId xmlns:a16="http://schemas.microsoft.com/office/drawing/2014/main" id="{709CF1A6-48D1-306B-E86B-E69D6459BA4D}"/>
              </a:ext>
            </a:extLst>
          </p:cNvPr>
          <p:cNvSpPr txBox="1">
            <a:spLocks noGrp="1"/>
          </p:cNvSpPr>
          <p:nvPr>
            <p:ph type="title"/>
          </p:nvPr>
        </p:nvSpPr>
        <p:spPr>
          <a:xfrm>
            <a:off x="222421" y="613232"/>
            <a:ext cx="10515600" cy="13255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solidFill>
                  <a:srgbClr val="4478A8"/>
                </a:solidFill>
                <a:latin typeface="Arial" panose="020B0604020202020204" pitchFamily="34" charset="0"/>
                <a:cs typeface="Arial" panose="020B0604020202020204" pitchFamily="34" charset="0"/>
              </a:rPr>
              <a:t>Deeta’s situation</a:t>
            </a:r>
            <a:r>
              <a:rPr lang="en-US" sz="3600" dirty="0">
                <a:solidFill>
                  <a:srgbClr val="336699"/>
                </a:solidFill>
                <a:latin typeface="Arial" panose="020B0604020202020204" pitchFamily="34" charset="0"/>
                <a:cs typeface="Arial" panose="020B0604020202020204" pitchFamily="34" charset="0"/>
              </a:rPr>
              <a:t>:</a:t>
            </a:r>
            <a:endParaRPr lang="en-GB" sz="3600" dirty="0">
              <a:solidFill>
                <a:srgbClr val="336699"/>
              </a:solidFill>
              <a:latin typeface="Arial" panose="020B0604020202020204" pitchFamily="34" charset="0"/>
              <a:cs typeface="Arial" panose="020B0604020202020204" pitchFamily="34" charset="0"/>
            </a:endParaRPr>
          </a:p>
        </p:txBody>
      </p:sp>
      <p:pic>
        <p:nvPicPr>
          <p:cNvPr id="33" name="Picture 32">
            <a:extLst>
              <a:ext uri="{FF2B5EF4-FFF2-40B4-BE49-F238E27FC236}">
                <a16:creationId xmlns:a16="http://schemas.microsoft.com/office/drawing/2014/main" id="{04F5474D-37F1-EF61-76E2-3D6FBF003533}"/>
              </a:ext>
            </a:extLst>
          </p:cNvPr>
          <p:cNvPicPr>
            <a:picLocks noChangeAspect="1"/>
          </p:cNvPicPr>
          <p:nvPr/>
        </p:nvPicPr>
        <p:blipFill>
          <a:blip r:embed="rId5"/>
          <a:stretch>
            <a:fillRect/>
          </a:stretch>
        </p:blipFill>
        <p:spPr>
          <a:xfrm>
            <a:off x="0" y="5079023"/>
            <a:ext cx="3189890" cy="1778977"/>
          </a:xfrm>
          <a:prstGeom prst="rect">
            <a:avLst/>
          </a:prstGeom>
        </p:spPr>
      </p:pic>
      <p:sp>
        <p:nvSpPr>
          <p:cNvPr id="5" name="TextBox 4">
            <a:extLst>
              <a:ext uri="{FF2B5EF4-FFF2-40B4-BE49-F238E27FC236}">
                <a16:creationId xmlns:a16="http://schemas.microsoft.com/office/drawing/2014/main" id="{54CCCB15-B2B4-EC72-DED4-A30A1D025BF6}"/>
              </a:ext>
            </a:extLst>
          </p:cNvPr>
          <p:cNvSpPr txBox="1"/>
          <p:nvPr/>
        </p:nvSpPr>
        <p:spPr>
          <a:xfrm>
            <a:off x="2124075" y="1765005"/>
            <a:ext cx="9845505" cy="1754326"/>
          </a:xfrm>
          <a:prstGeom prst="rect">
            <a:avLst/>
          </a:prstGeom>
          <a:solidFill>
            <a:srgbClr val="E4E9F3"/>
          </a:solidFill>
        </p:spPr>
        <p:txBody>
          <a:bodyPr wrap="square" rtlCol="0">
            <a:spAutoFit/>
          </a:bodyPr>
          <a:lstStyle/>
          <a:p>
            <a:r>
              <a:rPr lang="en-US" i="0" u="none" strike="noStrike" dirty="0">
                <a:solidFill>
                  <a:srgbClr val="336699"/>
                </a:solidFill>
                <a:effectLst/>
                <a:latin typeface="Arial" panose="020B0604020202020204" pitchFamily="34" charset="0"/>
                <a:cs typeface="Arial" panose="020B0604020202020204" pitchFamily="34" charset="0"/>
              </a:rPr>
              <a:t>Deeta</a:t>
            </a:r>
            <a:r>
              <a:rPr lang="en-US" dirty="0">
                <a:solidFill>
                  <a:srgbClr val="336699"/>
                </a:solidFill>
                <a:latin typeface="Arial" panose="020B0604020202020204" pitchFamily="34" charset="0"/>
                <a:cs typeface="Arial" panose="020B0604020202020204" pitchFamily="34" charset="0"/>
              </a:rPr>
              <a:t> is </a:t>
            </a:r>
            <a:r>
              <a:rPr lang="en-US" i="0" u="none" strike="noStrike" dirty="0">
                <a:solidFill>
                  <a:srgbClr val="336699"/>
                </a:solidFill>
                <a:effectLst/>
                <a:latin typeface="Arial" panose="020B0604020202020204" pitchFamily="34" charset="0"/>
                <a:cs typeface="Arial" panose="020B0604020202020204" pitchFamily="34" charset="0"/>
              </a:rPr>
              <a:t>a committed team member, who takes on extra shifts to support her understaffed team. She is motivated by a fear of letting her colleagues down. She feels pressure from management to meet targets</a:t>
            </a:r>
            <a:r>
              <a:rPr lang="en-US" dirty="0">
                <a:solidFill>
                  <a:srgbClr val="336699"/>
                </a:solidFill>
                <a:latin typeface="Arial" panose="020B0604020202020204" pitchFamily="34" charset="0"/>
                <a:cs typeface="Arial" panose="020B0604020202020204" pitchFamily="34" charset="0"/>
              </a:rPr>
              <a:t> and </a:t>
            </a:r>
            <a:r>
              <a:rPr lang="en-US" i="0" u="none" strike="noStrike" dirty="0">
                <a:solidFill>
                  <a:srgbClr val="336699"/>
                </a:solidFill>
                <a:effectLst/>
                <a:latin typeface="Arial" panose="020B0604020202020204" pitchFamily="34" charset="0"/>
                <a:cs typeface="Arial" panose="020B0604020202020204" pitchFamily="34" charset="0"/>
              </a:rPr>
              <a:t>she empathises with customers and their urgency for prompt service. However, she also struggles to prioritise her own well-being, fearing judgement from her peers if she admits to fatigue. Maintaining a tough image at work is crucial to Deeta, as she navigates the fine line between dedication and healthy boundaries.</a:t>
            </a:r>
            <a:endParaRPr lang="en-GB" dirty="0">
              <a:solidFill>
                <a:srgbClr val="336699"/>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12A0F1B3-A47D-B45B-2B7B-08FC09056520}"/>
              </a:ext>
            </a:extLst>
          </p:cNvPr>
          <p:cNvSpPr/>
          <p:nvPr/>
        </p:nvSpPr>
        <p:spPr>
          <a:xfrm>
            <a:off x="318476" y="1479752"/>
            <a:ext cx="3436572" cy="45719"/>
          </a:xfrm>
          <a:prstGeom prst="rect">
            <a:avLst/>
          </a:prstGeom>
          <a:solidFill>
            <a:srgbClr val="ED7D31"/>
          </a:solidFill>
          <a:ln>
            <a:solidFill>
              <a:srgbClr val="ED7D31"/>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6" name="Content Placeholder 2">
            <a:extLst>
              <a:ext uri="{FF2B5EF4-FFF2-40B4-BE49-F238E27FC236}">
                <a16:creationId xmlns:a16="http://schemas.microsoft.com/office/drawing/2014/main" id="{2AE51A36-81EA-EB3B-CC59-6F26A243A64F}"/>
              </a:ext>
            </a:extLst>
          </p:cNvPr>
          <p:cNvSpPr>
            <a:spLocks noGrp="1"/>
          </p:cNvSpPr>
          <p:nvPr>
            <p:ph idx="1"/>
          </p:nvPr>
        </p:nvSpPr>
        <p:spPr>
          <a:xfrm>
            <a:off x="3880206" y="3901232"/>
            <a:ext cx="8245663" cy="2355581"/>
          </a:xfrm>
          <a:noFill/>
          <a:ln>
            <a:noFill/>
          </a:ln>
        </p:spPr>
        <p:txBody>
          <a:bodyPr vert="horz" lIns="91440" tIns="45720" rIns="91440" bIns="45720" rtlCol="0" anchor="t">
            <a:normAutofit/>
          </a:bodyPr>
          <a:lstStyle/>
          <a:p>
            <a:pPr marL="0" indent="0">
              <a:buNone/>
            </a:pPr>
            <a:r>
              <a:rPr lang="en-GB" sz="1800" b="1" dirty="0">
                <a:solidFill>
                  <a:srgbClr val="4478A8"/>
                </a:solidFill>
                <a:latin typeface="Arial" panose="020B0604020202020204" pitchFamily="34" charset="0"/>
                <a:ea typeface="Calibri"/>
                <a:cs typeface="Arial" panose="020B0604020202020204" pitchFamily="34" charset="0"/>
              </a:rPr>
              <a:t>Based on Deeta’s situation, reflect on:</a:t>
            </a:r>
          </a:p>
          <a:p>
            <a:r>
              <a:rPr lang="en-GB" sz="1800" dirty="0">
                <a:solidFill>
                  <a:srgbClr val="4478A8"/>
                </a:solidFill>
                <a:latin typeface="Arial" panose="020B0604020202020204" pitchFamily="34" charset="0"/>
                <a:ea typeface="Calibri"/>
                <a:cs typeface="Arial" panose="020B0604020202020204" pitchFamily="34" charset="0"/>
              </a:rPr>
              <a:t>What compromise is Deeta making?</a:t>
            </a:r>
          </a:p>
          <a:p>
            <a:r>
              <a:rPr lang="en-GB" sz="1800" dirty="0">
                <a:solidFill>
                  <a:srgbClr val="4478A8"/>
                </a:solidFill>
                <a:latin typeface="Arial" panose="020B0604020202020204" pitchFamily="34" charset="0"/>
                <a:ea typeface="Calibri"/>
                <a:cs typeface="Arial" panose="020B0604020202020204" pitchFamily="34" charset="0"/>
              </a:rPr>
              <a:t>Which factors can you identify in her situation that may influence her decisions?  </a:t>
            </a:r>
          </a:p>
          <a:p>
            <a:r>
              <a:rPr lang="en-GB" sz="1800" dirty="0">
                <a:solidFill>
                  <a:srgbClr val="4478A8"/>
                </a:solidFill>
                <a:latin typeface="Arial" panose="020B0604020202020204" pitchFamily="34" charset="0"/>
                <a:ea typeface="Calibri"/>
                <a:cs typeface="Arial" panose="020B0604020202020204" pitchFamily="34" charset="0"/>
              </a:rPr>
              <a:t>Reflect on these factors as a group. Are there any factors in this situation that resonate with you and play a role in your own decisions around fatigue? </a:t>
            </a:r>
          </a:p>
          <a:p>
            <a:r>
              <a:rPr lang="en-GB" sz="1800" dirty="0">
                <a:solidFill>
                  <a:srgbClr val="4478A8"/>
                </a:solidFill>
                <a:latin typeface="Arial" panose="020B0604020202020204" pitchFamily="34" charset="0"/>
                <a:ea typeface="Calibri"/>
                <a:cs typeface="Arial" panose="020B0604020202020204" pitchFamily="34" charset="0"/>
              </a:rPr>
              <a:t>As a group discuss which factors feel possible to ‘push back’? </a:t>
            </a:r>
            <a:endParaRPr lang="en-GB" sz="2000" dirty="0">
              <a:ea typeface="Calibri"/>
              <a:cs typeface="Calibri"/>
            </a:endParaRPr>
          </a:p>
        </p:txBody>
      </p:sp>
      <p:pic>
        <p:nvPicPr>
          <p:cNvPr id="8" name="Picture 6">
            <a:extLst>
              <a:ext uri="{FF2B5EF4-FFF2-40B4-BE49-F238E27FC236}">
                <a16:creationId xmlns:a16="http://schemas.microsoft.com/office/drawing/2014/main" id="{24B2DE55-1D20-A5D6-EE9A-55F736F3B3B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445956" y="1739879"/>
            <a:ext cx="1572298" cy="1865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9913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92D971EE-F0F3-DBA8-D73E-CB56C3A15782}"/>
              </a:ext>
            </a:extLst>
          </p:cNvPr>
          <p:cNvPicPr>
            <a:picLocks noChangeAspect="1"/>
          </p:cNvPicPr>
          <p:nvPr/>
        </p:nvPicPr>
        <p:blipFill>
          <a:blip r:embed="rId3"/>
          <a:stretch>
            <a:fillRect/>
          </a:stretch>
        </p:blipFill>
        <p:spPr>
          <a:xfrm>
            <a:off x="222421" y="180734"/>
            <a:ext cx="3446902" cy="655682"/>
          </a:xfrm>
          <a:prstGeom prst="rect">
            <a:avLst/>
          </a:prstGeom>
        </p:spPr>
      </p:pic>
      <p:pic>
        <p:nvPicPr>
          <p:cNvPr id="29" name="Picture 28" descr="A blue and black logo&#10;&#10;Description automatically generated">
            <a:extLst>
              <a:ext uri="{FF2B5EF4-FFF2-40B4-BE49-F238E27FC236}">
                <a16:creationId xmlns:a16="http://schemas.microsoft.com/office/drawing/2014/main" id="{F04F5136-9DC4-87A8-478E-C9B174BF25E7}"/>
              </a:ext>
            </a:extLst>
          </p:cNvPr>
          <p:cNvPicPr>
            <a:picLocks noChangeAspect="1"/>
          </p:cNvPicPr>
          <p:nvPr/>
        </p:nvPicPr>
        <p:blipFill>
          <a:blip r:embed="rId4"/>
          <a:stretch>
            <a:fillRect/>
          </a:stretch>
        </p:blipFill>
        <p:spPr>
          <a:xfrm>
            <a:off x="10263023" y="-1021"/>
            <a:ext cx="1926678" cy="1939815"/>
          </a:xfrm>
          <a:prstGeom prst="rect">
            <a:avLst/>
          </a:prstGeom>
        </p:spPr>
      </p:pic>
      <p:sp>
        <p:nvSpPr>
          <p:cNvPr id="30" name="Title 1">
            <a:extLst>
              <a:ext uri="{FF2B5EF4-FFF2-40B4-BE49-F238E27FC236}">
                <a16:creationId xmlns:a16="http://schemas.microsoft.com/office/drawing/2014/main" id="{709CF1A6-48D1-306B-E86B-E69D6459BA4D}"/>
              </a:ext>
            </a:extLst>
          </p:cNvPr>
          <p:cNvSpPr txBox="1">
            <a:spLocks noGrp="1"/>
          </p:cNvSpPr>
          <p:nvPr>
            <p:ph type="title"/>
          </p:nvPr>
        </p:nvSpPr>
        <p:spPr>
          <a:xfrm>
            <a:off x="222421" y="560796"/>
            <a:ext cx="10245427" cy="13255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solidFill>
                  <a:srgbClr val="4478A8"/>
                </a:solidFill>
                <a:latin typeface="Arial" panose="020B0604020202020204" pitchFamily="34" charset="0"/>
                <a:cs typeface="Arial" panose="020B0604020202020204" pitchFamily="34" charset="0"/>
              </a:rPr>
              <a:t>Alan’s Situation:</a:t>
            </a:r>
            <a:endParaRPr lang="en-GB" sz="3600" dirty="0">
              <a:solidFill>
                <a:srgbClr val="4478A8"/>
              </a:solidFill>
              <a:latin typeface="Arial" panose="020B0604020202020204" pitchFamily="34" charset="0"/>
              <a:cs typeface="Arial" panose="020B0604020202020204" pitchFamily="34" charset="0"/>
            </a:endParaRPr>
          </a:p>
        </p:txBody>
      </p:sp>
      <p:pic>
        <p:nvPicPr>
          <p:cNvPr id="33" name="Picture 32">
            <a:extLst>
              <a:ext uri="{FF2B5EF4-FFF2-40B4-BE49-F238E27FC236}">
                <a16:creationId xmlns:a16="http://schemas.microsoft.com/office/drawing/2014/main" id="{04F5474D-37F1-EF61-76E2-3D6FBF003533}"/>
              </a:ext>
            </a:extLst>
          </p:cNvPr>
          <p:cNvPicPr>
            <a:picLocks noChangeAspect="1"/>
          </p:cNvPicPr>
          <p:nvPr/>
        </p:nvPicPr>
        <p:blipFill>
          <a:blip r:embed="rId5"/>
          <a:stretch>
            <a:fillRect/>
          </a:stretch>
        </p:blipFill>
        <p:spPr>
          <a:xfrm>
            <a:off x="0" y="5079023"/>
            <a:ext cx="3189890" cy="1778977"/>
          </a:xfrm>
          <a:prstGeom prst="rect">
            <a:avLst/>
          </a:prstGeom>
        </p:spPr>
      </p:pic>
      <p:sp>
        <p:nvSpPr>
          <p:cNvPr id="5" name="TextBox 4">
            <a:extLst>
              <a:ext uri="{FF2B5EF4-FFF2-40B4-BE49-F238E27FC236}">
                <a16:creationId xmlns:a16="http://schemas.microsoft.com/office/drawing/2014/main" id="{54CCCB15-B2B4-EC72-DED4-A30A1D025BF6}"/>
              </a:ext>
            </a:extLst>
          </p:cNvPr>
          <p:cNvSpPr txBox="1"/>
          <p:nvPr/>
        </p:nvSpPr>
        <p:spPr>
          <a:xfrm>
            <a:off x="2038350" y="1618892"/>
            <a:ext cx="9934458" cy="2031325"/>
          </a:xfrm>
          <a:prstGeom prst="rect">
            <a:avLst/>
          </a:prstGeom>
          <a:solidFill>
            <a:srgbClr val="E4E9F3"/>
          </a:solidFill>
        </p:spPr>
        <p:txBody>
          <a:bodyPr wrap="square" rtlCol="0">
            <a:spAutoFit/>
          </a:bodyPr>
          <a:lstStyle/>
          <a:p>
            <a:r>
              <a:rPr lang="en-US" b="0" i="0" dirty="0">
                <a:solidFill>
                  <a:srgbClr val="4478A8"/>
                </a:solidFill>
                <a:effectLst/>
                <a:latin typeface="Arial" panose="020B0604020202020204" pitchFamily="34" charset="0"/>
                <a:cs typeface="Arial" panose="020B0604020202020204" pitchFamily="34" charset="0"/>
              </a:rPr>
              <a:t>Alan, a father of two, often opts for extra shifts or longer hours to boost his income, a necessity for him in the face of the rising cost of living. However, balancing work with childcare and domestic duties strains his ability to recuperate, especially during night shifts when his children disrupt his sleep. This juggling act often leads to conflict with his partner, as childcare responsibilities clash with his work schedule. Alan's fatigue-induced irritability further complicates matters, highlighting the challenges of maintaining work-life balance in the face of financial pressures.</a:t>
            </a:r>
            <a:endParaRPr lang="en-GB" b="1" dirty="0">
              <a:solidFill>
                <a:srgbClr val="4478A8"/>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12A0F1B3-A47D-B45B-2B7B-08FC09056520}"/>
              </a:ext>
            </a:extLst>
          </p:cNvPr>
          <p:cNvSpPr/>
          <p:nvPr/>
        </p:nvSpPr>
        <p:spPr>
          <a:xfrm>
            <a:off x="338630" y="1480159"/>
            <a:ext cx="3189890" cy="45719"/>
          </a:xfrm>
          <a:prstGeom prst="rect">
            <a:avLst/>
          </a:prstGeom>
          <a:solidFill>
            <a:srgbClr val="ED7D31"/>
          </a:solidFill>
          <a:ln>
            <a:solidFill>
              <a:srgbClr val="ED7D31"/>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pic>
        <p:nvPicPr>
          <p:cNvPr id="6" name="Picture 4">
            <a:extLst>
              <a:ext uri="{FF2B5EF4-FFF2-40B4-BE49-F238E27FC236}">
                <a16:creationId xmlns:a16="http://schemas.microsoft.com/office/drawing/2014/main" id="{711AA9B9-D655-8241-824C-185A0F72686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0423" y="1715909"/>
            <a:ext cx="1693152" cy="1900478"/>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2">
            <a:extLst>
              <a:ext uri="{FF2B5EF4-FFF2-40B4-BE49-F238E27FC236}">
                <a16:creationId xmlns:a16="http://schemas.microsoft.com/office/drawing/2014/main" id="{47F1FA11-5FA7-5480-B220-870C9F84E2B9}"/>
              </a:ext>
            </a:extLst>
          </p:cNvPr>
          <p:cNvSpPr>
            <a:spLocks noGrp="1"/>
          </p:cNvSpPr>
          <p:nvPr>
            <p:ph idx="1"/>
          </p:nvPr>
        </p:nvSpPr>
        <p:spPr>
          <a:xfrm>
            <a:off x="3564542" y="3870707"/>
            <a:ext cx="8408265" cy="2426497"/>
          </a:xfrm>
          <a:noFill/>
          <a:ln>
            <a:noFill/>
          </a:ln>
        </p:spPr>
        <p:txBody>
          <a:bodyPr vert="horz" lIns="91440" tIns="45720" rIns="91440" bIns="45720" rtlCol="0" anchor="t">
            <a:normAutofit fontScale="62500" lnSpcReduction="20000"/>
          </a:bodyPr>
          <a:lstStyle/>
          <a:p>
            <a:pPr marL="0" indent="0">
              <a:buNone/>
            </a:pPr>
            <a:r>
              <a:rPr lang="en-GB" sz="2900" b="1" dirty="0">
                <a:solidFill>
                  <a:srgbClr val="4478A8"/>
                </a:solidFill>
                <a:latin typeface="Arial" panose="020B0604020202020204" pitchFamily="34" charset="0"/>
                <a:ea typeface="Calibri"/>
                <a:cs typeface="Arial" panose="020B0604020202020204" pitchFamily="34" charset="0"/>
              </a:rPr>
              <a:t>Based on Alan’s situation, reflect on</a:t>
            </a:r>
            <a:r>
              <a:rPr lang="en-GB" sz="2600" b="1" dirty="0">
                <a:solidFill>
                  <a:srgbClr val="4478A8"/>
                </a:solidFill>
                <a:latin typeface="Arial" panose="020B0604020202020204" pitchFamily="34" charset="0"/>
                <a:ea typeface="Calibri"/>
                <a:cs typeface="Arial" panose="020B0604020202020204" pitchFamily="34" charset="0"/>
              </a:rPr>
              <a:t>:</a:t>
            </a:r>
          </a:p>
          <a:p>
            <a:r>
              <a:rPr lang="en-GB" sz="2900" dirty="0">
                <a:solidFill>
                  <a:srgbClr val="4478A8"/>
                </a:solidFill>
                <a:latin typeface="Arial" panose="020B0604020202020204" pitchFamily="34" charset="0"/>
                <a:ea typeface="Calibri"/>
                <a:cs typeface="Arial" panose="020B0604020202020204" pitchFamily="34" charset="0"/>
              </a:rPr>
              <a:t>What compromise Alan is making? </a:t>
            </a:r>
          </a:p>
          <a:p>
            <a:r>
              <a:rPr lang="en-GB" sz="2900" dirty="0">
                <a:solidFill>
                  <a:srgbClr val="4478A8"/>
                </a:solidFill>
                <a:latin typeface="Arial" panose="020B0604020202020204" pitchFamily="34" charset="0"/>
                <a:ea typeface="Calibri"/>
                <a:cs typeface="Arial" panose="020B0604020202020204" pitchFamily="34" charset="0"/>
              </a:rPr>
              <a:t>Which factors can you identify in his situation that may influence his decisions?  </a:t>
            </a:r>
          </a:p>
          <a:p>
            <a:r>
              <a:rPr lang="en-GB" sz="2900" dirty="0">
                <a:solidFill>
                  <a:srgbClr val="4478A8"/>
                </a:solidFill>
                <a:latin typeface="Arial" panose="020B0604020202020204" pitchFamily="34" charset="0"/>
                <a:ea typeface="Calibri"/>
                <a:cs typeface="Arial" panose="020B0604020202020204" pitchFamily="34" charset="0"/>
              </a:rPr>
              <a:t>Reflect on these factors as a group. Are there any factors in this situation that play a role in your own decisions around fatigue? </a:t>
            </a:r>
          </a:p>
          <a:p>
            <a:r>
              <a:rPr lang="en-GB" sz="2900" dirty="0">
                <a:solidFill>
                  <a:srgbClr val="4478A8"/>
                </a:solidFill>
                <a:latin typeface="Arial" panose="020B0604020202020204" pitchFamily="34" charset="0"/>
                <a:ea typeface="Calibri"/>
                <a:cs typeface="Arial" panose="020B0604020202020204" pitchFamily="34" charset="0"/>
              </a:rPr>
              <a:t>As a group, discuss other factors that play an important role in your decision to say you are fit for work that are not displayed in these examples? </a:t>
            </a:r>
          </a:p>
        </p:txBody>
      </p:sp>
    </p:spTree>
    <p:extLst>
      <p:ext uri="{BB962C8B-B14F-4D97-AF65-F5344CB8AC3E}">
        <p14:creationId xmlns:p14="http://schemas.microsoft.com/office/powerpoint/2010/main" val="34703622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B8843E-8546-84E7-99E2-EF55AB191AFC}"/>
            </a:ext>
          </a:extLst>
        </p:cNvPr>
        <p:cNvGrpSpPr/>
        <p:nvPr/>
      </p:nvGrpSpPr>
      <p:grpSpPr>
        <a:xfrm>
          <a:off x="0" y="0"/>
          <a:ext cx="0" cy="0"/>
          <a:chOff x="0" y="0"/>
          <a:chExt cx="0" cy="0"/>
        </a:xfrm>
      </p:grpSpPr>
      <p:pic>
        <p:nvPicPr>
          <p:cNvPr id="28" name="Picture 27">
            <a:extLst>
              <a:ext uri="{FF2B5EF4-FFF2-40B4-BE49-F238E27FC236}">
                <a16:creationId xmlns:a16="http://schemas.microsoft.com/office/drawing/2014/main" id="{8E9A3DCF-F879-3492-530A-B7F533EA4D46}"/>
              </a:ext>
            </a:extLst>
          </p:cNvPr>
          <p:cNvPicPr>
            <a:picLocks noChangeAspect="1"/>
          </p:cNvPicPr>
          <p:nvPr/>
        </p:nvPicPr>
        <p:blipFill>
          <a:blip r:embed="rId2"/>
          <a:stretch>
            <a:fillRect/>
          </a:stretch>
        </p:blipFill>
        <p:spPr>
          <a:xfrm>
            <a:off x="222421" y="180734"/>
            <a:ext cx="3446902" cy="655682"/>
          </a:xfrm>
          <a:prstGeom prst="rect">
            <a:avLst/>
          </a:prstGeom>
        </p:spPr>
      </p:pic>
      <p:pic>
        <p:nvPicPr>
          <p:cNvPr id="29" name="Picture 28" descr="A blue and black logo&#10;&#10;Description automatically generated">
            <a:extLst>
              <a:ext uri="{FF2B5EF4-FFF2-40B4-BE49-F238E27FC236}">
                <a16:creationId xmlns:a16="http://schemas.microsoft.com/office/drawing/2014/main" id="{6EDB4001-1B0F-128C-103D-B5BE4611C992}"/>
              </a:ext>
            </a:extLst>
          </p:cNvPr>
          <p:cNvPicPr>
            <a:picLocks noChangeAspect="1"/>
          </p:cNvPicPr>
          <p:nvPr/>
        </p:nvPicPr>
        <p:blipFill>
          <a:blip r:embed="rId3"/>
          <a:stretch>
            <a:fillRect/>
          </a:stretch>
        </p:blipFill>
        <p:spPr>
          <a:xfrm>
            <a:off x="10263023" y="-1021"/>
            <a:ext cx="1926678" cy="1939815"/>
          </a:xfrm>
          <a:prstGeom prst="rect">
            <a:avLst/>
          </a:prstGeom>
        </p:spPr>
      </p:pic>
      <p:sp>
        <p:nvSpPr>
          <p:cNvPr id="30" name="Title 1">
            <a:extLst>
              <a:ext uri="{FF2B5EF4-FFF2-40B4-BE49-F238E27FC236}">
                <a16:creationId xmlns:a16="http://schemas.microsoft.com/office/drawing/2014/main" id="{6EB7C5B4-B5D1-77BD-8A8F-0C02D836F4DD}"/>
              </a:ext>
            </a:extLst>
          </p:cNvPr>
          <p:cNvSpPr txBox="1">
            <a:spLocks noGrp="1"/>
          </p:cNvSpPr>
          <p:nvPr>
            <p:ph type="title"/>
          </p:nvPr>
        </p:nvSpPr>
        <p:spPr>
          <a:xfrm>
            <a:off x="222421" y="842285"/>
            <a:ext cx="10245427" cy="13255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solidFill>
                  <a:srgbClr val="4478A8"/>
                </a:solidFill>
                <a:latin typeface="Arial" panose="020B0604020202020204" pitchFamily="34" charset="0"/>
                <a:cs typeface="Arial" panose="020B0604020202020204" pitchFamily="34" charset="0"/>
              </a:rPr>
              <a:t>3. Training task: Situational factors </a:t>
            </a:r>
            <a:endParaRPr lang="en-GB" sz="3600" dirty="0">
              <a:solidFill>
                <a:srgbClr val="4478A8"/>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6122E25A-B2F9-7E23-B07B-1FA673ECBF77}"/>
              </a:ext>
            </a:extLst>
          </p:cNvPr>
          <p:cNvSpPr/>
          <p:nvPr/>
        </p:nvSpPr>
        <p:spPr>
          <a:xfrm>
            <a:off x="323968" y="1793177"/>
            <a:ext cx="9816728" cy="48638"/>
          </a:xfrm>
          <a:prstGeom prst="rect">
            <a:avLst/>
          </a:prstGeom>
          <a:solidFill>
            <a:srgbClr val="ED7D31"/>
          </a:solidFill>
          <a:ln>
            <a:solidFill>
              <a:srgbClr val="ED7D31"/>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8" name="Oval 7">
            <a:extLst>
              <a:ext uri="{FF2B5EF4-FFF2-40B4-BE49-F238E27FC236}">
                <a16:creationId xmlns:a16="http://schemas.microsoft.com/office/drawing/2014/main" id="{7AB4635C-70E4-2234-26B2-AE727ABC94D0}"/>
              </a:ext>
            </a:extLst>
          </p:cNvPr>
          <p:cNvSpPr/>
          <p:nvPr/>
        </p:nvSpPr>
        <p:spPr>
          <a:xfrm rot="-1080000">
            <a:off x="4444895" y="4769871"/>
            <a:ext cx="1810871" cy="842682"/>
          </a:xfrm>
          <a:prstGeom prst="ellipse">
            <a:avLst/>
          </a:prstGeom>
          <a:solidFill>
            <a:srgbClr val="E4E9F3"/>
          </a:solidFill>
          <a:ln>
            <a:solidFill>
              <a:srgbClr val="4478A8"/>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rgbClr val="4478A8"/>
                </a:solidFill>
                <a:cs typeface="Calibri"/>
              </a:rPr>
              <a:t>Economic incentive</a:t>
            </a:r>
            <a:endParaRPr lang="en-US" dirty="0">
              <a:solidFill>
                <a:srgbClr val="4478A8"/>
              </a:solidFill>
            </a:endParaRPr>
          </a:p>
        </p:txBody>
      </p:sp>
      <p:sp>
        <p:nvSpPr>
          <p:cNvPr id="10" name="Rectangle 9">
            <a:extLst>
              <a:ext uri="{FF2B5EF4-FFF2-40B4-BE49-F238E27FC236}">
                <a16:creationId xmlns:a16="http://schemas.microsoft.com/office/drawing/2014/main" id="{CEA5B15E-7154-D277-8507-C4DAEDB0C8B0}"/>
              </a:ext>
            </a:extLst>
          </p:cNvPr>
          <p:cNvSpPr/>
          <p:nvPr/>
        </p:nvSpPr>
        <p:spPr>
          <a:xfrm rot="18262346" flipV="1">
            <a:off x="4513454" y="5426021"/>
            <a:ext cx="3002750" cy="128238"/>
          </a:xfrm>
          <a:prstGeom prst="rect">
            <a:avLst/>
          </a:prstGeom>
          <a:solidFill>
            <a:srgbClr val="ED7D3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FF2AE7C2-8364-6F25-7145-E4357158406B}"/>
              </a:ext>
            </a:extLst>
          </p:cNvPr>
          <p:cNvSpPr/>
          <p:nvPr/>
        </p:nvSpPr>
        <p:spPr>
          <a:xfrm rot="120000">
            <a:off x="3421906" y="5528507"/>
            <a:ext cx="2210516" cy="674693"/>
          </a:xfrm>
          <a:prstGeom prst="ellipse">
            <a:avLst/>
          </a:prstGeom>
          <a:solidFill>
            <a:srgbClr val="E4E9F3"/>
          </a:solidFill>
          <a:ln>
            <a:solidFill>
              <a:srgbClr val="4478A8"/>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rgbClr val="4478A8"/>
                </a:solidFill>
                <a:cs typeface="Calibri"/>
              </a:rPr>
              <a:t>Concerns for customer</a:t>
            </a:r>
            <a:endParaRPr lang="en-US" dirty="0">
              <a:solidFill>
                <a:srgbClr val="4478A8"/>
              </a:solidFill>
            </a:endParaRPr>
          </a:p>
        </p:txBody>
      </p:sp>
      <p:sp>
        <p:nvSpPr>
          <p:cNvPr id="12" name="Oval 11">
            <a:extLst>
              <a:ext uri="{FF2B5EF4-FFF2-40B4-BE49-F238E27FC236}">
                <a16:creationId xmlns:a16="http://schemas.microsoft.com/office/drawing/2014/main" id="{655F865A-FD2D-BCBD-B3F3-E9F31ED8114C}"/>
              </a:ext>
            </a:extLst>
          </p:cNvPr>
          <p:cNvSpPr/>
          <p:nvPr/>
        </p:nvSpPr>
        <p:spPr>
          <a:xfrm rot="657005">
            <a:off x="716513" y="6279735"/>
            <a:ext cx="2279477" cy="493059"/>
          </a:xfrm>
          <a:prstGeom prst="ellipse">
            <a:avLst/>
          </a:prstGeom>
          <a:solidFill>
            <a:srgbClr val="E4E9F3"/>
          </a:solidFill>
          <a:ln>
            <a:solidFill>
              <a:srgbClr val="4478A8"/>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dirty="0">
                <a:solidFill>
                  <a:srgbClr val="4478A8"/>
                </a:solidFill>
                <a:cs typeface="Calibri"/>
              </a:rPr>
              <a:t>Professionalism</a:t>
            </a:r>
            <a:endParaRPr lang="en-US" sz="1600" dirty="0">
              <a:solidFill>
                <a:srgbClr val="4478A8"/>
              </a:solidFill>
            </a:endParaRPr>
          </a:p>
        </p:txBody>
      </p:sp>
      <p:sp>
        <p:nvSpPr>
          <p:cNvPr id="13" name="Oval 12">
            <a:extLst>
              <a:ext uri="{FF2B5EF4-FFF2-40B4-BE49-F238E27FC236}">
                <a16:creationId xmlns:a16="http://schemas.microsoft.com/office/drawing/2014/main" id="{0380DC9B-B099-6227-2103-7AC4FAA45901}"/>
              </a:ext>
            </a:extLst>
          </p:cNvPr>
          <p:cNvSpPr/>
          <p:nvPr/>
        </p:nvSpPr>
        <p:spPr>
          <a:xfrm rot="21300000">
            <a:off x="3847111" y="4411247"/>
            <a:ext cx="1255059" cy="627529"/>
          </a:xfrm>
          <a:prstGeom prst="ellipse">
            <a:avLst/>
          </a:prstGeom>
          <a:solidFill>
            <a:srgbClr val="E4E9F3"/>
          </a:solidFill>
          <a:ln>
            <a:solidFill>
              <a:srgbClr val="4478A8"/>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rgbClr val="4478A8"/>
                </a:solidFill>
                <a:cs typeface="Calibri"/>
              </a:rPr>
              <a:t>Under- staffed</a:t>
            </a:r>
            <a:endParaRPr lang="en-US" dirty="0">
              <a:solidFill>
                <a:srgbClr val="4478A8"/>
              </a:solidFill>
            </a:endParaRPr>
          </a:p>
        </p:txBody>
      </p:sp>
      <p:sp>
        <p:nvSpPr>
          <p:cNvPr id="14" name="Oval 13">
            <a:extLst>
              <a:ext uri="{FF2B5EF4-FFF2-40B4-BE49-F238E27FC236}">
                <a16:creationId xmlns:a16="http://schemas.microsoft.com/office/drawing/2014/main" id="{E59A0B2B-80B2-752E-4BDC-D2D0A92660E3}"/>
              </a:ext>
            </a:extLst>
          </p:cNvPr>
          <p:cNvSpPr/>
          <p:nvPr/>
        </p:nvSpPr>
        <p:spPr>
          <a:xfrm rot="20894056">
            <a:off x="2557559" y="3982252"/>
            <a:ext cx="2455435" cy="582705"/>
          </a:xfrm>
          <a:prstGeom prst="ellipse">
            <a:avLst/>
          </a:prstGeom>
          <a:solidFill>
            <a:srgbClr val="E4E9F3"/>
          </a:solidFill>
          <a:ln>
            <a:solidFill>
              <a:srgbClr val="4478A8"/>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rgbClr val="4478A8"/>
                </a:solidFill>
                <a:cs typeface="Calibri"/>
              </a:rPr>
              <a:t>Pressure to meet targets</a:t>
            </a:r>
            <a:endParaRPr lang="en-US" dirty="0">
              <a:solidFill>
                <a:srgbClr val="4478A8"/>
              </a:solidFill>
            </a:endParaRPr>
          </a:p>
        </p:txBody>
      </p:sp>
      <p:sp>
        <p:nvSpPr>
          <p:cNvPr id="16" name="Oval 15">
            <a:extLst>
              <a:ext uri="{FF2B5EF4-FFF2-40B4-BE49-F238E27FC236}">
                <a16:creationId xmlns:a16="http://schemas.microsoft.com/office/drawing/2014/main" id="{4739338A-53AB-8991-6690-A230FFC4530D}"/>
              </a:ext>
            </a:extLst>
          </p:cNvPr>
          <p:cNvSpPr/>
          <p:nvPr/>
        </p:nvSpPr>
        <p:spPr>
          <a:xfrm rot="20800585">
            <a:off x="64135" y="5364290"/>
            <a:ext cx="2185095" cy="811818"/>
          </a:xfrm>
          <a:prstGeom prst="ellipse">
            <a:avLst/>
          </a:prstGeom>
          <a:solidFill>
            <a:srgbClr val="E4E9F3"/>
          </a:solidFill>
          <a:ln>
            <a:solidFill>
              <a:srgbClr val="4478A8"/>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dirty="0">
                <a:solidFill>
                  <a:srgbClr val="4478A8"/>
                </a:solidFill>
                <a:cs typeface="Calibri"/>
              </a:rPr>
              <a:t>Sustainability of the company</a:t>
            </a:r>
            <a:endParaRPr lang="en-US" sz="1600" dirty="0">
              <a:solidFill>
                <a:srgbClr val="4478A8"/>
              </a:solidFill>
            </a:endParaRPr>
          </a:p>
        </p:txBody>
      </p:sp>
      <p:sp>
        <p:nvSpPr>
          <p:cNvPr id="17" name="Content Placeholder 2">
            <a:extLst>
              <a:ext uri="{FF2B5EF4-FFF2-40B4-BE49-F238E27FC236}">
                <a16:creationId xmlns:a16="http://schemas.microsoft.com/office/drawing/2014/main" id="{9F24042B-2DA6-FCE6-BD14-459CBFA3F81E}"/>
              </a:ext>
            </a:extLst>
          </p:cNvPr>
          <p:cNvSpPr>
            <a:spLocks noGrp="1"/>
          </p:cNvSpPr>
          <p:nvPr>
            <p:ph idx="1"/>
          </p:nvPr>
        </p:nvSpPr>
        <p:spPr>
          <a:xfrm>
            <a:off x="1212965" y="2018989"/>
            <a:ext cx="9050058" cy="1218522"/>
          </a:xfrm>
        </p:spPr>
        <p:txBody>
          <a:bodyPr vert="horz" lIns="91440" tIns="45720" rIns="91440" bIns="45720" rtlCol="0" anchor="t">
            <a:noAutofit/>
          </a:bodyPr>
          <a:lstStyle/>
          <a:p>
            <a:pPr marL="0" indent="0" algn="ctr">
              <a:buNone/>
            </a:pPr>
            <a:r>
              <a:rPr lang="en-US" sz="2000" dirty="0">
                <a:solidFill>
                  <a:srgbClr val="4478A8"/>
                </a:solidFill>
                <a:latin typeface="Arial"/>
                <a:cs typeface="Calibri"/>
              </a:rPr>
              <a:t>Our exploration into your working context found some factors influencing your decision-making. This list is not exhaustive. </a:t>
            </a:r>
            <a:endParaRPr lang="en-US" dirty="0"/>
          </a:p>
          <a:p>
            <a:pPr marL="0" indent="0" algn="ctr">
              <a:buNone/>
            </a:pPr>
            <a:r>
              <a:rPr lang="en-US" sz="2000" dirty="0">
                <a:solidFill>
                  <a:srgbClr val="4478A8"/>
                </a:solidFill>
                <a:latin typeface="Arial"/>
                <a:cs typeface="Calibri"/>
              </a:rPr>
              <a:t>Take a moment to look at them and reflect what they mean to you…</a:t>
            </a:r>
            <a:endParaRPr lang="en-US" dirty="0">
              <a:solidFill>
                <a:srgbClr val="000000"/>
              </a:solidFill>
              <a:latin typeface="Calibri" panose="020F0502020204030204"/>
              <a:ea typeface="Calibri" panose="020F0502020204030204"/>
              <a:cs typeface="Calibri"/>
            </a:endParaRPr>
          </a:p>
          <a:p>
            <a:pPr marL="0" indent="0" algn="ctr">
              <a:buNone/>
            </a:pPr>
            <a:r>
              <a:rPr lang="en-US" sz="2000" dirty="0">
                <a:solidFill>
                  <a:srgbClr val="ED7D31"/>
                </a:solidFill>
                <a:latin typeface="Arial"/>
                <a:ea typeface="Calibri" panose="020F0502020204030204"/>
                <a:cs typeface="Calibri"/>
              </a:rPr>
              <a:t>Which factors often play a significant role in your own decision making? Which factors are you most likely to prioritise at the risk of detriment of your health? </a:t>
            </a:r>
          </a:p>
        </p:txBody>
      </p:sp>
      <p:sp>
        <p:nvSpPr>
          <p:cNvPr id="5" name="Oval 4">
            <a:extLst>
              <a:ext uri="{FF2B5EF4-FFF2-40B4-BE49-F238E27FC236}">
                <a16:creationId xmlns:a16="http://schemas.microsoft.com/office/drawing/2014/main" id="{B5475531-7102-4965-D7DB-9677BF9B6B99}"/>
              </a:ext>
            </a:extLst>
          </p:cNvPr>
          <p:cNvSpPr/>
          <p:nvPr/>
        </p:nvSpPr>
        <p:spPr>
          <a:xfrm>
            <a:off x="4861438" y="3855604"/>
            <a:ext cx="1810871" cy="842682"/>
          </a:xfrm>
          <a:prstGeom prst="ellipse">
            <a:avLst/>
          </a:prstGeom>
          <a:solidFill>
            <a:srgbClr val="E4E9F3"/>
          </a:solidFill>
          <a:ln>
            <a:solidFill>
              <a:srgbClr val="4478A8"/>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rgbClr val="4478A8"/>
                </a:solidFill>
                <a:cs typeface="Calibri"/>
              </a:rPr>
              <a:t>Personal finance</a:t>
            </a:r>
            <a:endParaRPr lang="en-US" dirty="0">
              <a:solidFill>
                <a:srgbClr val="4478A8"/>
              </a:solidFill>
            </a:endParaRPr>
          </a:p>
        </p:txBody>
      </p:sp>
      <p:sp>
        <p:nvSpPr>
          <p:cNvPr id="18" name="Oval 17">
            <a:extLst>
              <a:ext uri="{FF2B5EF4-FFF2-40B4-BE49-F238E27FC236}">
                <a16:creationId xmlns:a16="http://schemas.microsoft.com/office/drawing/2014/main" id="{1F871716-3437-C430-360F-C36B11FF4C5C}"/>
              </a:ext>
            </a:extLst>
          </p:cNvPr>
          <p:cNvSpPr/>
          <p:nvPr/>
        </p:nvSpPr>
        <p:spPr>
          <a:xfrm rot="923017">
            <a:off x="1994703" y="5697772"/>
            <a:ext cx="1810871" cy="842682"/>
          </a:xfrm>
          <a:prstGeom prst="ellipse">
            <a:avLst/>
          </a:prstGeom>
          <a:solidFill>
            <a:srgbClr val="E4E9F3"/>
          </a:solidFill>
          <a:ln>
            <a:solidFill>
              <a:srgbClr val="4478A8"/>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rgbClr val="4478A8"/>
                </a:solidFill>
                <a:cs typeface="Calibri"/>
              </a:rPr>
              <a:t>Fear of stigma</a:t>
            </a:r>
            <a:endParaRPr lang="en-US" dirty="0">
              <a:solidFill>
                <a:srgbClr val="4478A8"/>
              </a:solidFill>
            </a:endParaRPr>
          </a:p>
        </p:txBody>
      </p:sp>
      <p:sp>
        <p:nvSpPr>
          <p:cNvPr id="20" name="Oval 19">
            <a:extLst>
              <a:ext uri="{FF2B5EF4-FFF2-40B4-BE49-F238E27FC236}">
                <a16:creationId xmlns:a16="http://schemas.microsoft.com/office/drawing/2014/main" id="{12437218-A431-1F2F-119A-683726C2855C}"/>
              </a:ext>
            </a:extLst>
          </p:cNvPr>
          <p:cNvSpPr/>
          <p:nvPr/>
        </p:nvSpPr>
        <p:spPr>
          <a:xfrm rot="21300000">
            <a:off x="3586019" y="6212501"/>
            <a:ext cx="1587475" cy="627529"/>
          </a:xfrm>
          <a:prstGeom prst="ellipse">
            <a:avLst/>
          </a:prstGeom>
          <a:solidFill>
            <a:srgbClr val="E4E9F3"/>
          </a:solidFill>
          <a:ln>
            <a:solidFill>
              <a:srgbClr val="4478A8"/>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rgbClr val="4478A8"/>
                </a:solidFill>
                <a:cs typeface="Calibri"/>
              </a:rPr>
              <a:t>Staff absence</a:t>
            </a:r>
            <a:endParaRPr lang="en-US" dirty="0">
              <a:solidFill>
                <a:srgbClr val="4478A8"/>
              </a:solidFill>
            </a:endParaRPr>
          </a:p>
        </p:txBody>
      </p:sp>
      <p:sp>
        <p:nvSpPr>
          <p:cNvPr id="21" name="Oval 20">
            <a:extLst>
              <a:ext uri="{FF2B5EF4-FFF2-40B4-BE49-F238E27FC236}">
                <a16:creationId xmlns:a16="http://schemas.microsoft.com/office/drawing/2014/main" id="{64B71F1F-5235-B414-20DB-0CD62659CA51}"/>
              </a:ext>
            </a:extLst>
          </p:cNvPr>
          <p:cNvSpPr/>
          <p:nvPr/>
        </p:nvSpPr>
        <p:spPr>
          <a:xfrm>
            <a:off x="2031358" y="4820129"/>
            <a:ext cx="2229506" cy="842682"/>
          </a:xfrm>
          <a:prstGeom prst="ellipse">
            <a:avLst/>
          </a:prstGeom>
          <a:solidFill>
            <a:srgbClr val="E4E9F3"/>
          </a:solidFill>
          <a:ln>
            <a:solidFill>
              <a:srgbClr val="4478A8"/>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rgbClr val="4478A8"/>
                </a:solidFill>
                <a:cs typeface="Calibri"/>
              </a:rPr>
              <a:t>Willingness to finish tasks</a:t>
            </a:r>
            <a:endParaRPr lang="en-US" dirty="0">
              <a:solidFill>
                <a:srgbClr val="4478A8"/>
              </a:solidFill>
            </a:endParaRPr>
          </a:p>
        </p:txBody>
      </p:sp>
      <p:sp>
        <p:nvSpPr>
          <p:cNvPr id="23" name="Freeform 2">
            <a:extLst>
              <a:ext uri="{FF2B5EF4-FFF2-40B4-BE49-F238E27FC236}">
                <a16:creationId xmlns:a16="http://schemas.microsoft.com/office/drawing/2014/main" id="{EB194AC4-4B7B-013B-8E43-6AC5E2CA4091}"/>
              </a:ext>
            </a:extLst>
          </p:cNvPr>
          <p:cNvSpPr/>
          <p:nvPr/>
        </p:nvSpPr>
        <p:spPr>
          <a:xfrm flipH="1">
            <a:off x="6193521" y="5101697"/>
            <a:ext cx="1656956" cy="1694835"/>
          </a:xfrm>
          <a:custGeom>
            <a:avLst/>
            <a:gdLst/>
            <a:ahLst/>
            <a:cxnLst/>
            <a:rect l="l" t="t" r="r" b="b"/>
            <a:pathLst>
              <a:path w="4218480" h="4114800">
                <a:moveTo>
                  <a:pt x="0" y="0"/>
                </a:moveTo>
                <a:lnTo>
                  <a:pt x="4218480" y="0"/>
                </a:lnTo>
                <a:lnTo>
                  <a:pt x="4218480"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dirty="0"/>
          </a:p>
        </p:txBody>
      </p:sp>
    </p:spTree>
    <p:extLst>
      <p:ext uri="{BB962C8B-B14F-4D97-AF65-F5344CB8AC3E}">
        <p14:creationId xmlns:p14="http://schemas.microsoft.com/office/powerpoint/2010/main" val="12636816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B8843E-8546-84E7-99E2-EF55AB191AFC}"/>
            </a:ext>
          </a:extLst>
        </p:cNvPr>
        <p:cNvGrpSpPr/>
        <p:nvPr/>
      </p:nvGrpSpPr>
      <p:grpSpPr>
        <a:xfrm>
          <a:off x="0" y="0"/>
          <a:ext cx="0" cy="0"/>
          <a:chOff x="0" y="0"/>
          <a:chExt cx="0" cy="0"/>
        </a:xfrm>
      </p:grpSpPr>
      <p:pic>
        <p:nvPicPr>
          <p:cNvPr id="28" name="Picture 27">
            <a:extLst>
              <a:ext uri="{FF2B5EF4-FFF2-40B4-BE49-F238E27FC236}">
                <a16:creationId xmlns:a16="http://schemas.microsoft.com/office/drawing/2014/main" id="{8E9A3DCF-F879-3492-530A-B7F533EA4D46}"/>
              </a:ext>
            </a:extLst>
          </p:cNvPr>
          <p:cNvPicPr>
            <a:picLocks noChangeAspect="1"/>
          </p:cNvPicPr>
          <p:nvPr/>
        </p:nvPicPr>
        <p:blipFill>
          <a:blip r:embed="rId2"/>
          <a:stretch>
            <a:fillRect/>
          </a:stretch>
        </p:blipFill>
        <p:spPr>
          <a:xfrm>
            <a:off x="222421" y="180734"/>
            <a:ext cx="3446902" cy="655682"/>
          </a:xfrm>
          <a:prstGeom prst="rect">
            <a:avLst/>
          </a:prstGeom>
        </p:spPr>
      </p:pic>
      <p:pic>
        <p:nvPicPr>
          <p:cNvPr id="29" name="Picture 28" descr="A blue and black logo&#10;&#10;Description automatically generated">
            <a:extLst>
              <a:ext uri="{FF2B5EF4-FFF2-40B4-BE49-F238E27FC236}">
                <a16:creationId xmlns:a16="http://schemas.microsoft.com/office/drawing/2014/main" id="{6EDB4001-1B0F-128C-103D-B5BE4611C992}"/>
              </a:ext>
            </a:extLst>
          </p:cNvPr>
          <p:cNvPicPr>
            <a:picLocks noChangeAspect="1"/>
          </p:cNvPicPr>
          <p:nvPr/>
        </p:nvPicPr>
        <p:blipFill>
          <a:blip r:embed="rId3"/>
          <a:stretch>
            <a:fillRect/>
          </a:stretch>
        </p:blipFill>
        <p:spPr>
          <a:xfrm>
            <a:off x="10263023" y="-1021"/>
            <a:ext cx="1926678" cy="1939815"/>
          </a:xfrm>
          <a:prstGeom prst="rect">
            <a:avLst/>
          </a:prstGeom>
        </p:spPr>
      </p:pic>
      <p:sp>
        <p:nvSpPr>
          <p:cNvPr id="30" name="Title 1">
            <a:extLst>
              <a:ext uri="{FF2B5EF4-FFF2-40B4-BE49-F238E27FC236}">
                <a16:creationId xmlns:a16="http://schemas.microsoft.com/office/drawing/2014/main" id="{6EB7C5B4-B5D1-77BD-8A8F-0C02D836F4DD}"/>
              </a:ext>
            </a:extLst>
          </p:cNvPr>
          <p:cNvSpPr txBox="1">
            <a:spLocks noGrp="1"/>
          </p:cNvSpPr>
          <p:nvPr>
            <p:ph type="title"/>
          </p:nvPr>
        </p:nvSpPr>
        <p:spPr>
          <a:xfrm>
            <a:off x="222421" y="842285"/>
            <a:ext cx="10245427" cy="13255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solidFill>
                  <a:srgbClr val="4478A8"/>
                </a:solidFill>
                <a:latin typeface="Arial" panose="020B0604020202020204" pitchFamily="34" charset="0"/>
                <a:cs typeface="Arial" panose="020B0604020202020204" pitchFamily="34" charset="0"/>
              </a:rPr>
              <a:t>3. Training task: Trainer notes</a:t>
            </a:r>
            <a:endParaRPr lang="en-GB" sz="3600" dirty="0">
              <a:solidFill>
                <a:srgbClr val="4478A8"/>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6122E25A-B2F9-7E23-B07B-1FA673ECBF77}"/>
              </a:ext>
            </a:extLst>
          </p:cNvPr>
          <p:cNvSpPr/>
          <p:nvPr/>
        </p:nvSpPr>
        <p:spPr>
          <a:xfrm flipV="1">
            <a:off x="323968" y="1746200"/>
            <a:ext cx="6945050" cy="46977"/>
          </a:xfrm>
          <a:prstGeom prst="rect">
            <a:avLst/>
          </a:prstGeom>
          <a:solidFill>
            <a:srgbClr val="ED7D31"/>
          </a:solidFill>
          <a:ln>
            <a:solidFill>
              <a:srgbClr val="ED7D31"/>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8" name="Oval 7">
            <a:extLst>
              <a:ext uri="{FF2B5EF4-FFF2-40B4-BE49-F238E27FC236}">
                <a16:creationId xmlns:a16="http://schemas.microsoft.com/office/drawing/2014/main" id="{7AB4635C-70E4-2234-26B2-AE727ABC94D0}"/>
              </a:ext>
            </a:extLst>
          </p:cNvPr>
          <p:cNvSpPr/>
          <p:nvPr/>
        </p:nvSpPr>
        <p:spPr>
          <a:xfrm rot="-1080000">
            <a:off x="4444895" y="4769871"/>
            <a:ext cx="1810871" cy="842682"/>
          </a:xfrm>
          <a:prstGeom prst="ellipse">
            <a:avLst/>
          </a:prstGeom>
          <a:solidFill>
            <a:srgbClr val="E4E9F3"/>
          </a:solidFill>
          <a:ln>
            <a:solidFill>
              <a:srgbClr val="4478A8"/>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rgbClr val="4478A8"/>
                </a:solidFill>
                <a:cs typeface="Calibri"/>
              </a:rPr>
              <a:t>Economic incentive</a:t>
            </a:r>
            <a:endParaRPr lang="en-US" dirty="0">
              <a:solidFill>
                <a:srgbClr val="4478A8"/>
              </a:solidFill>
            </a:endParaRPr>
          </a:p>
        </p:txBody>
      </p:sp>
      <p:sp>
        <p:nvSpPr>
          <p:cNvPr id="10" name="Rectangle 9">
            <a:extLst>
              <a:ext uri="{FF2B5EF4-FFF2-40B4-BE49-F238E27FC236}">
                <a16:creationId xmlns:a16="http://schemas.microsoft.com/office/drawing/2014/main" id="{CEA5B15E-7154-D277-8507-C4DAEDB0C8B0}"/>
              </a:ext>
            </a:extLst>
          </p:cNvPr>
          <p:cNvSpPr/>
          <p:nvPr/>
        </p:nvSpPr>
        <p:spPr>
          <a:xfrm rot="18262346" flipV="1">
            <a:off x="4513454" y="5426021"/>
            <a:ext cx="3002750" cy="128238"/>
          </a:xfrm>
          <a:prstGeom prst="rect">
            <a:avLst/>
          </a:prstGeom>
          <a:solidFill>
            <a:srgbClr val="ED7D3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FF2AE7C2-8364-6F25-7145-E4357158406B}"/>
              </a:ext>
            </a:extLst>
          </p:cNvPr>
          <p:cNvSpPr/>
          <p:nvPr/>
        </p:nvSpPr>
        <p:spPr>
          <a:xfrm rot="120000">
            <a:off x="3421906" y="5528507"/>
            <a:ext cx="2210516" cy="674693"/>
          </a:xfrm>
          <a:prstGeom prst="ellipse">
            <a:avLst/>
          </a:prstGeom>
          <a:solidFill>
            <a:srgbClr val="E4E9F3"/>
          </a:solidFill>
          <a:ln>
            <a:solidFill>
              <a:srgbClr val="4478A8"/>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rgbClr val="4478A8"/>
                </a:solidFill>
                <a:cs typeface="Calibri"/>
              </a:rPr>
              <a:t>Concerns for customer</a:t>
            </a:r>
            <a:endParaRPr lang="en-US" dirty="0">
              <a:solidFill>
                <a:srgbClr val="4478A8"/>
              </a:solidFill>
            </a:endParaRPr>
          </a:p>
        </p:txBody>
      </p:sp>
      <p:sp>
        <p:nvSpPr>
          <p:cNvPr id="12" name="Oval 11">
            <a:extLst>
              <a:ext uri="{FF2B5EF4-FFF2-40B4-BE49-F238E27FC236}">
                <a16:creationId xmlns:a16="http://schemas.microsoft.com/office/drawing/2014/main" id="{655F865A-FD2D-BCBD-B3F3-E9F31ED8114C}"/>
              </a:ext>
            </a:extLst>
          </p:cNvPr>
          <p:cNvSpPr/>
          <p:nvPr/>
        </p:nvSpPr>
        <p:spPr>
          <a:xfrm rot="657005">
            <a:off x="716513" y="6279735"/>
            <a:ext cx="2279477" cy="493059"/>
          </a:xfrm>
          <a:prstGeom prst="ellipse">
            <a:avLst/>
          </a:prstGeom>
          <a:solidFill>
            <a:srgbClr val="E4E9F3"/>
          </a:solidFill>
          <a:ln>
            <a:solidFill>
              <a:srgbClr val="4478A8"/>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dirty="0">
                <a:solidFill>
                  <a:srgbClr val="4478A8"/>
                </a:solidFill>
                <a:cs typeface="Calibri"/>
              </a:rPr>
              <a:t>Professionalism</a:t>
            </a:r>
            <a:endParaRPr lang="en-US" sz="1600" dirty="0">
              <a:solidFill>
                <a:srgbClr val="4478A8"/>
              </a:solidFill>
            </a:endParaRPr>
          </a:p>
        </p:txBody>
      </p:sp>
      <p:sp>
        <p:nvSpPr>
          <p:cNvPr id="13" name="Oval 12">
            <a:extLst>
              <a:ext uri="{FF2B5EF4-FFF2-40B4-BE49-F238E27FC236}">
                <a16:creationId xmlns:a16="http://schemas.microsoft.com/office/drawing/2014/main" id="{0380DC9B-B099-6227-2103-7AC4FAA45901}"/>
              </a:ext>
            </a:extLst>
          </p:cNvPr>
          <p:cNvSpPr/>
          <p:nvPr/>
        </p:nvSpPr>
        <p:spPr>
          <a:xfrm rot="21300000">
            <a:off x="3847111" y="4411247"/>
            <a:ext cx="1255059" cy="627529"/>
          </a:xfrm>
          <a:prstGeom prst="ellipse">
            <a:avLst/>
          </a:prstGeom>
          <a:solidFill>
            <a:srgbClr val="E4E9F3"/>
          </a:solidFill>
          <a:ln>
            <a:solidFill>
              <a:srgbClr val="4478A8"/>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rgbClr val="4478A8"/>
                </a:solidFill>
                <a:cs typeface="Calibri"/>
              </a:rPr>
              <a:t>Under- staffed</a:t>
            </a:r>
            <a:endParaRPr lang="en-US" dirty="0">
              <a:solidFill>
                <a:srgbClr val="4478A8"/>
              </a:solidFill>
            </a:endParaRPr>
          </a:p>
        </p:txBody>
      </p:sp>
      <p:sp>
        <p:nvSpPr>
          <p:cNvPr id="14" name="Oval 13">
            <a:extLst>
              <a:ext uri="{FF2B5EF4-FFF2-40B4-BE49-F238E27FC236}">
                <a16:creationId xmlns:a16="http://schemas.microsoft.com/office/drawing/2014/main" id="{E59A0B2B-80B2-752E-4BDC-D2D0A92660E3}"/>
              </a:ext>
            </a:extLst>
          </p:cNvPr>
          <p:cNvSpPr/>
          <p:nvPr/>
        </p:nvSpPr>
        <p:spPr>
          <a:xfrm rot="20894056">
            <a:off x="2557559" y="3982252"/>
            <a:ext cx="2455435" cy="582705"/>
          </a:xfrm>
          <a:prstGeom prst="ellipse">
            <a:avLst/>
          </a:prstGeom>
          <a:solidFill>
            <a:srgbClr val="E4E9F3"/>
          </a:solidFill>
          <a:ln>
            <a:solidFill>
              <a:srgbClr val="4478A8"/>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rgbClr val="4478A8"/>
                </a:solidFill>
                <a:cs typeface="Calibri"/>
              </a:rPr>
              <a:t>Pressure to meet targets</a:t>
            </a:r>
            <a:endParaRPr lang="en-US" dirty="0">
              <a:solidFill>
                <a:srgbClr val="4478A8"/>
              </a:solidFill>
            </a:endParaRPr>
          </a:p>
        </p:txBody>
      </p:sp>
      <p:sp>
        <p:nvSpPr>
          <p:cNvPr id="16" name="Oval 15">
            <a:extLst>
              <a:ext uri="{FF2B5EF4-FFF2-40B4-BE49-F238E27FC236}">
                <a16:creationId xmlns:a16="http://schemas.microsoft.com/office/drawing/2014/main" id="{4739338A-53AB-8991-6690-A230FFC4530D}"/>
              </a:ext>
            </a:extLst>
          </p:cNvPr>
          <p:cNvSpPr/>
          <p:nvPr/>
        </p:nvSpPr>
        <p:spPr>
          <a:xfrm rot="20800585">
            <a:off x="64135" y="5364290"/>
            <a:ext cx="2185095" cy="811818"/>
          </a:xfrm>
          <a:prstGeom prst="ellipse">
            <a:avLst/>
          </a:prstGeom>
          <a:solidFill>
            <a:srgbClr val="E4E9F3"/>
          </a:solidFill>
          <a:ln>
            <a:solidFill>
              <a:srgbClr val="4478A8"/>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dirty="0">
                <a:solidFill>
                  <a:srgbClr val="4478A8"/>
                </a:solidFill>
                <a:cs typeface="Calibri"/>
              </a:rPr>
              <a:t>Sustainability of the company</a:t>
            </a:r>
            <a:endParaRPr lang="en-US" sz="1600" dirty="0">
              <a:solidFill>
                <a:srgbClr val="4478A8"/>
              </a:solidFill>
            </a:endParaRPr>
          </a:p>
        </p:txBody>
      </p:sp>
      <p:sp>
        <p:nvSpPr>
          <p:cNvPr id="17" name="Content Placeholder 2">
            <a:extLst>
              <a:ext uri="{FF2B5EF4-FFF2-40B4-BE49-F238E27FC236}">
                <a16:creationId xmlns:a16="http://schemas.microsoft.com/office/drawing/2014/main" id="{9F24042B-2DA6-FCE6-BD14-459CBFA3F81E}"/>
              </a:ext>
            </a:extLst>
          </p:cNvPr>
          <p:cNvSpPr>
            <a:spLocks noGrp="1"/>
          </p:cNvSpPr>
          <p:nvPr>
            <p:ph idx="1"/>
          </p:nvPr>
        </p:nvSpPr>
        <p:spPr>
          <a:xfrm>
            <a:off x="1212965" y="2018989"/>
            <a:ext cx="9050058" cy="563785"/>
          </a:xfrm>
        </p:spPr>
        <p:txBody>
          <a:bodyPr vert="horz" lIns="91440" tIns="45720" rIns="91440" bIns="45720" rtlCol="0" anchor="t">
            <a:noAutofit/>
          </a:bodyPr>
          <a:lstStyle/>
          <a:p>
            <a:pPr marL="0" indent="0" algn="ctr">
              <a:buNone/>
            </a:pPr>
            <a:r>
              <a:rPr lang="en-US" sz="2000" dirty="0">
                <a:solidFill>
                  <a:srgbClr val="ED7D31"/>
                </a:solidFill>
                <a:latin typeface="Arial" panose="020B0604020202020204" pitchFamily="34" charset="0"/>
                <a:cs typeface="Arial" panose="020B0604020202020204" pitchFamily="34" charset="0"/>
              </a:rPr>
              <a:t>What may help you to balance these factors to prioritize your health?</a:t>
            </a:r>
          </a:p>
        </p:txBody>
      </p:sp>
      <p:sp>
        <p:nvSpPr>
          <p:cNvPr id="5" name="Oval 4">
            <a:extLst>
              <a:ext uri="{FF2B5EF4-FFF2-40B4-BE49-F238E27FC236}">
                <a16:creationId xmlns:a16="http://schemas.microsoft.com/office/drawing/2014/main" id="{B5475531-7102-4965-D7DB-9677BF9B6B99}"/>
              </a:ext>
            </a:extLst>
          </p:cNvPr>
          <p:cNvSpPr/>
          <p:nvPr/>
        </p:nvSpPr>
        <p:spPr>
          <a:xfrm>
            <a:off x="4861438" y="3855604"/>
            <a:ext cx="1810871" cy="842682"/>
          </a:xfrm>
          <a:prstGeom prst="ellipse">
            <a:avLst/>
          </a:prstGeom>
          <a:solidFill>
            <a:srgbClr val="E4E9F3"/>
          </a:solidFill>
          <a:ln>
            <a:solidFill>
              <a:srgbClr val="4478A8"/>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rgbClr val="4478A8"/>
                </a:solidFill>
                <a:cs typeface="Calibri"/>
              </a:rPr>
              <a:t>Personal finance</a:t>
            </a:r>
            <a:endParaRPr lang="en-US" dirty="0">
              <a:solidFill>
                <a:srgbClr val="4478A8"/>
              </a:solidFill>
            </a:endParaRPr>
          </a:p>
        </p:txBody>
      </p:sp>
      <p:sp>
        <p:nvSpPr>
          <p:cNvPr id="18" name="Oval 17">
            <a:extLst>
              <a:ext uri="{FF2B5EF4-FFF2-40B4-BE49-F238E27FC236}">
                <a16:creationId xmlns:a16="http://schemas.microsoft.com/office/drawing/2014/main" id="{1F871716-3437-C430-360F-C36B11FF4C5C}"/>
              </a:ext>
            </a:extLst>
          </p:cNvPr>
          <p:cNvSpPr/>
          <p:nvPr/>
        </p:nvSpPr>
        <p:spPr>
          <a:xfrm rot="923017">
            <a:off x="1994703" y="5697772"/>
            <a:ext cx="1810871" cy="842682"/>
          </a:xfrm>
          <a:prstGeom prst="ellipse">
            <a:avLst/>
          </a:prstGeom>
          <a:solidFill>
            <a:srgbClr val="E4E9F3"/>
          </a:solidFill>
          <a:ln>
            <a:solidFill>
              <a:srgbClr val="4478A8"/>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rgbClr val="4478A8"/>
                </a:solidFill>
                <a:cs typeface="Calibri"/>
              </a:rPr>
              <a:t>Fear of stigma</a:t>
            </a:r>
            <a:endParaRPr lang="en-US" dirty="0">
              <a:solidFill>
                <a:srgbClr val="4478A8"/>
              </a:solidFill>
            </a:endParaRPr>
          </a:p>
        </p:txBody>
      </p:sp>
      <p:sp>
        <p:nvSpPr>
          <p:cNvPr id="20" name="Oval 19">
            <a:extLst>
              <a:ext uri="{FF2B5EF4-FFF2-40B4-BE49-F238E27FC236}">
                <a16:creationId xmlns:a16="http://schemas.microsoft.com/office/drawing/2014/main" id="{12437218-A431-1F2F-119A-683726C2855C}"/>
              </a:ext>
            </a:extLst>
          </p:cNvPr>
          <p:cNvSpPr/>
          <p:nvPr/>
        </p:nvSpPr>
        <p:spPr>
          <a:xfrm rot="21300000">
            <a:off x="3586019" y="6212501"/>
            <a:ext cx="1587475" cy="627529"/>
          </a:xfrm>
          <a:prstGeom prst="ellipse">
            <a:avLst/>
          </a:prstGeom>
          <a:solidFill>
            <a:srgbClr val="E4E9F3"/>
          </a:solidFill>
          <a:ln>
            <a:solidFill>
              <a:srgbClr val="4478A8"/>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rgbClr val="4478A8"/>
                </a:solidFill>
                <a:cs typeface="Calibri"/>
              </a:rPr>
              <a:t>Staff absence</a:t>
            </a:r>
            <a:endParaRPr lang="en-US" dirty="0">
              <a:solidFill>
                <a:srgbClr val="4478A8"/>
              </a:solidFill>
            </a:endParaRPr>
          </a:p>
        </p:txBody>
      </p:sp>
      <p:sp>
        <p:nvSpPr>
          <p:cNvPr id="21" name="Oval 20">
            <a:extLst>
              <a:ext uri="{FF2B5EF4-FFF2-40B4-BE49-F238E27FC236}">
                <a16:creationId xmlns:a16="http://schemas.microsoft.com/office/drawing/2014/main" id="{64B71F1F-5235-B414-20DB-0CD62659CA51}"/>
              </a:ext>
            </a:extLst>
          </p:cNvPr>
          <p:cNvSpPr/>
          <p:nvPr/>
        </p:nvSpPr>
        <p:spPr>
          <a:xfrm>
            <a:off x="2031358" y="4820129"/>
            <a:ext cx="2229506" cy="842682"/>
          </a:xfrm>
          <a:prstGeom prst="ellipse">
            <a:avLst/>
          </a:prstGeom>
          <a:solidFill>
            <a:srgbClr val="E4E9F3"/>
          </a:solidFill>
          <a:ln>
            <a:solidFill>
              <a:srgbClr val="4478A8"/>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rgbClr val="4478A8"/>
                </a:solidFill>
                <a:cs typeface="Calibri"/>
              </a:rPr>
              <a:t>Willingness to finish tasks</a:t>
            </a:r>
            <a:endParaRPr lang="en-US" dirty="0">
              <a:solidFill>
                <a:srgbClr val="4478A8"/>
              </a:solidFill>
            </a:endParaRPr>
          </a:p>
        </p:txBody>
      </p:sp>
      <p:sp>
        <p:nvSpPr>
          <p:cNvPr id="23" name="Freeform 2">
            <a:extLst>
              <a:ext uri="{FF2B5EF4-FFF2-40B4-BE49-F238E27FC236}">
                <a16:creationId xmlns:a16="http://schemas.microsoft.com/office/drawing/2014/main" id="{EB194AC4-4B7B-013B-8E43-6AC5E2CA4091}"/>
              </a:ext>
            </a:extLst>
          </p:cNvPr>
          <p:cNvSpPr/>
          <p:nvPr/>
        </p:nvSpPr>
        <p:spPr>
          <a:xfrm flipH="1">
            <a:off x="6193521" y="5101697"/>
            <a:ext cx="1656956" cy="1694835"/>
          </a:xfrm>
          <a:custGeom>
            <a:avLst/>
            <a:gdLst/>
            <a:ahLst/>
            <a:cxnLst/>
            <a:rect l="l" t="t" r="r" b="b"/>
            <a:pathLst>
              <a:path w="4218480" h="4114800">
                <a:moveTo>
                  <a:pt x="0" y="0"/>
                </a:moveTo>
                <a:lnTo>
                  <a:pt x="4218480" y="0"/>
                </a:lnTo>
                <a:lnTo>
                  <a:pt x="4218480"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dirty="0"/>
          </a:p>
        </p:txBody>
      </p:sp>
      <p:sp>
        <p:nvSpPr>
          <p:cNvPr id="24" name="Rectangle: Rounded Corners 23">
            <a:extLst>
              <a:ext uri="{FF2B5EF4-FFF2-40B4-BE49-F238E27FC236}">
                <a16:creationId xmlns:a16="http://schemas.microsoft.com/office/drawing/2014/main" id="{873BBCA7-3CFE-38A3-E1EB-41B378FF54FF}"/>
              </a:ext>
            </a:extLst>
          </p:cNvPr>
          <p:cNvSpPr/>
          <p:nvPr/>
        </p:nvSpPr>
        <p:spPr>
          <a:xfrm>
            <a:off x="7850477" y="2758468"/>
            <a:ext cx="3721457" cy="2483002"/>
          </a:xfrm>
          <a:prstGeom prst="roundRect">
            <a:avLst/>
          </a:prstGeom>
          <a:ln>
            <a:solidFill>
              <a:srgbClr val="ED7D31"/>
            </a:solidFill>
          </a:ln>
        </p:spPr>
        <p:style>
          <a:lnRef idx="2">
            <a:schemeClr val="accent6"/>
          </a:lnRef>
          <a:fillRef idx="1">
            <a:schemeClr val="lt1"/>
          </a:fillRef>
          <a:effectRef idx="0">
            <a:schemeClr val="accent6"/>
          </a:effectRef>
          <a:fontRef idx="minor">
            <a:schemeClr val="dk1"/>
          </a:fontRef>
        </p:style>
        <p:txBody>
          <a:bodyPr rtlCol="0" anchor="ctr"/>
          <a:lstStyle/>
          <a:p>
            <a:r>
              <a:rPr lang="en-US" sz="1600" b="1" dirty="0">
                <a:solidFill>
                  <a:srgbClr val="4478A8"/>
                </a:solidFill>
                <a:latin typeface="Arial" panose="020B0604020202020204" pitchFamily="34" charset="0"/>
                <a:cs typeface="Arial" panose="020B0604020202020204" pitchFamily="34" charset="0"/>
              </a:rPr>
              <a:t>Consider: </a:t>
            </a:r>
          </a:p>
          <a:p>
            <a:pPr marL="285750" indent="-285750">
              <a:buFont typeface="Arial" panose="020B0604020202020204" pitchFamily="34" charset="0"/>
              <a:buChar char="•"/>
            </a:pPr>
            <a:r>
              <a:rPr lang="en-US" sz="1600" dirty="0">
                <a:solidFill>
                  <a:srgbClr val="4478A8"/>
                </a:solidFill>
                <a:latin typeface="Arial" panose="020B0604020202020204" pitchFamily="34" charset="0"/>
                <a:cs typeface="Arial" panose="020B0604020202020204" pitchFamily="34" charset="0"/>
              </a:rPr>
              <a:t>A conscious focus on your health and your recovery from work</a:t>
            </a:r>
          </a:p>
          <a:p>
            <a:pPr marL="285750" indent="-285750">
              <a:buFont typeface="Arial" panose="020B0604020202020204" pitchFamily="34" charset="0"/>
              <a:buChar char="•"/>
            </a:pPr>
            <a:r>
              <a:rPr lang="en-US" sz="1600" dirty="0">
                <a:solidFill>
                  <a:srgbClr val="4478A8"/>
                </a:solidFill>
                <a:latin typeface="Arial" panose="020B0604020202020204" pitchFamily="34" charset="0"/>
                <a:cs typeface="Arial" panose="020B0604020202020204" pitchFamily="34" charset="0"/>
              </a:rPr>
              <a:t>Personal orientation towards your safety</a:t>
            </a:r>
          </a:p>
          <a:p>
            <a:pPr marL="285750" indent="-285750">
              <a:buFont typeface="Arial" panose="020B0604020202020204" pitchFamily="34" charset="0"/>
              <a:buChar char="•"/>
            </a:pPr>
            <a:r>
              <a:rPr lang="en-US" sz="1600" dirty="0">
                <a:solidFill>
                  <a:srgbClr val="4478A8"/>
                </a:solidFill>
                <a:latin typeface="Arial" panose="020B0604020202020204" pitchFamily="34" charset="0"/>
                <a:cs typeface="Arial" panose="020B0604020202020204" pitchFamily="34" charset="0"/>
              </a:rPr>
              <a:t>Accountability of your role in mistakes</a:t>
            </a:r>
          </a:p>
        </p:txBody>
      </p:sp>
    </p:spTree>
    <p:extLst>
      <p:ext uri="{BB962C8B-B14F-4D97-AF65-F5344CB8AC3E}">
        <p14:creationId xmlns:p14="http://schemas.microsoft.com/office/powerpoint/2010/main" val="16954067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92D971EE-F0F3-DBA8-D73E-CB56C3A15782}"/>
              </a:ext>
            </a:extLst>
          </p:cNvPr>
          <p:cNvPicPr>
            <a:picLocks noChangeAspect="1"/>
          </p:cNvPicPr>
          <p:nvPr/>
        </p:nvPicPr>
        <p:blipFill>
          <a:blip r:embed="rId2"/>
          <a:stretch>
            <a:fillRect/>
          </a:stretch>
        </p:blipFill>
        <p:spPr>
          <a:xfrm>
            <a:off x="222421" y="180734"/>
            <a:ext cx="3446902" cy="655682"/>
          </a:xfrm>
          <a:prstGeom prst="rect">
            <a:avLst/>
          </a:prstGeom>
        </p:spPr>
      </p:pic>
      <p:pic>
        <p:nvPicPr>
          <p:cNvPr id="29" name="Picture 28" descr="A blue and black logo&#10;&#10;Description automatically generated">
            <a:extLst>
              <a:ext uri="{FF2B5EF4-FFF2-40B4-BE49-F238E27FC236}">
                <a16:creationId xmlns:a16="http://schemas.microsoft.com/office/drawing/2014/main" id="{F04F5136-9DC4-87A8-478E-C9B174BF25E7}"/>
              </a:ext>
            </a:extLst>
          </p:cNvPr>
          <p:cNvPicPr>
            <a:picLocks noChangeAspect="1"/>
          </p:cNvPicPr>
          <p:nvPr/>
        </p:nvPicPr>
        <p:blipFill>
          <a:blip r:embed="rId3"/>
          <a:stretch>
            <a:fillRect/>
          </a:stretch>
        </p:blipFill>
        <p:spPr>
          <a:xfrm>
            <a:off x="10263023" y="-1021"/>
            <a:ext cx="1926678" cy="1939815"/>
          </a:xfrm>
          <a:prstGeom prst="rect">
            <a:avLst/>
          </a:prstGeom>
        </p:spPr>
      </p:pic>
      <p:sp>
        <p:nvSpPr>
          <p:cNvPr id="30" name="Title 1">
            <a:extLst>
              <a:ext uri="{FF2B5EF4-FFF2-40B4-BE49-F238E27FC236}">
                <a16:creationId xmlns:a16="http://schemas.microsoft.com/office/drawing/2014/main" id="{709CF1A6-48D1-306B-E86B-E69D6459BA4D}"/>
              </a:ext>
            </a:extLst>
          </p:cNvPr>
          <p:cNvSpPr txBox="1">
            <a:spLocks noGrp="1"/>
          </p:cNvSpPr>
          <p:nvPr>
            <p:ph type="title"/>
          </p:nvPr>
        </p:nvSpPr>
        <p:spPr>
          <a:xfrm>
            <a:off x="217230" y="853260"/>
            <a:ext cx="10245427" cy="13255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solidFill>
                  <a:srgbClr val="4478A8"/>
                </a:solidFill>
                <a:latin typeface="Arial" panose="020B0604020202020204" pitchFamily="34" charset="0"/>
                <a:cs typeface="Arial" panose="020B0604020202020204" pitchFamily="34" charset="0"/>
              </a:rPr>
              <a:t>What does “good enough” mean when talking about fatigue?</a:t>
            </a:r>
            <a:endParaRPr lang="en-GB" sz="3600" dirty="0">
              <a:solidFill>
                <a:srgbClr val="336699"/>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54CCCB15-B2B4-EC72-DED4-A30A1D025BF6}"/>
              </a:ext>
            </a:extLst>
          </p:cNvPr>
          <p:cNvSpPr txBox="1"/>
          <p:nvPr/>
        </p:nvSpPr>
        <p:spPr>
          <a:xfrm>
            <a:off x="1400132" y="2450094"/>
            <a:ext cx="9640053" cy="923330"/>
          </a:xfrm>
          <a:prstGeom prst="rect">
            <a:avLst/>
          </a:prstGeom>
          <a:solidFill>
            <a:srgbClr val="E4E9F3"/>
          </a:solidFill>
        </p:spPr>
        <p:txBody>
          <a:bodyPr wrap="square" rtlCol="0">
            <a:spAutoFit/>
          </a:bodyPr>
          <a:lstStyle/>
          <a:p>
            <a:r>
              <a:rPr lang="en-GB" dirty="0">
                <a:solidFill>
                  <a:srgbClr val="4478A8"/>
                </a:solidFill>
                <a:latin typeface="Arial" panose="020B0604020202020204" pitchFamily="34" charset="0"/>
                <a:cs typeface="Arial" panose="020B0604020202020204" pitchFamily="34" charset="0"/>
              </a:rPr>
              <a:t>Unfortunately, there is no perfect answer. It’s likely that there will always be compromises, but </a:t>
            </a:r>
            <a:r>
              <a:rPr lang="en-GB" dirty="0">
                <a:solidFill>
                  <a:srgbClr val="4478A8"/>
                </a:solidFill>
                <a:latin typeface="Arial" panose="020B0604020202020204" pitchFamily="34" charset="0"/>
                <a:ea typeface="+mn-lt"/>
                <a:cs typeface="Arial" panose="020B0604020202020204" pitchFamily="34" charset="0"/>
              </a:rPr>
              <a:t>it is essential for individuals to engage in thoughtful consideration of factors in </a:t>
            </a:r>
            <a:r>
              <a:rPr lang="en-GB" b="1" dirty="0">
                <a:solidFill>
                  <a:srgbClr val="4478A8"/>
                </a:solidFill>
                <a:latin typeface="Arial" panose="020B0604020202020204" pitchFamily="34" charset="0"/>
                <a:ea typeface="+mn-lt"/>
                <a:cs typeface="Arial" panose="020B0604020202020204" pitchFamily="34" charset="0"/>
              </a:rPr>
              <a:t>each</a:t>
            </a:r>
            <a:r>
              <a:rPr lang="en-GB" dirty="0">
                <a:solidFill>
                  <a:srgbClr val="4478A8"/>
                </a:solidFill>
                <a:latin typeface="Arial" panose="020B0604020202020204" pitchFamily="34" charset="0"/>
                <a:ea typeface="+mn-lt"/>
                <a:cs typeface="Arial" panose="020B0604020202020204" pitchFamily="34" charset="0"/>
              </a:rPr>
              <a:t> situation. </a:t>
            </a:r>
            <a:r>
              <a:rPr lang="en-GB" b="1" dirty="0">
                <a:solidFill>
                  <a:srgbClr val="4478A8"/>
                </a:solidFill>
                <a:latin typeface="Arial" panose="020B0604020202020204" pitchFamily="34" charset="0"/>
                <a:ea typeface="+mn-lt"/>
                <a:cs typeface="Arial" panose="020B0604020202020204" pitchFamily="34" charset="0"/>
              </a:rPr>
              <a:t>Every situation at work is different </a:t>
            </a:r>
            <a:r>
              <a:rPr lang="en-GB" dirty="0">
                <a:solidFill>
                  <a:srgbClr val="4478A8"/>
                </a:solidFill>
                <a:latin typeface="Arial" panose="020B0604020202020204" pitchFamily="34" charset="0"/>
                <a:ea typeface="+mn-lt"/>
                <a:cs typeface="Arial" panose="020B0604020202020204" pitchFamily="34" charset="0"/>
              </a:rPr>
              <a:t>and should be given a unique and tailored answer. </a:t>
            </a:r>
          </a:p>
        </p:txBody>
      </p:sp>
      <p:sp>
        <p:nvSpPr>
          <p:cNvPr id="11" name="TextBox 10">
            <a:extLst>
              <a:ext uri="{FF2B5EF4-FFF2-40B4-BE49-F238E27FC236}">
                <a16:creationId xmlns:a16="http://schemas.microsoft.com/office/drawing/2014/main" id="{556141D5-7A23-3CE8-B499-A51FBCE045AD}"/>
              </a:ext>
            </a:extLst>
          </p:cNvPr>
          <p:cNvSpPr txBox="1"/>
          <p:nvPr/>
        </p:nvSpPr>
        <p:spPr>
          <a:xfrm>
            <a:off x="217230" y="3734743"/>
            <a:ext cx="11651966" cy="400110"/>
          </a:xfrm>
          <a:prstGeom prst="rect">
            <a:avLst/>
          </a:prstGeom>
          <a:noFill/>
          <a:ln>
            <a:noFill/>
          </a:ln>
        </p:spPr>
        <p:txBody>
          <a:bodyPr wrap="square" rtlCol="0">
            <a:spAutoFit/>
          </a:bodyPr>
          <a:lstStyle/>
          <a:p>
            <a:r>
              <a:rPr lang="en-GB" sz="2000" dirty="0">
                <a:solidFill>
                  <a:srgbClr val="ED7D31"/>
                </a:solidFill>
                <a:latin typeface="Arial" panose="020B0604020202020204" pitchFamily="34" charset="0"/>
                <a:cs typeface="Arial" panose="020B0604020202020204" pitchFamily="34" charset="0"/>
              </a:rPr>
              <a:t>Saying “Yes, I’ll continue working” shouldn’t become a habit in any situation and instead you should:</a:t>
            </a:r>
            <a:endParaRPr lang="en-GB" sz="2000" dirty="0">
              <a:solidFill>
                <a:srgbClr val="ED7D31"/>
              </a:solidFill>
              <a:latin typeface="Arial" panose="020B0604020202020204" pitchFamily="34" charset="0"/>
              <a:ea typeface="+mn-lt"/>
              <a:cs typeface="Arial" panose="020B0604020202020204" pitchFamily="34" charset="0"/>
            </a:endParaRPr>
          </a:p>
        </p:txBody>
      </p:sp>
      <p:sp>
        <p:nvSpPr>
          <p:cNvPr id="12" name="TextBox 11">
            <a:extLst>
              <a:ext uri="{FF2B5EF4-FFF2-40B4-BE49-F238E27FC236}">
                <a16:creationId xmlns:a16="http://schemas.microsoft.com/office/drawing/2014/main" id="{7DB22904-4141-7F22-3C9B-1D9501A553EE}"/>
              </a:ext>
            </a:extLst>
          </p:cNvPr>
          <p:cNvSpPr txBox="1"/>
          <p:nvPr/>
        </p:nvSpPr>
        <p:spPr>
          <a:xfrm>
            <a:off x="338629" y="4304340"/>
            <a:ext cx="3534783" cy="1200329"/>
          </a:xfrm>
          <a:prstGeom prst="rect">
            <a:avLst/>
          </a:prstGeom>
          <a:solidFill>
            <a:srgbClr val="4478A8"/>
          </a:solidFill>
        </p:spPr>
        <p:txBody>
          <a:bodyPr wrap="square" rtlCol="0">
            <a:spAutoFit/>
          </a:bodyPr>
          <a:lstStyle/>
          <a:p>
            <a:r>
              <a:rPr lang="en-GB" b="1" dirty="0">
                <a:solidFill>
                  <a:srgbClr val="E4E9F3"/>
                </a:solidFill>
                <a:latin typeface="Arial" panose="020B0604020202020204" pitchFamily="34" charset="0"/>
                <a:ea typeface="+mn-lt"/>
                <a:cs typeface="Arial" panose="020B0604020202020204" pitchFamily="34" charset="0"/>
              </a:rPr>
              <a:t>1. Consider what pushes you to continue working and what pushes you to stop in each specific situation</a:t>
            </a:r>
          </a:p>
        </p:txBody>
      </p:sp>
      <p:sp>
        <p:nvSpPr>
          <p:cNvPr id="13" name="TextBox 12">
            <a:extLst>
              <a:ext uri="{FF2B5EF4-FFF2-40B4-BE49-F238E27FC236}">
                <a16:creationId xmlns:a16="http://schemas.microsoft.com/office/drawing/2014/main" id="{588F4174-A1D5-5A54-7B42-44CA45CD5B4A}"/>
              </a:ext>
            </a:extLst>
          </p:cNvPr>
          <p:cNvSpPr txBox="1"/>
          <p:nvPr/>
        </p:nvSpPr>
        <p:spPr>
          <a:xfrm>
            <a:off x="4317458" y="4304340"/>
            <a:ext cx="4132069" cy="1754326"/>
          </a:xfrm>
          <a:prstGeom prst="rect">
            <a:avLst/>
          </a:prstGeom>
          <a:solidFill>
            <a:srgbClr val="4478A8"/>
          </a:solidFill>
        </p:spPr>
        <p:txBody>
          <a:bodyPr wrap="square" rtlCol="0">
            <a:spAutoFit/>
          </a:bodyPr>
          <a:lstStyle/>
          <a:p>
            <a:r>
              <a:rPr lang="en-GB" b="1" dirty="0">
                <a:solidFill>
                  <a:srgbClr val="E4E9F3"/>
                </a:solidFill>
                <a:latin typeface="Arial" panose="020B0604020202020204" pitchFamily="34" charset="0"/>
                <a:cs typeface="Arial" panose="020B0604020202020204" pitchFamily="34" charset="0"/>
              </a:rPr>
              <a:t>2. Be aware that some factors are given more importance than others depending on:</a:t>
            </a:r>
          </a:p>
          <a:p>
            <a:pPr marL="285750" indent="-285750">
              <a:buFont typeface="Calibri"/>
              <a:buChar char="-"/>
            </a:pPr>
            <a:r>
              <a:rPr lang="en-GB" b="1" dirty="0">
                <a:solidFill>
                  <a:srgbClr val="E4E9F3"/>
                </a:solidFill>
                <a:latin typeface="Arial" panose="020B0604020202020204" pitchFamily="34" charset="0"/>
                <a:cs typeface="Arial" panose="020B0604020202020204" pitchFamily="34" charset="0"/>
              </a:rPr>
              <a:t>What matters to you at the time of the decision</a:t>
            </a:r>
          </a:p>
          <a:p>
            <a:pPr marL="285750" indent="-285750">
              <a:buFont typeface="Calibri"/>
              <a:buChar char="-"/>
            </a:pPr>
            <a:r>
              <a:rPr lang="en-GB" b="1" dirty="0">
                <a:solidFill>
                  <a:srgbClr val="E4E9F3"/>
                </a:solidFill>
                <a:latin typeface="Arial" panose="020B0604020202020204" pitchFamily="34" charset="0"/>
                <a:cs typeface="Arial" panose="020B0604020202020204" pitchFamily="34" charset="0"/>
              </a:rPr>
              <a:t>The constraints of the situation</a:t>
            </a:r>
          </a:p>
        </p:txBody>
      </p:sp>
      <p:sp>
        <p:nvSpPr>
          <p:cNvPr id="14" name="TextBox 13">
            <a:extLst>
              <a:ext uri="{FF2B5EF4-FFF2-40B4-BE49-F238E27FC236}">
                <a16:creationId xmlns:a16="http://schemas.microsoft.com/office/drawing/2014/main" id="{AE9BAAAF-665B-80BA-9BC6-D86887110CE4}"/>
              </a:ext>
            </a:extLst>
          </p:cNvPr>
          <p:cNvSpPr txBox="1"/>
          <p:nvPr/>
        </p:nvSpPr>
        <p:spPr>
          <a:xfrm>
            <a:off x="8777682" y="4304340"/>
            <a:ext cx="3091514" cy="1200329"/>
          </a:xfrm>
          <a:prstGeom prst="rect">
            <a:avLst/>
          </a:prstGeom>
          <a:solidFill>
            <a:srgbClr val="4478A8"/>
          </a:solidFill>
        </p:spPr>
        <p:txBody>
          <a:bodyPr wrap="square" rtlCol="0">
            <a:spAutoFit/>
          </a:bodyPr>
          <a:lstStyle/>
          <a:p>
            <a:r>
              <a:rPr lang="en-GB" b="1" dirty="0">
                <a:solidFill>
                  <a:srgbClr val="E4E9F3"/>
                </a:solidFill>
                <a:latin typeface="Arial" panose="020B0604020202020204" pitchFamily="34" charset="0"/>
                <a:cs typeface="Arial" panose="020B0604020202020204" pitchFamily="34" charset="0"/>
              </a:rPr>
              <a:t>3. Reflect on the  importance of each factor and ask yourself which factors do not feel right </a:t>
            </a:r>
          </a:p>
        </p:txBody>
      </p:sp>
      <p:sp>
        <p:nvSpPr>
          <p:cNvPr id="6" name="Rectangle 5">
            <a:extLst>
              <a:ext uri="{FF2B5EF4-FFF2-40B4-BE49-F238E27FC236}">
                <a16:creationId xmlns:a16="http://schemas.microsoft.com/office/drawing/2014/main" id="{10974243-6BED-0010-7DFF-85F8FCE99F0A}"/>
              </a:ext>
            </a:extLst>
          </p:cNvPr>
          <p:cNvSpPr/>
          <p:nvPr/>
        </p:nvSpPr>
        <p:spPr>
          <a:xfrm>
            <a:off x="338629" y="1503018"/>
            <a:ext cx="9169159" cy="45719"/>
          </a:xfrm>
          <a:prstGeom prst="rect">
            <a:avLst/>
          </a:prstGeom>
          <a:solidFill>
            <a:srgbClr val="ED7D31"/>
          </a:solidFill>
          <a:ln>
            <a:solidFill>
              <a:srgbClr val="ED7D31"/>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C3D69BE3-8219-7786-84F0-732FAEB493E9}"/>
              </a:ext>
            </a:extLst>
          </p:cNvPr>
          <p:cNvSpPr/>
          <p:nvPr/>
        </p:nvSpPr>
        <p:spPr>
          <a:xfrm flipV="1">
            <a:off x="338630" y="1977324"/>
            <a:ext cx="2671270" cy="45719"/>
          </a:xfrm>
          <a:prstGeom prst="rect">
            <a:avLst/>
          </a:prstGeom>
          <a:solidFill>
            <a:srgbClr val="ED7D31"/>
          </a:solidFill>
          <a:ln>
            <a:solidFill>
              <a:srgbClr val="ED7D31"/>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049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1DBB784-CF9C-62A4-8F27-F5DDAA7A213B}"/>
              </a:ext>
            </a:extLst>
          </p:cNvPr>
          <p:cNvPicPr>
            <a:picLocks noChangeAspect="1"/>
          </p:cNvPicPr>
          <p:nvPr/>
        </p:nvPicPr>
        <p:blipFill>
          <a:blip r:embed="rId3"/>
          <a:stretch>
            <a:fillRect/>
          </a:stretch>
        </p:blipFill>
        <p:spPr>
          <a:xfrm>
            <a:off x="4743837" y="1159974"/>
            <a:ext cx="7138188" cy="3980913"/>
          </a:xfrm>
          <a:prstGeom prst="rect">
            <a:avLst/>
          </a:prstGeom>
        </p:spPr>
      </p:pic>
      <p:sp>
        <p:nvSpPr>
          <p:cNvPr id="7" name="Title 1">
            <a:extLst>
              <a:ext uri="{FF2B5EF4-FFF2-40B4-BE49-F238E27FC236}">
                <a16:creationId xmlns:a16="http://schemas.microsoft.com/office/drawing/2014/main" id="{AB392799-9150-4A26-89BF-4B2C4C75FB5F}"/>
              </a:ext>
            </a:extLst>
          </p:cNvPr>
          <p:cNvSpPr txBox="1">
            <a:spLocks/>
          </p:cNvSpPr>
          <p:nvPr/>
        </p:nvSpPr>
        <p:spPr>
          <a:xfrm>
            <a:off x="390759" y="523451"/>
            <a:ext cx="4353078" cy="466633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600"/>
              </a:spcAft>
            </a:pPr>
            <a:r>
              <a:rPr lang="en-US" sz="4400" dirty="0">
                <a:solidFill>
                  <a:srgbClr val="4478A8"/>
                </a:solidFill>
                <a:latin typeface="Arial"/>
                <a:cs typeface="Arial"/>
              </a:rPr>
              <a:t>Introduction to Work-Related Fatigue</a:t>
            </a:r>
            <a:br>
              <a:rPr lang="en-US" sz="3200" dirty="0"/>
            </a:br>
            <a:endParaRPr lang="en-US" sz="3200" dirty="0">
              <a:solidFill>
                <a:srgbClr val="ED7D31"/>
              </a:solidFill>
            </a:endParaRPr>
          </a:p>
          <a:p>
            <a:pPr algn="l">
              <a:spcAft>
                <a:spcPts val="600"/>
              </a:spcAft>
            </a:pPr>
            <a:r>
              <a:rPr lang="en-US" sz="3200" b="1" dirty="0">
                <a:solidFill>
                  <a:srgbClr val="ED7D31"/>
                </a:solidFill>
                <a:latin typeface="Arial" panose="020B0604020202020204" pitchFamily="34" charset="0"/>
                <a:cs typeface="Arial" panose="020B0604020202020204" pitchFamily="34" charset="0"/>
              </a:rPr>
              <a:t>Unit 4: </a:t>
            </a:r>
            <a:r>
              <a:rPr lang="en-US" sz="3200" dirty="0">
                <a:solidFill>
                  <a:srgbClr val="ED7D31"/>
                </a:solidFill>
                <a:latin typeface="Arial" panose="020B0604020202020204" pitchFamily="34" charset="0"/>
                <a:cs typeface="Arial" panose="020B0604020202020204" pitchFamily="34" charset="0"/>
              </a:rPr>
              <a:t>Factors influencing fatigue decision making</a:t>
            </a:r>
            <a:endParaRPr lang="en-US" sz="3200" dirty="0">
              <a:solidFill>
                <a:srgbClr val="ED7D31"/>
              </a:solidFill>
              <a:latin typeface="Arial" panose="020B0604020202020204" pitchFamily="34" charset="0"/>
              <a:ea typeface="Calibri Light" panose="020F030202020403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3BEE98EC-3154-494D-80C9-FCA20C9D87EF}"/>
              </a:ext>
            </a:extLst>
          </p:cNvPr>
          <p:cNvPicPr>
            <a:picLocks noChangeAspect="1"/>
          </p:cNvPicPr>
          <p:nvPr/>
        </p:nvPicPr>
        <p:blipFill>
          <a:blip r:embed="rId4"/>
          <a:stretch>
            <a:fillRect/>
          </a:stretch>
        </p:blipFill>
        <p:spPr>
          <a:xfrm>
            <a:off x="499287" y="5731275"/>
            <a:ext cx="3988741" cy="730549"/>
          </a:xfrm>
          <a:prstGeom prst="rect">
            <a:avLst/>
          </a:prstGeom>
        </p:spPr>
      </p:pic>
      <p:pic>
        <p:nvPicPr>
          <p:cNvPr id="1028" name="Picture 4" descr="Member Details | Energy Networks Association">
            <a:extLst>
              <a:ext uri="{FF2B5EF4-FFF2-40B4-BE49-F238E27FC236}">
                <a16:creationId xmlns:a16="http://schemas.microsoft.com/office/drawing/2014/main" id="{F26A129B-5FB7-45AC-A27F-13CB72F7F886}"/>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0280889" y="4447"/>
            <a:ext cx="1808843" cy="180884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EC02CDA-03FE-72CE-D7D1-D5AB9F99D05F}"/>
              </a:ext>
            </a:extLst>
          </p:cNvPr>
          <p:cNvSpPr txBox="1"/>
          <p:nvPr/>
        </p:nvSpPr>
        <p:spPr>
          <a:xfrm>
            <a:off x="5275385" y="5261495"/>
            <a:ext cx="6814347" cy="1477328"/>
          </a:xfrm>
          <a:prstGeom prst="rect">
            <a:avLst/>
          </a:prstGeom>
          <a:noFill/>
        </p:spPr>
        <p:txBody>
          <a:bodyPr wrap="square">
            <a:spAutoFit/>
          </a:bodyPr>
          <a:lstStyle/>
          <a:p>
            <a:pPr algn="r"/>
            <a:r>
              <a:rPr lang="en-US" sz="1800" dirty="0">
                <a:solidFill>
                  <a:srgbClr val="4478A8"/>
                </a:solidFill>
                <a:latin typeface="Arial" panose="020B0604020202020204" pitchFamily="34" charset="0"/>
                <a:cs typeface="Arial" panose="020B0604020202020204" pitchFamily="34" charset="0"/>
              </a:rPr>
              <a:t>Prepared by:</a:t>
            </a:r>
          </a:p>
          <a:p>
            <a:pPr algn="r"/>
            <a:r>
              <a:rPr lang="en-US" sz="1800" dirty="0">
                <a:solidFill>
                  <a:srgbClr val="4478A8"/>
                </a:solidFill>
                <a:latin typeface="Arial" panose="020B0604020202020204" pitchFamily="34" charset="0"/>
                <a:cs typeface="Arial" panose="020B0604020202020204" pitchFamily="34" charset="0"/>
              </a:rPr>
              <a:t>Centre for Human Factors, University of Hull</a:t>
            </a:r>
          </a:p>
          <a:p>
            <a:pPr algn="r"/>
            <a:r>
              <a:rPr lang="en-US" sz="1800" dirty="0">
                <a:solidFill>
                  <a:srgbClr val="4478A8"/>
                </a:solidFill>
                <a:latin typeface="Arial" panose="020B0604020202020204" pitchFamily="34" charset="0"/>
                <a:cs typeface="Arial" panose="020B0604020202020204" pitchFamily="34" charset="0"/>
              </a:rPr>
              <a:t>Commissioned and supported by:  </a:t>
            </a:r>
          </a:p>
          <a:p>
            <a:pPr algn="r"/>
            <a:r>
              <a:rPr lang="en-US" sz="1800" dirty="0">
                <a:solidFill>
                  <a:srgbClr val="4478A8"/>
                </a:solidFill>
                <a:latin typeface="Arial" panose="020B0604020202020204" pitchFamily="34" charset="0"/>
                <a:cs typeface="Arial" panose="020B0604020202020204" pitchFamily="34" charset="0"/>
              </a:rPr>
              <a:t>Energy Networks  Association</a:t>
            </a:r>
          </a:p>
          <a:p>
            <a:pPr algn="r"/>
            <a:r>
              <a:rPr lang="en-GB" b="0" i="0" u="none" strike="noStrike" dirty="0">
                <a:solidFill>
                  <a:srgbClr val="4478A8"/>
                </a:solidFill>
                <a:effectLst/>
                <a:latin typeface="Arial" panose="020B0604020202020204" pitchFamily="34" charset="0"/>
                <a:cs typeface="Arial" panose="020B0604020202020204" pitchFamily="34" charset="0"/>
              </a:rPr>
              <a:t>Copyright © 2024 Centre for Human Factors. All rights reserved</a:t>
            </a:r>
            <a:r>
              <a:rPr lang="en-US" sz="1800" dirty="0">
                <a:solidFill>
                  <a:srgbClr val="4478A8"/>
                </a:solidFill>
                <a:latin typeface="Arial" panose="020B0604020202020204" pitchFamily="34" charset="0"/>
                <a:cs typeface="Arial" panose="020B0604020202020204" pitchFamily="34" charset="0"/>
              </a:rPr>
              <a:t> </a:t>
            </a:r>
            <a:endParaRPr lang="en-GB" dirty="0">
              <a:solidFill>
                <a:srgbClr val="4478A8"/>
              </a:solidFill>
              <a:latin typeface="Arial" panose="020B0604020202020204" pitchFamily="34" charset="0"/>
              <a:cs typeface="Arial" panose="020B0604020202020204" pitchFamily="34" charset="0"/>
            </a:endParaRPr>
          </a:p>
        </p:txBody>
      </p:sp>
      <p:pic>
        <p:nvPicPr>
          <p:cNvPr id="3" name="Picture 2" descr="A blue and white banner with buildings and text&#10;&#10;Description automatically generated">
            <a:extLst>
              <a:ext uri="{FF2B5EF4-FFF2-40B4-BE49-F238E27FC236}">
                <a16:creationId xmlns:a16="http://schemas.microsoft.com/office/drawing/2014/main" id="{9D4C9EB2-786F-5A1D-CAB7-BF6E24679DC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30" y="0"/>
            <a:ext cx="12187070" cy="6853553"/>
          </a:xfrm>
          <a:prstGeom prst="rect">
            <a:avLst/>
          </a:prstGeom>
        </p:spPr>
      </p:pic>
    </p:spTree>
    <p:extLst>
      <p:ext uri="{BB962C8B-B14F-4D97-AF65-F5344CB8AC3E}">
        <p14:creationId xmlns:p14="http://schemas.microsoft.com/office/powerpoint/2010/main" val="7448862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92D971EE-F0F3-DBA8-D73E-CB56C3A15782}"/>
              </a:ext>
            </a:extLst>
          </p:cNvPr>
          <p:cNvPicPr>
            <a:picLocks noChangeAspect="1"/>
          </p:cNvPicPr>
          <p:nvPr/>
        </p:nvPicPr>
        <p:blipFill>
          <a:blip r:embed="rId2"/>
          <a:stretch>
            <a:fillRect/>
          </a:stretch>
        </p:blipFill>
        <p:spPr>
          <a:xfrm>
            <a:off x="222421" y="180734"/>
            <a:ext cx="3446902" cy="655682"/>
          </a:xfrm>
          <a:prstGeom prst="rect">
            <a:avLst/>
          </a:prstGeom>
        </p:spPr>
      </p:pic>
      <p:pic>
        <p:nvPicPr>
          <p:cNvPr id="29" name="Picture 28" descr="A blue and black logo&#10;&#10;Description automatically generated">
            <a:extLst>
              <a:ext uri="{FF2B5EF4-FFF2-40B4-BE49-F238E27FC236}">
                <a16:creationId xmlns:a16="http://schemas.microsoft.com/office/drawing/2014/main" id="{F04F5136-9DC4-87A8-478E-C9B174BF25E7}"/>
              </a:ext>
            </a:extLst>
          </p:cNvPr>
          <p:cNvPicPr>
            <a:picLocks noChangeAspect="1"/>
          </p:cNvPicPr>
          <p:nvPr/>
        </p:nvPicPr>
        <p:blipFill>
          <a:blip r:embed="rId3"/>
          <a:stretch>
            <a:fillRect/>
          </a:stretch>
        </p:blipFill>
        <p:spPr>
          <a:xfrm>
            <a:off x="10263023" y="-1021"/>
            <a:ext cx="1926678" cy="1939815"/>
          </a:xfrm>
          <a:prstGeom prst="rect">
            <a:avLst/>
          </a:prstGeom>
        </p:spPr>
      </p:pic>
      <p:sp>
        <p:nvSpPr>
          <p:cNvPr id="30" name="Title 1">
            <a:extLst>
              <a:ext uri="{FF2B5EF4-FFF2-40B4-BE49-F238E27FC236}">
                <a16:creationId xmlns:a16="http://schemas.microsoft.com/office/drawing/2014/main" id="{709CF1A6-48D1-306B-E86B-E69D6459BA4D}"/>
              </a:ext>
            </a:extLst>
          </p:cNvPr>
          <p:cNvSpPr txBox="1">
            <a:spLocks noGrp="1"/>
          </p:cNvSpPr>
          <p:nvPr>
            <p:ph type="title"/>
          </p:nvPr>
        </p:nvSpPr>
        <p:spPr>
          <a:xfrm>
            <a:off x="127171" y="867007"/>
            <a:ext cx="10135852" cy="1733318"/>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solidFill>
                  <a:srgbClr val="4478A8"/>
                </a:solidFill>
                <a:latin typeface="Arial" panose="020B0604020202020204" pitchFamily="34" charset="0"/>
                <a:cs typeface="Arial" panose="020B0604020202020204" pitchFamily="34" charset="0"/>
              </a:rPr>
              <a:t>How to improve the decision-making process? </a:t>
            </a:r>
            <a:br>
              <a:rPr lang="en-US" sz="3600" dirty="0">
                <a:solidFill>
                  <a:srgbClr val="4478A8"/>
                </a:solidFill>
                <a:latin typeface="Arial" panose="020B0604020202020204" pitchFamily="34" charset="0"/>
                <a:cs typeface="Arial" panose="020B0604020202020204" pitchFamily="34" charset="0"/>
              </a:rPr>
            </a:br>
            <a:br>
              <a:rPr lang="en-US" sz="3600" dirty="0">
                <a:solidFill>
                  <a:srgbClr val="4478A8"/>
                </a:solidFill>
                <a:latin typeface="Arial" panose="020B0604020202020204" pitchFamily="34" charset="0"/>
                <a:cs typeface="Arial" panose="020B0604020202020204" pitchFamily="34" charset="0"/>
              </a:rPr>
            </a:br>
            <a:r>
              <a:rPr lang="en-US" sz="3100" dirty="0">
                <a:solidFill>
                  <a:srgbClr val="4478A8"/>
                </a:solidFill>
                <a:latin typeface="Arial" panose="020B0604020202020204" pitchFamily="34" charset="0"/>
                <a:cs typeface="Arial" panose="020B0604020202020204" pitchFamily="34" charset="0"/>
              </a:rPr>
              <a:t>Practical hints and tips to minimise your own bias:</a:t>
            </a:r>
            <a:endParaRPr lang="en-GB" sz="3600" dirty="0">
              <a:solidFill>
                <a:srgbClr val="4478A8"/>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54CCCB15-B2B4-EC72-DED4-A30A1D025BF6}"/>
              </a:ext>
            </a:extLst>
          </p:cNvPr>
          <p:cNvSpPr txBox="1"/>
          <p:nvPr/>
        </p:nvSpPr>
        <p:spPr>
          <a:xfrm>
            <a:off x="352542" y="2866222"/>
            <a:ext cx="5619633" cy="2923877"/>
          </a:xfrm>
          <a:prstGeom prst="rect">
            <a:avLst/>
          </a:prstGeom>
          <a:solidFill>
            <a:srgbClr val="E4E9F3"/>
          </a:solidFill>
        </p:spPr>
        <p:txBody>
          <a:bodyPr wrap="square" rtlCol="0">
            <a:spAutoFit/>
          </a:bodyPr>
          <a:lstStyle/>
          <a:p>
            <a:pPr marL="457200" indent="-457200">
              <a:buAutoNum type="arabicPeriod"/>
            </a:pPr>
            <a:r>
              <a:rPr lang="en-GB" sz="2000" b="1" dirty="0">
                <a:solidFill>
                  <a:srgbClr val="4478A8"/>
                </a:solidFill>
                <a:latin typeface="Arial" panose="020B0604020202020204" pitchFamily="34" charset="0"/>
                <a:ea typeface="Calibri"/>
                <a:cs typeface="Arial" panose="020B0604020202020204" pitchFamily="34" charset="0"/>
              </a:rPr>
              <a:t>Produce a reasoning:</a:t>
            </a:r>
            <a:r>
              <a:rPr lang="en-GB" sz="2000" dirty="0">
                <a:solidFill>
                  <a:srgbClr val="4478A8"/>
                </a:solidFill>
                <a:latin typeface="Arial" panose="020B0604020202020204" pitchFamily="34" charset="0"/>
                <a:ea typeface="Calibri"/>
                <a:cs typeface="Arial" panose="020B0604020202020204" pitchFamily="34" charset="0"/>
              </a:rPr>
              <a:t> </a:t>
            </a:r>
          </a:p>
          <a:p>
            <a:endParaRPr lang="en-GB" sz="2000" dirty="0">
              <a:solidFill>
                <a:srgbClr val="4478A8"/>
              </a:solidFill>
              <a:latin typeface="Arial" panose="020B0604020202020204" pitchFamily="34" charset="0"/>
              <a:ea typeface="Calibri"/>
              <a:cs typeface="Arial" panose="020B0604020202020204" pitchFamily="34" charset="0"/>
            </a:endParaRPr>
          </a:p>
          <a:p>
            <a:r>
              <a:rPr lang="en-GB" dirty="0">
                <a:solidFill>
                  <a:srgbClr val="ED7D31"/>
                </a:solidFill>
                <a:latin typeface="Arial" panose="020B0604020202020204" pitchFamily="34" charset="0"/>
                <a:ea typeface="Calibri"/>
                <a:cs typeface="Arial" panose="020B0604020202020204" pitchFamily="34" charset="0"/>
              </a:rPr>
              <a:t>Explain and justify </a:t>
            </a:r>
            <a:r>
              <a:rPr lang="en-GB" dirty="0">
                <a:solidFill>
                  <a:srgbClr val="4478A8"/>
                </a:solidFill>
                <a:latin typeface="Arial" panose="020B0604020202020204" pitchFamily="34" charset="0"/>
                <a:ea typeface="Calibri"/>
                <a:cs typeface="Arial" panose="020B0604020202020204" pitchFamily="34" charset="0"/>
              </a:rPr>
              <a:t>(to yourself or your team) </a:t>
            </a:r>
          </a:p>
          <a:p>
            <a:pPr marL="342900" indent="-342900">
              <a:buFont typeface="Arial" panose="020B0604020202020204" pitchFamily="34" charset="0"/>
              <a:buChar char="•"/>
            </a:pPr>
            <a:r>
              <a:rPr lang="en-GB" dirty="0">
                <a:solidFill>
                  <a:srgbClr val="4478A8"/>
                </a:solidFill>
                <a:latin typeface="Arial" panose="020B0604020202020204" pitchFamily="34" charset="0"/>
                <a:ea typeface="Calibri"/>
                <a:cs typeface="Arial" panose="020B0604020202020204" pitchFamily="34" charset="0"/>
              </a:rPr>
              <a:t>how you have reached this decision (fit for work/not fit for work)</a:t>
            </a:r>
          </a:p>
          <a:p>
            <a:pPr marL="342900" indent="-342900">
              <a:buFont typeface="Arial" panose="020B0604020202020204" pitchFamily="34" charset="0"/>
              <a:buChar char="•"/>
            </a:pPr>
            <a:r>
              <a:rPr lang="en-GB" dirty="0">
                <a:solidFill>
                  <a:srgbClr val="4478A8"/>
                </a:solidFill>
                <a:latin typeface="Arial" panose="020B0604020202020204" pitchFamily="34" charset="0"/>
                <a:ea typeface="Calibri"/>
                <a:cs typeface="Arial" panose="020B0604020202020204" pitchFamily="34" charset="0"/>
              </a:rPr>
              <a:t>which factors have played a role in your decision</a:t>
            </a:r>
          </a:p>
          <a:p>
            <a:endParaRPr lang="en-GB" dirty="0">
              <a:solidFill>
                <a:srgbClr val="4478A8"/>
              </a:solidFill>
              <a:latin typeface="Arial" panose="020B0604020202020204" pitchFamily="34" charset="0"/>
              <a:ea typeface="Calibri"/>
              <a:cs typeface="Arial" panose="020B0604020202020204" pitchFamily="34" charset="0"/>
            </a:endParaRPr>
          </a:p>
          <a:p>
            <a:r>
              <a:rPr lang="en-GB" dirty="0">
                <a:solidFill>
                  <a:srgbClr val="4478A8"/>
                </a:solidFill>
                <a:latin typeface="Arial" panose="020B0604020202020204" pitchFamily="34" charset="0"/>
                <a:ea typeface="Calibri"/>
                <a:cs typeface="Arial" panose="020B0604020202020204" pitchFamily="34" charset="0"/>
              </a:rPr>
              <a:t>When people are asked why they have made this decision, they tend to put in greater effort to make a more well-informed decision. </a:t>
            </a:r>
            <a:endParaRPr lang="en-GB" dirty="0">
              <a:solidFill>
                <a:srgbClr val="4478A8"/>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C45D4292-7212-8137-F79F-3D2B06517853}"/>
              </a:ext>
            </a:extLst>
          </p:cNvPr>
          <p:cNvSpPr txBox="1"/>
          <p:nvPr/>
        </p:nvSpPr>
        <p:spPr>
          <a:xfrm>
            <a:off x="6219827" y="2866222"/>
            <a:ext cx="5457533" cy="2893100"/>
          </a:xfrm>
          <a:prstGeom prst="rect">
            <a:avLst/>
          </a:prstGeom>
          <a:solidFill>
            <a:srgbClr val="E4E9F3"/>
          </a:solidFill>
        </p:spPr>
        <p:txBody>
          <a:bodyPr wrap="square" rtlCol="0">
            <a:spAutoFit/>
          </a:bodyPr>
          <a:lstStyle/>
          <a:p>
            <a:r>
              <a:rPr lang="en-GB" sz="2000" b="1" dirty="0">
                <a:solidFill>
                  <a:srgbClr val="4478A8"/>
                </a:solidFill>
                <a:latin typeface="Arial" panose="020B0604020202020204" pitchFamily="34" charset="0"/>
                <a:ea typeface="Calibri"/>
                <a:cs typeface="Arial" panose="020B0604020202020204" pitchFamily="34" charset="0"/>
              </a:rPr>
              <a:t>2. Post-decision check</a:t>
            </a:r>
            <a:r>
              <a:rPr lang="en-GB" sz="2000" dirty="0">
                <a:solidFill>
                  <a:srgbClr val="4478A8"/>
                </a:solidFill>
                <a:latin typeface="Arial" panose="020B0604020202020204" pitchFamily="34" charset="0"/>
                <a:ea typeface="Calibri"/>
                <a:cs typeface="Arial" panose="020B0604020202020204" pitchFamily="34" charset="0"/>
              </a:rPr>
              <a:t>: </a:t>
            </a:r>
          </a:p>
          <a:p>
            <a:endParaRPr lang="en-GB" dirty="0">
              <a:solidFill>
                <a:srgbClr val="4478A8"/>
              </a:solidFill>
              <a:latin typeface="Arial" panose="020B0604020202020204" pitchFamily="34" charset="0"/>
              <a:ea typeface="Calibri"/>
              <a:cs typeface="Arial" panose="020B0604020202020204" pitchFamily="34" charset="0"/>
            </a:endParaRPr>
          </a:p>
          <a:p>
            <a:r>
              <a:rPr lang="en-GB" dirty="0">
                <a:solidFill>
                  <a:srgbClr val="4478A8"/>
                </a:solidFill>
                <a:latin typeface="Arial" panose="020B0604020202020204" pitchFamily="34" charset="0"/>
                <a:ea typeface="Calibri"/>
                <a:cs typeface="Arial" panose="020B0604020202020204" pitchFamily="34" charset="0"/>
              </a:rPr>
              <a:t>Decisions shouldn’t be fixed once for all as your state is dynamic and will change; Don’t make the mistake of being too ‘committed’ to your initial estimate.</a:t>
            </a:r>
          </a:p>
          <a:p>
            <a:endParaRPr lang="en-GB" dirty="0">
              <a:solidFill>
                <a:srgbClr val="4478A8"/>
              </a:solidFill>
              <a:latin typeface="Arial" panose="020B0604020202020204" pitchFamily="34" charset="0"/>
              <a:ea typeface="Calibri"/>
              <a:cs typeface="Arial" panose="020B0604020202020204" pitchFamily="34" charset="0"/>
            </a:endParaRPr>
          </a:p>
          <a:p>
            <a:r>
              <a:rPr lang="en-GB" dirty="0">
                <a:solidFill>
                  <a:srgbClr val="ED7D31"/>
                </a:solidFill>
                <a:latin typeface="Arial" panose="020B0604020202020204" pitchFamily="34" charset="0"/>
                <a:ea typeface="Calibri"/>
                <a:cs typeface="Arial" panose="020B0604020202020204" pitchFamily="34" charset="0"/>
              </a:rPr>
              <a:t>Continuously monitor your fatigue when performing a task and communicate any change in your state. </a:t>
            </a:r>
            <a:br>
              <a:rPr lang="en-GB" dirty="0">
                <a:solidFill>
                  <a:srgbClr val="ED7D31"/>
                </a:solidFill>
                <a:latin typeface="Arial" panose="020B0604020202020204" pitchFamily="34" charset="0"/>
                <a:ea typeface="Calibri"/>
                <a:cs typeface="Arial" panose="020B0604020202020204" pitchFamily="34" charset="0"/>
              </a:rPr>
            </a:br>
            <a:endParaRPr lang="en-GB" dirty="0">
              <a:solidFill>
                <a:srgbClr val="ED7D31"/>
              </a:solidFill>
              <a:latin typeface="Arial" panose="020B0604020202020204" pitchFamily="34" charset="0"/>
              <a:ea typeface="Calibri"/>
              <a:cs typeface="Arial" panose="020B0604020202020204" pitchFamily="34" charset="0"/>
            </a:endParaRPr>
          </a:p>
        </p:txBody>
      </p:sp>
      <p:sp>
        <p:nvSpPr>
          <p:cNvPr id="8" name="Rectangle 7">
            <a:extLst>
              <a:ext uri="{FF2B5EF4-FFF2-40B4-BE49-F238E27FC236}">
                <a16:creationId xmlns:a16="http://schemas.microsoft.com/office/drawing/2014/main" id="{8C7E719C-8FAD-86E6-089F-44FF7F7F8F85}"/>
              </a:ext>
            </a:extLst>
          </p:cNvPr>
          <p:cNvSpPr/>
          <p:nvPr/>
        </p:nvSpPr>
        <p:spPr>
          <a:xfrm>
            <a:off x="219192" y="1506928"/>
            <a:ext cx="9229608" cy="45719"/>
          </a:xfrm>
          <a:prstGeom prst="rect">
            <a:avLst/>
          </a:prstGeom>
          <a:solidFill>
            <a:srgbClr val="ED7D31"/>
          </a:solidFill>
          <a:ln>
            <a:solidFill>
              <a:srgbClr val="ED7D31"/>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608512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EC8A3-951E-4EAA-AD6C-98379AD1C940}"/>
              </a:ext>
            </a:extLst>
          </p:cNvPr>
          <p:cNvSpPr>
            <a:spLocks noGrp="1"/>
          </p:cNvSpPr>
          <p:nvPr>
            <p:ph type="title"/>
          </p:nvPr>
        </p:nvSpPr>
        <p:spPr>
          <a:xfrm>
            <a:off x="222421" y="727743"/>
            <a:ext cx="10515600" cy="1137104"/>
          </a:xfrm>
        </p:spPr>
        <p:txBody>
          <a:bodyPr>
            <a:normAutofit/>
          </a:bodyPr>
          <a:lstStyle/>
          <a:p>
            <a:r>
              <a:rPr lang="en-US" sz="4000" dirty="0">
                <a:solidFill>
                  <a:srgbClr val="4478A8"/>
                </a:solidFill>
                <a:latin typeface="Arial" panose="020B0604020202020204" pitchFamily="34" charset="0"/>
                <a:cs typeface="Arial" panose="020B0604020202020204" pitchFamily="34" charset="0"/>
              </a:rPr>
              <a:t>Summary unit 4:</a:t>
            </a:r>
            <a:endParaRPr lang="en-GB" sz="4000" dirty="0">
              <a:solidFill>
                <a:srgbClr val="4478A8"/>
              </a:solidFill>
              <a:latin typeface="Arial" panose="020B0604020202020204" pitchFamily="34" charset="0"/>
              <a:cs typeface="Arial" panose="020B0604020202020204" pitchFamily="34" charset="0"/>
            </a:endParaRPr>
          </a:p>
        </p:txBody>
      </p:sp>
      <p:graphicFrame>
        <p:nvGraphicFramePr>
          <p:cNvPr id="4" name="Content Placeholder 36">
            <a:extLst>
              <a:ext uri="{FF2B5EF4-FFF2-40B4-BE49-F238E27FC236}">
                <a16:creationId xmlns:a16="http://schemas.microsoft.com/office/drawing/2014/main" id="{AEE2915D-8E96-28E3-D326-02AB24B80E19}"/>
              </a:ext>
            </a:extLst>
          </p:cNvPr>
          <p:cNvGraphicFramePr>
            <a:graphicFrameLocks noGrp="1"/>
          </p:cNvGraphicFramePr>
          <p:nvPr>
            <p:ph idx="1"/>
            <p:extLst>
              <p:ext uri="{D42A27DB-BD31-4B8C-83A1-F6EECF244321}">
                <p14:modId xmlns:p14="http://schemas.microsoft.com/office/powerpoint/2010/main" val="3188380676"/>
              </p:ext>
            </p:extLst>
          </p:nvPr>
        </p:nvGraphicFramePr>
        <p:xfrm>
          <a:off x="995084" y="2070692"/>
          <a:ext cx="9602812" cy="4304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a:extLst>
              <a:ext uri="{FF2B5EF4-FFF2-40B4-BE49-F238E27FC236}">
                <a16:creationId xmlns:a16="http://schemas.microsoft.com/office/drawing/2014/main" id="{BC8834D1-DBFA-CEC0-7528-0E4125434E26}"/>
              </a:ext>
            </a:extLst>
          </p:cNvPr>
          <p:cNvSpPr/>
          <p:nvPr/>
        </p:nvSpPr>
        <p:spPr>
          <a:xfrm flipV="1">
            <a:off x="333375" y="1614049"/>
            <a:ext cx="3629025" cy="45719"/>
          </a:xfrm>
          <a:prstGeom prst="rect">
            <a:avLst/>
          </a:prstGeom>
          <a:ln>
            <a:solidFill>
              <a:srgbClr val="ED7D31"/>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950CF24E-0B44-1806-5D79-6D947784D7E5}"/>
              </a:ext>
            </a:extLst>
          </p:cNvPr>
          <p:cNvPicPr>
            <a:picLocks noChangeAspect="1"/>
          </p:cNvPicPr>
          <p:nvPr/>
        </p:nvPicPr>
        <p:blipFill>
          <a:blip r:embed="rId7"/>
          <a:stretch>
            <a:fillRect/>
          </a:stretch>
        </p:blipFill>
        <p:spPr>
          <a:xfrm>
            <a:off x="222421" y="180734"/>
            <a:ext cx="3446902" cy="655682"/>
          </a:xfrm>
          <a:prstGeom prst="rect">
            <a:avLst/>
          </a:prstGeom>
        </p:spPr>
      </p:pic>
      <p:pic>
        <p:nvPicPr>
          <p:cNvPr id="6" name="Picture 5" descr="A blue and black logo&#10;&#10;Description automatically generated">
            <a:extLst>
              <a:ext uri="{FF2B5EF4-FFF2-40B4-BE49-F238E27FC236}">
                <a16:creationId xmlns:a16="http://schemas.microsoft.com/office/drawing/2014/main" id="{AACE39FC-A7B3-2A61-B38D-9D0A539F1C7B}"/>
              </a:ext>
            </a:extLst>
          </p:cNvPr>
          <p:cNvPicPr>
            <a:picLocks noChangeAspect="1"/>
          </p:cNvPicPr>
          <p:nvPr/>
        </p:nvPicPr>
        <p:blipFill>
          <a:blip r:embed="rId8"/>
          <a:stretch>
            <a:fillRect/>
          </a:stretch>
        </p:blipFill>
        <p:spPr>
          <a:xfrm>
            <a:off x="10263023" y="-1021"/>
            <a:ext cx="1926678" cy="1939815"/>
          </a:xfrm>
          <a:prstGeom prst="rect">
            <a:avLst/>
          </a:prstGeom>
        </p:spPr>
      </p:pic>
    </p:spTree>
    <p:extLst>
      <p:ext uri="{BB962C8B-B14F-4D97-AF65-F5344CB8AC3E}">
        <p14:creationId xmlns:p14="http://schemas.microsoft.com/office/powerpoint/2010/main" val="7675688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52460-B62A-90F3-7C39-2CA597B33CB0}"/>
              </a:ext>
            </a:extLst>
          </p:cNvPr>
          <p:cNvSpPr>
            <a:spLocks noGrp="1"/>
          </p:cNvSpPr>
          <p:nvPr>
            <p:ph type="title"/>
          </p:nvPr>
        </p:nvSpPr>
        <p:spPr>
          <a:xfrm>
            <a:off x="222421" y="830579"/>
            <a:ext cx="5344691" cy="1325563"/>
          </a:xfrm>
        </p:spPr>
        <p:txBody>
          <a:bodyPr/>
          <a:lstStyle/>
          <a:p>
            <a:r>
              <a:rPr lang="en-GB" dirty="0">
                <a:solidFill>
                  <a:srgbClr val="4478A8"/>
                </a:solidFill>
                <a:latin typeface="Arial" panose="020B0604020202020204" pitchFamily="34" charset="0"/>
                <a:cs typeface="Arial" panose="020B0604020202020204" pitchFamily="34" charset="0"/>
              </a:rPr>
              <a:t>Useful Resources: </a:t>
            </a:r>
          </a:p>
        </p:txBody>
      </p:sp>
      <p:sp>
        <p:nvSpPr>
          <p:cNvPr id="3" name="Content Placeholder 2">
            <a:extLst>
              <a:ext uri="{FF2B5EF4-FFF2-40B4-BE49-F238E27FC236}">
                <a16:creationId xmlns:a16="http://schemas.microsoft.com/office/drawing/2014/main" id="{F5898C3F-EC9E-D3E9-08CC-4D391350FF9B}"/>
              </a:ext>
            </a:extLst>
          </p:cNvPr>
          <p:cNvSpPr>
            <a:spLocks noGrp="1"/>
          </p:cNvSpPr>
          <p:nvPr>
            <p:ph idx="1"/>
          </p:nvPr>
        </p:nvSpPr>
        <p:spPr>
          <a:xfrm>
            <a:off x="222421" y="2007972"/>
            <a:ext cx="10911840" cy="3093582"/>
          </a:xfrm>
          <a:solidFill>
            <a:srgbClr val="E4E9F3"/>
          </a:solidFill>
        </p:spPr>
        <p:txBody>
          <a:bodyPr vert="horz" lIns="91440" tIns="45720" rIns="91440" bIns="45720" rtlCol="0" anchor="t">
            <a:normAutofit/>
          </a:bodyPr>
          <a:lstStyle/>
          <a:p>
            <a:pPr marL="342900" lvl="0" indent="-342900">
              <a:buFont typeface="Symbol" panose="05050102010706020507" pitchFamily="18" charset="2"/>
              <a:buChar char=""/>
            </a:pPr>
            <a:r>
              <a:rPr lang="en-GB" sz="2400" kern="100" dirty="0">
                <a:solidFill>
                  <a:srgbClr val="4478A8"/>
                </a:solidFill>
                <a:effectLst/>
                <a:latin typeface="Arial" panose="020B0604020202020204" pitchFamily="34" charset="0"/>
                <a:ea typeface="Aptos" panose="020B0004020202020204" pitchFamily="34" charset="0"/>
                <a:cs typeface="Arial" panose="020B0604020202020204" pitchFamily="34" charset="0"/>
              </a:rPr>
              <a:t>TED talk into combating decision making fatigue: </a:t>
            </a:r>
            <a:r>
              <a:rPr lang="en-GB" sz="2400" u="sng" kern="100" dirty="0">
                <a:solidFill>
                  <a:srgbClr val="4478A8"/>
                </a:solidFill>
                <a:effectLst/>
                <a:latin typeface="Arial" panose="020B0604020202020204" pitchFamily="34" charset="0"/>
                <a:ea typeface="Aptos" panose="020B00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https://www.youtube.com/watch?v=N__V-oh7dys</a:t>
            </a:r>
            <a:endParaRPr lang="en-GB" sz="2400" kern="100" dirty="0">
              <a:solidFill>
                <a:srgbClr val="4478A8"/>
              </a:solidFill>
              <a:effectLst/>
              <a:latin typeface="Arial" panose="020B0604020202020204" pitchFamily="34" charset="0"/>
              <a:ea typeface="Aptos" panose="020B0004020202020204" pitchFamily="34" charset="0"/>
              <a:cs typeface="Arial" panose="020B0604020202020204" pitchFamily="34" charset="0"/>
            </a:endParaRPr>
          </a:p>
          <a:p>
            <a:pPr marL="342900" lvl="0" indent="-342900">
              <a:buFont typeface="Symbol" panose="05050102010706020507" pitchFamily="18" charset="2"/>
              <a:buChar char=""/>
            </a:pPr>
            <a:r>
              <a:rPr lang="en-GB" sz="2400" kern="100" dirty="0">
                <a:solidFill>
                  <a:srgbClr val="4478A8"/>
                </a:solidFill>
                <a:effectLst/>
                <a:latin typeface="Arial" panose="020B0604020202020204" pitchFamily="34" charset="0"/>
                <a:ea typeface="Aptos" panose="020B0004020202020204" pitchFamily="34" charset="0"/>
                <a:cs typeface="Arial" panose="020B0604020202020204" pitchFamily="34" charset="0"/>
              </a:rPr>
              <a:t>Video focusing on the cognitive heuristics process: </a:t>
            </a:r>
            <a:r>
              <a:rPr lang="en-GB" sz="2400" u="sng" kern="100" dirty="0">
                <a:solidFill>
                  <a:srgbClr val="4478A8"/>
                </a:solidFill>
                <a:effectLst/>
                <a:latin typeface="Arial" panose="020B0604020202020204" pitchFamily="34" charset="0"/>
                <a:ea typeface="Aptos" panose="020B00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https://www.youtube.com/watch?v=9x53PtjVwqA</a:t>
            </a:r>
            <a:endParaRPr lang="en-GB" sz="2400" kern="100" dirty="0">
              <a:solidFill>
                <a:srgbClr val="4478A8"/>
              </a:solidFill>
              <a:effectLst/>
              <a:latin typeface="Arial" panose="020B0604020202020204" pitchFamily="34" charset="0"/>
              <a:ea typeface="Aptos" panose="020B0004020202020204" pitchFamily="34" charset="0"/>
              <a:cs typeface="Arial" panose="020B0604020202020204" pitchFamily="34" charset="0"/>
            </a:endParaRPr>
          </a:p>
          <a:p>
            <a:pPr marL="342900" lvl="0" indent="-342900">
              <a:buFont typeface="Symbol" panose="05050102010706020507" pitchFamily="18" charset="2"/>
              <a:buChar char=""/>
            </a:pPr>
            <a:r>
              <a:rPr lang="en-GB" sz="2400" kern="100" dirty="0">
                <a:solidFill>
                  <a:srgbClr val="4478A8"/>
                </a:solidFill>
                <a:effectLst/>
                <a:latin typeface="Arial" panose="020B0604020202020204" pitchFamily="34" charset="0"/>
                <a:ea typeface="Aptos" panose="020B0004020202020204" pitchFamily="34" charset="0"/>
                <a:cs typeface="Arial" panose="020B0604020202020204" pitchFamily="34" charset="0"/>
              </a:rPr>
              <a:t>Video providing understanding more into situational decision making: </a:t>
            </a:r>
            <a:r>
              <a:rPr lang="en-GB" sz="2400" u="sng" kern="100" dirty="0">
                <a:solidFill>
                  <a:srgbClr val="4478A8"/>
                </a:solidFill>
                <a:effectLst/>
                <a:latin typeface="Arial" panose="020B0604020202020204" pitchFamily="34" charset="0"/>
                <a:ea typeface="Aptos" panose="020B00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https://www.youtube.com/watch?v=D2T7wHXSt0s</a:t>
            </a:r>
            <a:endParaRPr lang="en-GB" sz="2400" kern="100" dirty="0">
              <a:solidFill>
                <a:srgbClr val="4478A8"/>
              </a:solidFill>
              <a:effectLst/>
              <a:latin typeface="Arial" panose="020B0604020202020204" pitchFamily="34" charset="0"/>
              <a:ea typeface="Aptos" panose="020B0004020202020204" pitchFamily="34" charset="0"/>
              <a:cs typeface="Arial" panose="020B0604020202020204" pitchFamily="34" charset="0"/>
            </a:endParaRPr>
          </a:p>
          <a:p>
            <a:endParaRPr lang="en-GB" sz="2400" dirty="0">
              <a:solidFill>
                <a:srgbClr val="4478A8"/>
              </a:solidFill>
              <a:latin typeface="Arial" panose="020B0604020202020204" pitchFamily="34" charset="0"/>
              <a:cs typeface="Arial" panose="020B0604020202020204" pitchFamily="34" charset="0"/>
            </a:endParaRPr>
          </a:p>
          <a:p>
            <a:endParaRPr lang="en-GB" dirty="0">
              <a:cs typeface="Calibri"/>
            </a:endParaRPr>
          </a:p>
          <a:p>
            <a:endParaRPr lang="en-GB" dirty="0">
              <a:cs typeface="Calibri"/>
            </a:endParaRPr>
          </a:p>
          <a:p>
            <a:endParaRPr lang="en-GB" dirty="0">
              <a:cs typeface="Calibri"/>
            </a:endParaRPr>
          </a:p>
        </p:txBody>
      </p:sp>
      <p:sp>
        <p:nvSpPr>
          <p:cNvPr id="4" name="Rectangle 3">
            <a:extLst>
              <a:ext uri="{FF2B5EF4-FFF2-40B4-BE49-F238E27FC236}">
                <a16:creationId xmlns:a16="http://schemas.microsoft.com/office/drawing/2014/main" id="{A5BE1C92-EA21-BCD4-8678-373B22B95C30}"/>
              </a:ext>
            </a:extLst>
          </p:cNvPr>
          <p:cNvSpPr/>
          <p:nvPr/>
        </p:nvSpPr>
        <p:spPr>
          <a:xfrm flipV="1">
            <a:off x="222421" y="1831461"/>
            <a:ext cx="5045615" cy="62088"/>
          </a:xfrm>
          <a:prstGeom prst="rect">
            <a:avLst/>
          </a:prstGeom>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dirty="0"/>
          </a:p>
        </p:txBody>
      </p:sp>
      <p:pic>
        <p:nvPicPr>
          <p:cNvPr id="6" name="Picture 5" descr="A blue and black logo&#10;&#10;Description automatically generated">
            <a:extLst>
              <a:ext uri="{FF2B5EF4-FFF2-40B4-BE49-F238E27FC236}">
                <a16:creationId xmlns:a16="http://schemas.microsoft.com/office/drawing/2014/main" id="{4366AE42-9C17-BA2E-3167-D02BDD25D1B3}"/>
              </a:ext>
            </a:extLst>
          </p:cNvPr>
          <p:cNvPicPr>
            <a:picLocks noChangeAspect="1"/>
          </p:cNvPicPr>
          <p:nvPr/>
        </p:nvPicPr>
        <p:blipFill>
          <a:blip r:embed="rId5"/>
          <a:stretch>
            <a:fillRect/>
          </a:stretch>
        </p:blipFill>
        <p:spPr>
          <a:xfrm>
            <a:off x="10263023" y="-1021"/>
            <a:ext cx="1926678" cy="1939815"/>
          </a:xfrm>
          <a:prstGeom prst="rect">
            <a:avLst/>
          </a:prstGeom>
        </p:spPr>
      </p:pic>
      <p:pic>
        <p:nvPicPr>
          <p:cNvPr id="5" name="Picture 4">
            <a:extLst>
              <a:ext uri="{FF2B5EF4-FFF2-40B4-BE49-F238E27FC236}">
                <a16:creationId xmlns:a16="http://schemas.microsoft.com/office/drawing/2014/main" id="{E3AC1779-1CB5-CE9C-0457-5DFB0183894F}"/>
              </a:ext>
            </a:extLst>
          </p:cNvPr>
          <p:cNvPicPr>
            <a:picLocks noChangeAspect="1"/>
          </p:cNvPicPr>
          <p:nvPr/>
        </p:nvPicPr>
        <p:blipFill>
          <a:blip r:embed="rId6"/>
          <a:stretch>
            <a:fillRect/>
          </a:stretch>
        </p:blipFill>
        <p:spPr>
          <a:xfrm>
            <a:off x="222421" y="180734"/>
            <a:ext cx="3446902" cy="655682"/>
          </a:xfrm>
          <a:prstGeom prst="rect">
            <a:avLst/>
          </a:prstGeom>
        </p:spPr>
      </p:pic>
      <p:pic>
        <p:nvPicPr>
          <p:cNvPr id="7" name="Picture 6">
            <a:extLst>
              <a:ext uri="{FF2B5EF4-FFF2-40B4-BE49-F238E27FC236}">
                <a16:creationId xmlns:a16="http://schemas.microsoft.com/office/drawing/2014/main" id="{2818ED1F-9E36-3D0D-ED62-27A000B7E3DC}"/>
              </a:ext>
            </a:extLst>
          </p:cNvPr>
          <p:cNvPicPr>
            <a:picLocks noChangeAspect="1"/>
          </p:cNvPicPr>
          <p:nvPr/>
        </p:nvPicPr>
        <p:blipFill>
          <a:blip r:embed="rId7"/>
          <a:stretch>
            <a:fillRect/>
          </a:stretch>
        </p:blipFill>
        <p:spPr>
          <a:xfrm>
            <a:off x="0" y="5215976"/>
            <a:ext cx="2956582" cy="1648863"/>
          </a:xfrm>
          <a:prstGeom prst="rect">
            <a:avLst/>
          </a:prstGeom>
          <a:ln>
            <a:noFill/>
          </a:ln>
        </p:spPr>
      </p:pic>
    </p:spTree>
    <p:extLst>
      <p:ext uri="{BB962C8B-B14F-4D97-AF65-F5344CB8AC3E}">
        <p14:creationId xmlns:p14="http://schemas.microsoft.com/office/powerpoint/2010/main" val="42611627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1DBB784-CF9C-62A4-8F27-F5DDAA7A213B}"/>
              </a:ext>
            </a:extLst>
          </p:cNvPr>
          <p:cNvPicPr>
            <a:picLocks noChangeAspect="1"/>
          </p:cNvPicPr>
          <p:nvPr/>
        </p:nvPicPr>
        <p:blipFill>
          <a:blip r:embed="rId3"/>
          <a:stretch>
            <a:fillRect/>
          </a:stretch>
        </p:blipFill>
        <p:spPr>
          <a:xfrm>
            <a:off x="1523597" y="58964"/>
            <a:ext cx="9299606" cy="5186319"/>
          </a:xfrm>
          <a:prstGeom prst="rect">
            <a:avLst/>
          </a:prstGeom>
        </p:spPr>
      </p:pic>
      <p:pic>
        <p:nvPicPr>
          <p:cNvPr id="4" name="Picture 3">
            <a:extLst>
              <a:ext uri="{FF2B5EF4-FFF2-40B4-BE49-F238E27FC236}">
                <a16:creationId xmlns:a16="http://schemas.microsoft.com/office/drawing/2014/main" id="{3BEE98EC-3154-494D-80C9-FCA20C9D87EF}"/>
              </a:ext>
            </a:extLst>
          </p:cNvPr>
          <p:cNvPicPr>
            <a:picLocks noChangeAspect="1"/>
          </p:cNvPicPr>
          <p:nvPr/>
        </p:nvPicPr>
        <p:blipFill>
          <a:blip r:embed="rId4"/>
          <a:stretch>
            <a:fillRect/>
          </a:stretch>
        </p:blipFill>
        <p:spPr>
          <a:xfrm>
            <a:off x="499287" y="5731275"/>
            <a:ext cx="3988741" cy="730549"/>
          </a:xfrm>
          <a:prstGeom prst="rect">
            <a:avLst/>
          </a:prstGeom>
        </p:spPr>
      </p:pic>
      <p:pic>
        <p:nvPicPr>
          <p:cNvPr id="1028" name="Picture 4" descr="Member Details | Energy Networks Association">
            <a:extLst>
              <a:ext uri="{FF2B5EF4-FFF2-40B4-BE49-F238E27FC236}">
                <a16:creationId xmlns:a16="http://schemas.microsoft.com/office/drawing/2014/main" id="{F26A129B-5FB7-45AC-A27F-13CB72F7F886}"/>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0280889" y="4447"/>
            <a:ext cx="1808843" cy="180884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F3241B4F-D7A8-7238-D5D2-8F482A0E2ED3}"/>
              </a:ext>
            </a:extLst>
          </p:cNvPr>
          <p:cNvSpPr txBox="1"/>
          <p:nvPr/>
        </p:nvSpPr>
        <p:spPr>
          <a:xfrm>
            <a:off x="5205046" y="5147580"/>
            <a:ext cx="6808485" cy="1631216"/>
          </a:xfrm>
          <a:prstGeom prst="rect">
            <a:avLst/>
          </a:prstGeom>
          <a:noFill/>
        </p:spPr>
        <p:txBody>
          <a:bodyPr wrap="square" lIns="91440" tIns="45720" rIns="91440" bIns="45720" anchor="t">
            <a:spAutoFit/>
          </a:bodyPr>
          <a:lstStyle/>
          <a:p>
            <a:pPr algn="r"/>
            <a:endParaRPr lang="en-US" sz="1800" dirty="0">
              <a:solidFill>
                <a:srgbClr val="4478A8"/>
              </a:solidFill>
            </a:endParaRPr>
          </a:p>
          <a:p>
            <a:pPr algn="r"/>
            <a:r>
              <a:rPr lang="en-US" sz="1600" dirty="0">
                <a:solidFill>
                  <a:srgbClr val="4478A8"/>
                </a:solidFill>
                <a:latin typeface="Arial"/>
                <a:cs typeface="Arial"/>
              </a:rPr>
              <a:t>Prepared by:</a:t>
            </a:r>
          </a:p>
          <a:p>
            <a:pPr algn="r"/>
            <a:r>
              <a:rPr lang="en-US" sz="1600" dirty="0">
                <a:solidFill>
                  <a:srgbClr val="4478A8"/>
                </a:solidFill>
                <a:latin typeface="Arial"/>
                <a:cs typeface="Arial"/>
              </a:rPr>
              <a:t>Centre for Human Factors, University of Hull</a:t>
            </a:r>
          </a:p>
          <a:p>
            <a:pPr algn="r"/>
            <a:r>
              <a:rPr lang="en-US" sz="1600" dirty="0">
                <a:solidFill>
                  <a:srgbClr val="4478A8"/>
                </a:solidFill>
                <a:latin typeface="Arial"/>
                <a:cs typeface="Arial"/>
              </a:rPr>
              <a:t>Please contact </a:t>
            </a:r>
            <a:r>
              <a:rPr lang="en-GB" sz="1600" b="0" i="0" u="sng" dirty="0">
                <a:solidFill>
                  <a:srgbClr val="4478A8"/>
                </a:solidFill>
                <a:effectLst/>
                <a:latin typeface="inherit"/>
                <a:hlinkClick r:id="rId6">
                  <a:extLst>
                    <a:ext uri="{A12FA001-AC4F-418D-AE19-62706E023703}">
                      <ahyp:hlinkClr xmlns:ahyp="http://schemas.microsoft.com/office/drawing/2018/hyperlinkcolor" val="tx"/>
                    </a:ext>
                  </a:extLst>
                </a:hlinkClick>
              </a:rPr>
              <a:t>humanfactors@hull.ac.uk</a:t>
            </a:r>
            <a:r>
              <a:rPr lang="en-US" sz="1600" b="0" i="0" u="sng" dirty="0">
                <a:solidFill>
                  <a:srgbClr val="4478A8"/>
                </a:solidFill>
                <a:effectLst/>
                <a:latin typeface="Arial"/>
                <a:cs typeface="Arial"/>
              </a:rPr>
              <a:t> </a:t>
            </a:r>
            <a:r>
              <a:rPr lang="en-US" sz="1600" dirty="0">
                <a:solidFill>
                  <a:srgbClr val="4478A8"/>
                </a:solidFill>
                <a:latin typeface="Arial"/>
                <a:cs typeface="Arial"/>
              </a:rPr>
              <a:t>if you have any questions about our work in fatigue</a:t>
            </a:r>
          </a:p>
          <a:p>
            <a:pPr algn="r"/>
            <a:r>
              <a:rPr lang="en-GB" b="0" i="0" u="none" strike="noStrike" dirty="0">
                <a:solidFill>
                  <a:srgbClr val="4478A8"/>
                </a:solidFill>
                <a:effectLst/>
                <a:latin typeface="Arial" panose="020B0604020202020204" pitchFamily="34" charset="0"/>
                <a:cs typeface="Arial" panose="020B0604020202020204" pitchFamily="34" charset="0"/>
              </a:rPr>
              <a:t>Copyright © 2024 Centre for Human Factors. All rights reserved</a:t>
            </a:r>
            <a:endParaRPr lang="en-US" sz="1800" dirty="0">
              <a:solidFill>
                <a:srgbClr val="4478A8"/>
              </a:solidFill>
              <a:cs typeface="Calibri"/>
            </a:endParaRPr>
          </a:p>
        </p:txBody>
      </p:sp>
      <p:pic>
        <p:nvPicPr>
          <p:cNvPr id="6" name="Picture 5" descr="A blue and white cityscape&#10;&#10;Description automatically generated">
            <a:extLst>
              <a:ext uri="{FF2B5EF4-FFF2-40B4-BE49-F238E27FC236}">
                <a16:creationId xmlns:a16="http://schemas.microsoft.com/office/drawing/2014/main" id="{8CA29777-5F61-2D19-E662-DC6F72E3D4F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267" y="0"/>
            <a:ext cx="12180733" cy="6853553"/>
          </a:xfrm>
          <a:prstGeom prst="rect">
            <a:avLst/>
          </a:prstGeom>
        </p:spPr>
      </p:pic>
    </p:spTree>
    <p:extLst>
      <p:ext uri="{BB962C8B-B14F-4D97-AF65-F5344CB8AC3E}">
        <p14:creationId xmlns:p14="http://schemas.microsoft.com/office/powerpoint/2010/main" val="2951397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ontent Placeholder 36">
            <a:hlinkClick r:id="" action="ppaction://noaction" highlightClick="1"/>
            <a:extLst>
              <a:ext uri="{FF2B5EF4-FFF2-40B4-BE49-F238E27FC236}">
                <a16:creationId xmlns:a16="http://schemas.microsoft.com/office/drawing/2014/main" id="{3359E80E-052C-4917-C4A0-54FF12FE014D}"/>
              </a:ext>
            </a:extLst>
          </p:cNvPr>
          <p:cNvGraphicFramePr>
            <a:graphicFrameLocks noGrp="1"/>
          </p:cNvGraphicFramePr>
          <p:nvPr>
            <p:extLst>
              <p:ext uri="{D42A27DB-BD31-4B8C-83A1-F6EECF244321}">
                <p14:modId xmlns:p14="http://schemas.microsoft.com/office/powerpoint/2010/main" val="2901897137"/>
              </p:ext>
            </p:extLst>
          </p:nvPr>
        </p:nvGraphicFramePr>
        <p:xfrm>
          <a:off x="1565522" y="2036285"/>
          <a:ext cx="9502528" cy="43168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a16="http://schemas.microsoft.com/office/drawing/2014/main" id="{66FEB384-2308-45E0-B638-B91731641A30}"/>
              </a:ext>
            </a:extLst>
          </p:cNvPr>
          <p:cNvPicPr>
            <a:picLocks noChangeAspect="1"/>
          </p:cNvPicPr>
          <p:nvPr/>
        </p:nvPicPr>
        <p:blipFill>
          <a:blip r:embed="rId7"/>
          <a:stretch>
            <a:fillRect/>
          </a:stretch>
        </p:blipFill>
        <p:spPr>
          <a:xfrm>
            <a:off x="222421" y="180734"/>
            <a:ext cx="3446902" cy="655682"/>
          </a:xfrm>
          <a:prstGeom prst="rect">
            <a:avLst/>
          </a:prstGeom>
        </p:spPr>
      </p:pic>
      <p:sp>
        <p:nvSpPr>
          <p:cNvPr id="2" name="Title 1">
            <a:extLst>
              <a:ext uri="{FF2B5EF4-FFF2-40B4-BE49-F238E27FC236}">
                <a16:creationId xmlns:a16="http://schemas.microsoft.com/office/drawing/2014/main" id="{31D8D418-C47E-485D-B3A4-CC5CCD9C9490}"/>
              </a:ext>
            </a:extLst>
          </p:cNvPr>
          <p:cNvSpPr>
            <a:spLocks noGrp="1"/>
          </p:cNvSpPr>
          <p:nvPr>
            <p:ph type="title"/>
          </p:nvPr>
        </p:nvSpPr>
        <p:spPr>
          <a:xfrm>
            <a:off x="969263" y="710722"/>
            <a:ext cx="9768757" cy="1325563"/>
          </a:xfrm>
        </p:spPr>
        <p:txBody>
          <a:bodyPr>
            <a:normAutofit/>
          </a:bodyPr>
          <a:lstStyle/>
          <a:p>
            <a:r>
              <a:rPr lang="en-US" sz="3600" dirty="0">
                <a:solidFill>
                  <a:srgbClr val="4478A8"/>
                </a:solidFill>
                <a:latin typeface="Arial"/>
                <a:cs typeface="Arial"/>
              </a:rPr>
              <a:t>Key learning points from unit 3</a:t>
            </a:r>
            <a:r>
              <a:rPr lang="en-US" sz="4000" dirty="0">
                <a:solidFill>
                  <a:srgbClr val="4478A8"/>
                </a:solidFill>
                <a:latin typeface="Arial"/>
                <a:cs typeface="Arial"/>
              </a:rPr>
              <a:t>:</a:t>
            </a:r>
            <a:endParaRPr lang="en-GB" sz="4000" dirty="0">
              <a:solidFill>
                <a:srgbClr val="000000"/>
              </a:solidFill>
              <a:latin typeface="Arial"/>
              <a:cs typeface="Arial"/>
            </a:endParaRPr>
          </a:p>
        </p:txBody>
      </p:sp>
      <p:pic>
        <p:nvPicPr>
          <p:cNvPr id="7" name="Picture 6" descr="A blue and black logo&#10;&#10;Description automatically generated">
            <a:extLst>
              <a:ext uri="{FF2B5EF4-FFF2-40B4-BE49-F238E27FC236}">
                <a16:creationId xmlns:a16="http://schemas.microsoft.com/office/drawing/2014/main" id="{7D343E27-9BD0-EE29-D76B-58DAE55B7655}"/>
              </a:ext>
            </a:extLst>
          </p:cNvPr>
          <p:cNvPicPr>
            <a:picLocks noChangeAspect="1"/>
          </p:cNvPicPr>
          <p:nvPr/>
        </p:nvPicPr>
        <p:blipFill>
          <a:blip r:embed="rId8"/>
          <a:stretch>
            <a:fillRect/>
          </a:stretch>
        </p:blipFill>
        <p:spPr>
          <a:xfrm>
            <a:off x="10451592" y="-39800"/>
            <a:ext cx="1517988" cy="1525466"/>
          </a:xfrm>
          <a:prstGeom prst="rect">
            <a:avLst/>
          </a:prstGeom>
        </p:spPr>
      </p:pic>
      <p:sp>
        <p:nvSpPr>
          <p:cNvPr id="255" name="Rectangle 254">
            <a:extLst>
              <a:ext uri="{FF2B5EF4-FFF2-40B4-BE49-F238E27FC236}">
                <a16:creationId xmlns:a16="http://schemas.microsoft.com/office/drawing/2014/main" id="{05157658-39DF-E6DE-348A-68BE2E87D7EC}"/>
              </a:ext>
            </a:extLst>
          </p:cNvPr>
          <p:cNvSpPr/>
          <p:nvPr/>
        </p:nvSpPr>
        <p:spPr>
          <a:xfrm flipV="1">
            <a:off x="1054526" y="1685924"/>
            <a:ext cx="6270200" cy="50439"/>
          </a:xfrm>
          <a:prstGeom prst="rect">
            <a:avLst/>
          </a:prstGeom>
          <a:ln>
            <a:solidFill>
              <a:srgbClr val="ED7D31"/>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solidFill>
                <a:srgbClr val="336699"/>
              </a:solidFill>
            </a:endParaRPr>
          </a:p>
        </p:txBody>
      </p:sp>
      <p:pic>
        <p:nvPicPr>
          <p:cNvPr id="3" name="Picture 2" descr="Member Details | Energy Networks Association">
            <a:extLst>
              <a:ext uri="{FF2B5EF4-FFF2-40B4-BE49-F238E27FC236}">
                <a16:creationId xmlns:a16="http://schemas.microsoft.com/office/drawing/2014/main" id="{0EE8673E-5C90-1C5A-8631-3BF95EEF1DF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622524" y="50435"/>
            <a:ext cx="1347055" cy="1347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106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FA566F9-BD10-47F2-9005-FD0D5588119D}"/>
              </a:ext>
            </a:extLst>
          </p:cNvPr>
          <p:cNvSpPr>
            <a:spLocks noGrp="1"/>
          </p:cNvSpPr>
          <p:nvPr>
            <p:ph idx="1"/>
          </p:nvPr>
        </p:nvSpPr>
        <p:spPr>
          <a:xfrm>
            <a:off x="714790" y="1821016"/>
            <a:ext cx="10023231" cy="1347055"/>
          </a:xfrm>
        </p:spPr>
        <p:txBody>
          <a:bodyPr vert="horz" lIns="91440" tIns="45720" rIns="91440" bIns="45720" rtlCol="0" anchor="t">
            <a:normAutofit/>
          </a:bodyPr>
          <a:lstStyle/>
          <a:p>
            <a:pPr marL="0" indent="0">
              <a:buNone/>
            </a:pPr>
            <a:r>
              <a:rPr lang="en-GB" sz="1800" dirty="0">
                <a:solidFill>
                  <a:srgbClr val="5781AB"/>
                </a:solidFill>
                <a:latin typeface="Arial"/>
                <a:ea typeface="+mn-lt"/>
                <a:cs typeface="Arial"/>
              </a:rPr>
              <a:t>The focus on this unit is on a very specific aspect of your decision making: The decision you make when it comes to reporting (or considering) yourself as ‘fit’ or ‘not fit’ for work.</a:t>
            </a:r>
          </a:p>
          <a:p>
            <a:pPr marL="0" indent="0">
              <a:buNone/>
            </a:pPr>
            <a:r>
              <a:rPr lang="en-GB" sz="1800" dirty="0">
                <a:solidFill>
                  <a:srgbClr val="5781AB"/>
                </a:solidFill>
                <a:latin typeface="Arial"/>
                <a:ea typeface="+mn-lt"/>
                <a:cs typeface="Arial"/>
              </a:rPr>
              <a:t>The aims of this unit are….</a:t>
            </a:r>
            <a:endParaRPr lang="en-GB" sz="1800" dirty="0">
              <a:solidFill>
                <a:srgbClr val="0F0F0F"/>
              </a:solidFill>
              <a:ea typeface="+mn-lt"/>
              <a:cs typeface="+mn-lt"/>
            </a:endParaRPr>
          </a:p>
        </p:txBody>
      </p:sp>
      <p:pic>
        <p:nvPicPr>
          <p:cNvPr id="4" name="Picture 3">
            <a:extLst>
              <a:ext uri="{FF2B5EF4-FFF2-40B4-BE49-F238E27FC236}">
                <a16:creationId xmlns:a16="http://schemas.microsoft.com/office/drawing/2014/main" id="{66FEB384-2308-45E0-B638-B91731641A30}"/>
              </a:ext>
            </a:extLst>
          </p:cNvPr>
          <p:cNvPicPr>
            <a:picLocks noChangeAspect="1"/>
          </p:cNvPicPr>
          <p:nvPr/>
        </p:nvPicPr>
        <p:blipFill>
          <a:blip r:embed="rId2"/>
          <a:stretch>
            <a:fillRect/>
          </a:stretch>
        </p:blipFill>
        <p:spPr>
          <a:xfrm>
            <a:off x="252120" y="198368"/>
            <a:ext cx="3446902" cy="655682"/>
          </a:xfrm>
          <a:prstGeom prst="rect">
            <a:avLst/>
          </a:prstGeom>
        </p:spPr>
      </p:pic>
      <p:pic>
        <p:nvPicPr>
          <p:cNvPr id="5" name="Picture 4" descr="Member Details | Energy Networks Association">
            <a:extLst>
              <a:ext uri="{FF2B5EF4-FFF2-40B4-BE49-F238E27FC236}">
                <a16:creationId xmlns:a16="http://schemas.microsoft.com/office/drawing/2014/main" id="{B1F36E6E-0685-4FB8-84B3-B834EC1947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22524" y="50435"/>
            <a:ext cx="1347055" cy="134705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1D8D418-C47E-485D-B3A4-CC5CCD9C9490}"/>
              </a:ext>
            </a:extLst>
          </p:cNvPr>
          <p:cNvSpPr>
            <a:spLocks noGrp="1"/>
          </p:cNvSpPr>
          <p:nvPr>
            <p:ph type="title"/>
          </p:nvPr>
        </p:nvSpPr>
        <p:spPr>
          <a:xfrm>
            <a:off x="703067" y="723962"/>
            <a:ext cx="10034954" cy="1325563"/>
          </a:xfrm>
        </p:spPr>
        <p:txBody>
          <a:bodyPr>
            <a:normAutofit/>
          </a:bodyPr>
          <a:lstStyle/>
          <a:p>
            <a:r>
              <a:rPr lang="en-US" sz="3600" dirty="0">
                <a:solidFill>
                  <a:srgbClr val="4478A8"/>
                </a:solidFill>
                <a:latin typeface="Arial"/>
                <a:cs typeface="Arial"/>
              </a:rPr>
              <a:t>What unit 4 will cover</a:t>
            </a:r>
            <a:endParaRPr lang="en-GB" sz="3600" dirty="0">
              <a:solidFill>
                <a:srgbClr val="4478A8"/>
              </a:solidFill>
              <a:latin typeface="Arial" panose="020B0604020202020204" pitchFamily="34" charset="0"/>
              <a:cs typeface="Arial" panose="020B0604020202020204" pitchFamily="34" charset="0"/>
            </a:endParaRPr>
          </a:p>
        </p:txBody>
      </p:sp>
      <p:graphicFrame>
        <p:nvGraphicFramePr>
          <p:cNvPr id="6" name="Content Placeholder 36">
            <a:hlinkClick r:id="" action="ppaction://noaction" highlightClick="1"/>
            <a:extLst>
              <a:ext uri="{FF2B5EF4-FFF2-40B4-BE49-F238E27FC236}">
                <a16:creationId xmlns:a16="http://schemas.microsoft.com/office/drawing/2014/main" id="{667CE174-6235-FE4A-96C8-C7BC48A142D9}"/>
              </a:ext>
            </a:extLst>
          </p:cNvPr>
          <p:cNvGraphicFramePr>
            <a:graphicFrameLocks/>
          </p:cNvGraphicFramePr>
          <p:nvPr>
            <p:extLst>
              <p:ext uri="{D42A27DB-BD31-4B8C-83A1-F6EECF244321}">
                <p14:modId xmlns:p14="http://schemas.microsoft.com/office/powerpoint/2010/main" val="2621464326"/>
              </p:ext>
            </p:extLst>
          </p:nvPr>
        </p:nvGraphicFramePr>
        <p:xfrm>
          <a:off x="1975571" y="3016491"/>
          <a:ext cx="7976754" cy="283672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Rectangle 7">
            <a:extLst>
              <a:ext uri="{FF2B5EF4-FFF2-40B4-BE49-F238E27FC236}">
                <a16:creationId xmlns:a16="http://schemas.microsoft.com/office/drawing/2014/main" id="{6EA9814C-E292-C226-EE5B-C1488ED660E9}"/>
              </a:ext>
            </a:extLst>
          </p:cNvPr>
          <p:cNvSpPr/>
          <p:nvPr/>
        </p:nvSpPr>
        <p:spPr>
          <a:xfrm>
            <a:off x="812974" y="1642738"/>
            <a:ext cx="4244801" cy="45719"/>
          </a:xfrm>
          <a:prstGeom prst="rect">
            <a:avLst/>
          </a:prstGeom>
          <a:ln>
            <a:solidFill>
              <a:srgbClr val="ED7D31"/>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1670246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92D971EE-F0F3-DBA8-D73E-CB56C3A15782}"/>
              </a:ext>
            </a:extLst>
          </p:cNvPr>
          <p:cNvPicPr>
            <a:picLocks noChangeAspect="1"/>
          </p:cNvPicPr>
          <p:nvPr/>
        </p:nvPicPr>
        <p:blipFill>
          <a:blip r:embed="rId2"/>
          <a:stretch>
            <a:fillRect/>
          </a:stretch>
        </p:blipFill>
        <p:spPr>
          <a:xfrm>
            <a:off x="222421" y="180734"/>
            <a:ext cx="3446902" cy="655682"/>
          </a:xfrm>
          <a:prstGeom prst="rect">
            <a:avLst/>
          </a:prstGeom>
        </p:spPr>
      </p:pic>
      <p:pic>
        <p:nvPicPr>
          <p:cNvPr id="29" name="Picture 28" descr="A blue and black logo&#10;&#10;Description automatically generated">
            <a:extLst>
              <a:ext uri="{FF2B5EF4-FFF2-40B4-BE49-F238E27FC236}">
                <a16:creationId xmlns:a16="http://schemas.microsoft.com/office/drawing/2014/main" id="{F04F5136-9DC4-87A8-478E-C9B174BF25E7}"/>
              </a:ext>
            </a:extLst>
          </p:cNvPr>
          <p:cNvPicPr>
            <a:picLocks noChangeAspect="1"/>
          </p:cNvPicPr>
          <p:nvPr/>
        </p:nvPicPr>
        <p:blipFill>
          <a:blip r:embed="rId3"/>
          <a:stretch>
            <a:fillRect/>
          </a:stretch>
        </p:blipFill>
        <p:spPr>
          <a:xfrm>
            <a:off x="10263023" y="-1021"/>
            <a:ext cx="1926678" cy="1939815"/>
          </a:xfrm>
          <a:prstGeom prst="rect">
            <a:avLst/>
          </a:prstGeom>
        </p:spPr>
      </p:pic>
      <p:sp>
        <p:nvSpPr>
          <p:cNvPr id="30" name="Title 1">
            <a:extLst>
              <a:ext uri="{FF2B5EF4-FFF2-40B4-BE49-F238E27FC236}">
                <a16:creationId xmlns:a16="http://schemas.microsoft.com/office/drawing/2014/main" id="{709CF1A6-48D1-306B-E86B-E69D6459BA4D}"/>
              </a:ext>
            </a:extLst>
          </p:cNvPr>
          <p:cNvSpPr txBox="1">
            <a:spLocks noGrp="1"/>
          </p:cNvSpPr>
          <p:nvPr>
            <p:ph type="title"/>
          </p:nvPr>
        </p:nvSpPr>
        <p:spPr>
          <a:xfrm>
            <a:off x="222421" y="613232"/>
            <a:ext cx="10515600" cy="13255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solidFill>
                  <a:srgbClr val="4478A8"/>
                </a:solidFill>
                <a:latin typeface="Arial" panose="020B0604020202020204" pitchFamily="34" charset="0"/>
                <a:cs typeface="Arial" panose="020B0604020202020204" pitchFamily="34" charset="0"/>
              </a:rPr>
              <a:t>The decision-making process</a:t>
            </a:r>
            <a:endParaRPr lang="en-GB" sz="3600" dirty="0">
              <a:solidFill>
                <a:srgbClr val="4478A8"/>
              </a:solidFill>
              <a:latin typeface="Arial" panose="020B0604020202020204" pitchFamily="34" charset="0"/>
              <a:cs typeface="Arial" panose="020B0604020202020204" pitchFamily="34" charset="0"/>
            </a:endParaRPr>
          </a:p>
        </p:txBody>
      </p:sp>
      <p:sp>
        <p:nvSpPr>
          <p:cNvPr id="31" name="Rectangle 30">
            <a:extLst>
              <a:ext uri="{FF2B5EF4-FFF2-40B4-BE49-F238E27FC236}">
                <a16:creationId xmlns:a16="http://schemas.microsoft.com/office/drawing/2014/main" id="{04A40069-C7C1-E40D-A6C1-5B478A8C6771}"/>
              </a:ext>
            </a:extLst>
          </p:cNvPr>
          <p:cNvSpPr/>
          <p:nvPr/>
        </p:nvSpPr>
        <p:spPr>
          <a:xfrm>
            <a:off x="420259" y="1547113"/>
            <a:ext cx="5780516" cy="45719"/>
          </a:xfrm>
          <a:prstGeom prst="rect">
            <a:avLst/>
          </a:prstGeom>
          <a:ln>
            <a:solidFill>
              <a:srgbClr val="ED7D31"/>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dirty="0"/>
          </a:p>
        </p:txBody>
      </p:sp>
      <p:sp>
        <p:nvSpPr>
          <p:cNvPr id="6" name="Rectangle 5">
            <a:extLst>
              <a:ext uri="{FF2B5EF4-FFF2-40B4-BE49-F238E27FC236}">
                <a16:creationId xmlns:a16="http://schemas.microsoft.com/office/drawing/2014/main" id="{CB72E8A5-9C6A-AB1E-FC36-7A5A57CD47C2}"/>
              </a:ext>
            </a:extLst>
          </p:cNvPr>
          <p:cNvSpPr/>
          <p:nvPr/>
        </p:nvSpPr>
        <p:spPr>
          <a:xfrm>
            <a:off x="1278468" y="3843494"/>
            <a:ext cx="2598034" cy="2486457"/>
          </a:xfrm>
          <a:prstGeom prst="rect">
            <a:avLst/>
          </a:prstGeom>
          <a:solidFill>
            <a:srgbClr val="E4E9F3"/>
          </a:solidFill>
          <a:ln>
            <a:solidFill>
              <a:srgbClr val="E4E9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rgbClr val="4478A8"/>
                </a:solidFill>
                <a:latin typeface="Arial" panose="020B0604020202020204" pitchFamily="34" charset="0"/>
                <a:cs typeface="Arial" panose="020B0604020202020204" pitchFamily="34" charset="0"/>
              </a:rPr>
              <a:t>1. We often feel pushed by the </a:t>
            </a:r>
            <a:r>
              <a:rPr lang="en-GB" b="1" dirty="0">
                <a:solidFill>
                  <a:srgbClr val="4478A8"/>
                </a:solidFill>
                <a:latin typeface="Arial" panose="020B0604020202020204" pitchFamily="34" charset="0"/>
                <a:cs typeface="Arial" panose="020B0604020202020204" pitchFamily="34" charset="0"/>
              </a:rPr>
              <a:t>urgency</a:t>
            </a:r>
            <a:r>
              <a:rPr lang="en-GB" dirty="0">
                <a:solidFill>
                  <a:srgbClr val="4478A8"/>
                </a:solidFill>
                <a:latin typeface="Arial" panose="020B0604020202020204" pitchFamily="34" charset="0"/>
                <a:cs typeface="Arial" panose="020B0604020202020204" pitchFamily="34" charset="0"/>
              </a:rPr>
              <a:t> of situation to make quick decisions about whether we are fit for work</a:t>
            </a:r>
          </a:p>
        </p:txBody>
      </p:sp>
      <p:sp>
        <p:nvSpPr>
          <p:cNvPr id="13" name="Rectangle 12">
            <a:extLst>
              <a:ext uri="{FF2B5EF4-FFF2-40B4-BE49-F238E27FC236}">
                <a16:creationId xmlns:a16="http://schemas.microsoft.com/office/drawing/2014/main" id="{E969D4BE-2F8D-B45E-D5F2-34DEA7658B12}"/>
              </a:ext>
            </a:extLst>
          </p:cNvPr>
          <p:cNvSpPr/>
          <p:nvPr/>
        </p:nvSpPr>
        <p:spPr>
          <a:xfrm>
            <a:off x="4326468" y="3843494"/>
            <a:ext cx="3174470" cy="2486457"/>
          </a:xfrm>
          <a:prstGeom prst="rect">
            <a:avLst/>
          </a:prstGeom>
          <a:solidFill>
            <a:srgbClr val="E4E9F3"/>
          </a:solidFill>
          <a:ln>
            <a:solidFill>
              <a:srgbClr val="E4E9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rgbClr val="4478A8"/>
                </a:solidFill>
                <a:latin typeface="Arial" panose="020B0604020202020204" pitchFamily="34" charset="0"/>
                <a:cs typeface="Arial" panose="020B0604020202020204" pitchFamily="34" charset="0"/>
              </a:rPr>
              <a:t>2. A fatigued state drives us to make </a:t>
            </a:r>
            <a:r>
              <a:rPr lang="en-GB" b="1" dirty="0">
                <a:solidFill>
                  <a:srgbClr val="4478A8"/>
                </a:solidFill>
                <a:latin typeface="Arial" panose="020B0604020202020204" pitchFamily="34" charset="0"/>
                <a:cs typeface="Arial" panose="020B0604020202020204" pitchFamily="34" charset="0"/>
              </a:rPr>
              <a:t>impaired decisions </a:t>
            </a:r>
            <a:r>
              <a:rPr lang="en-GB" dirty="0">
                <a:solidFill>
                  <a:srgbClr val="4478A8"/>
                </a:solidFill>
                <a:latin typeface="Arial" panose="020B0604020202020204" pitchFamily="34" charset="0"/>
                <a:cs typeface="Arial" panose="020B0604020202020204" pitchFamily="34" charset="0"/>
              </a:rPr>
              <a:t>(Unit 3) as we have a higher tendency towards low effort and cutting corners</a:t>
            </a:r>
          </a:p>
        </p:txBody>
      </p:sp>
      <p:sp>
        <p:nvSpPr>
          <p:cNvPr id="8" name="TextBox 7">
            <a:extLst>
              <a:ext uri="{FF2B5EF4-FFF2-40B4-BE49-F238E27FC236}">
                <a16:creationId xmlns:a16="http://schemas.microsoft.com/office/drawing/2014/main" id="{3547E368-DBB0-4167-2EB8-5AC9FED17EF4}"/>
              </a:ext>
            </a:extLst>
          </p:cNvPr>
          <p:cNvSpPr txBox="1"/>
          <p:nvPr/>
        </p:nvSpPr>
        <p:spPr>
          <a:xfrm>
            <a:off x="885391" y="1736520"/>
            <a:ext cx="9839130" cy="1754326"/>
          </a:xfrm>
          <a:prstGeom prst="rect">
            <a:avLst/>
          </a:prstGeom>
          <a:noFill/>
        </p:spPr>
        <p:txBody>
          <a:bodyPr wrap="square">
            <a:spAutoFit/>
          </a:bodyPr>
          <a:lstStyle/>
          <a:p>
            <a:r>
              <a:rPr lang="en-GB" b="0" i="0" u="none" strike="noStrike" dirty="0">
                <a:solidFill>
                  <a:srgbClr val="336699"/>
                </a:solidFill>
                <a:effectLst/>
                <a:latin typeface="Arial" panose="020B0604020202020204" pitchFamily="34" charset="0"/>
                <a:cs typeface="Arial" panose="020B0604020202020204" pitchFamily="34" charset="0"/>
              </a:rPr>
              <a:t>Like all our decision making, we like to think our judgements about our leve</a:t>
            </a:r>
            <a:r>
              <a:rPr lang="en-GB" dirty="0">
                <a:solidFill>
                  <a:srgbClr val="336699"/>
                </a:solidFill>
                <a:latin typeface="Arial" panose="020B0604020202020204" pitchFamily="34" charset="0"/>
                <a:cs typeface="Arial" panose="020B0604020202020204" pitchFamily="34" charset="0"/>
              </a:rPr>
              <a:t>l of fatigue is  guided by rational thought:</a:t>
            </a:r>
          </a:p>
          <a:p>
            <a:pPr marL="457200" indent="-457200">
              <a:buFont typeface="Arial" panose="020B0604020202020204" pitchFamily="34" charset="0"/>
              <a:buChar char="•"/>
            </a:pPr>
            <a:r>
              <a:rPr lang="en-GB" b="1" dirty="0">
                <a:solidFill>
                  <a:srgbClr val="336699"/>
                </a:solidFill>
                <a:latin typeface="Arial" panose="020B0604020202020204" pitchFamily="34" charset="0"/>
                <a:cs typeface="Arial" panose="020B0604020202020204" pitchFamily="34" charset="0"/>
              </a:rPr>
              <a:t>When we feel tired, we stop working </a:t>
            </a:r>
          </a:p>
          <a:p>
            <a:pPr marL="457200" indent="-457200">
              <a:buFont typeface="Arial" panose="020B0604020202020204" pitchFamily="34" charset="0"/>
              <a:buChar char="•"/>
            </a:pPr>
            <a:r>
              <a:rPr lang="en-GB" b="1" dirty="0">
                <a:solidFill>
                  <a:srgbClr val="336699"/>
                </a:solidFill>
                <a:latin typeface="Arial" panose="020B0604020202020204" pitchFamily="34" charset="0"/>
                <a:cs typeface="Arial" panose="020B0604020202020204" pitchFamily="34" charset="0"/>
              </a:rPr>
              <a:t>When we don’t feel tired, we feel okay to continue working</a:t>
            </a:r>
          </a:p>
          <a:p>
            <a:endParaRPr lang="en-GB" b="1" dirty="0">
              <a:solidFill>
                <a:srgbClr val="336699"/>
              </a:solidFill>
              <a:latin typeface="Arial" panose="020B0604020202020204" pitchFamily="34" charset="0"/>
              <a:cs typeface="Arial" panose="020B0604020202020204" pitchFamily="34" charset="0"/>
            </a:endParaRPr>
          </a:p>
          <a:p>
            <a:r>
              <a:rPr lang="en-GB" dirty="0">
                <a:solidFill>
                  <a:srgbClr val="336699"/>
                </a:solidFill>
                <a:latin typeface="Arial" panose="020B0604020202020204" pitchFamily="34" charset="0"/>
                <a:cs typeface="Arial" panose="020B0604020202020204" pitchFamily="34" charset="0"/>
              </a:rPr>
              <a:t>However, it is never easy to make such decisions because: </a:t>
            </a:r>
          </a:p>
        </p:txBody>
      </p:sp>
      <p:sp>
        <p:nvSpPr>
          <p:cNvPr id="5" name="Rectangle 4">
            <a:extLst>
              <a:ext uri="{FF2B5EF4-FFF2-40B4-BE49-F238E27FC236}">
                <a16:creationId xmlns:a16="http://schemas.microsoft.com/office/drawing/2014/main" id="{54963542-DE3A-171E-12E5-6EA5853EFE42}"/>
              </a:ext>
            </a:extLst>
          </p:cNvPr>
          <p:cNvSpPr/>
          <p:nvPr/>
        </p:nvSpPr>
        <p:spPr>
          <a:xfrm>
            <a:off x="7950905" y="3834655"/>
            <a:ext cx="2311229" cy="2486457"/>
          </a:xfrm>
          <a:prstGeom prst="rect">
            <a:avLst/>
          </a:prstGeom>
          <a:solidFill>
            <a:srgbClr val="E4E9F3"/>
          </a:solidFill>
          <a:ln>
            <a:solidFill>
              <a:srgbClr val="E4E9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rgbClr val="4478A8"/>
                </a:solidFill>
                <a:latin typeface="Arial" panose="020B0604020202020204" pitchFamily="34" charset="0"/>
                <a:cs typeface="Arial" panose="020B0604020202020204" pitchFamily="34" charset="0"/>
              </a:rPr>
              <a:t>3. </a:t>
            </a:r>
            <a:r>
              <a:rPr lang="en-GB" b="1" dirty="0">
                <a:solidFill>
                  <a:srgbClr val="4478A8"/>
                </a:solidFill>
                <a:latin typeface="Arial" panose="020B0604020202020204" pitchFamily="34" charset="0"/>
                <a:cs typeface="Arial" panose="020B0604020202020204" pitchFamily="34" charset="0"/>
              </a:rPr>
              <a:t>Other situational factors </a:t>
            </a:r>
            <a:r>
              <a:rPr lang="en-GB" dirty="0">
                <a:solidFill>
                  <a:srgbClr val="4478A8"/>
                </a:solidFill>
                <a:latin typeface="Arial" panose="020B0604020202020204" pitchFamily="34" charset="0"/>
                <a:cs typeface="Arial" panose="020B0604020202020204" pitchFamily="34" charset="0"/>
              </a:rPr>
              <a:t>push us to continue working can divert us from our own fatigue state</a:t>
            </a:r>
          </a:p>
        </p:txBody>
      </p:sp>
    </p:spTree>
    <p:extLst>
      <p:ext uri="{BB962C8B-B14F-4D97-AF65-F5344CB8AC3E}">
        <p14:creationId xmlns:p14="http://schemas.microsoft.com/office/powerpoint/2010/main" val="29039012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92D971EE-F0F3-DBA8-D73E-CB56C3A15782}"/>
              </a:ext>
            </a:extLst>
          </p:cNvPr>
          <p:cNvPicPr>
            <a:picLocks noChangeAspect="1"/>
          </p:cNvPicPr>
          <p:nvPr/>
        </p:nvPicPr>
        <p:blipFill>
          <a:blip r:embed="rId3"/>
          <a:stretch>
            <a:fillRect/>
          </a:stretch>
        </p:blipFill>
        <p:spPr>
          <a:xfrm>
            <a:off x="222421" y="180734"/>
            <a:ext cx="3446902" cy="655682"/>
          </a:xfrm>
          <a:prstGeom prst="rect">
            <a:avLst/>
          </a:prstGeom>
        </p:spPr>
      </p:pic>
      <p:pic>
        <p:nvPicPr>
          <p:cNvPr id="29" name="Picture 28" descr="A blue and black logo&#10;&#10;Description automatically generated">
            <a:extLst>
              <a:ext uri="{FF2B5EF4-FFF2-40B4-BE49-F238E27FC236}">
                <a16:creationId xmlns:a16="http://schemas.microsoft.com/office/drawing/2014/main" id="{F04F5136-9DC4-87A8-478E-C9B174BF25E7}"/>
              </a:ext>
            </a:extLst>
          </p:cNvPr>
          <p:cNvPicPr>
            <a:picLocks noChangeAspect="1"/>
          </p:cNvPicPr>
          <p:nvPr/>
        </p:nvPicPr>
        <p:blipFill>
          <a:blip r:embed="rId4"/>
          <a:stretch>
            <a:fillRect/>
          </a:stretch>
        </p:blipFill>
        <p:spPr>
          <a:xfrm>
            <a:off x="10263023" y="-1021"/>
            <a:ext cx="1926678" cy="1939815"/>
          </a:xfrm>
          <a:prstGeom prst="rect">
            <a:avLst/>
          </a:prstGeom>
        </p:spPr>
      </p:pic>
      <p:sp>
        <p:nvSpPr>
          <p:cNvPr id="30" name="Title 1">
            <a:extLst>
              <a:ext uri="{FF2B5EF4-FFF2-40B4-BE49-F238E27FC236}">
                <a16:creationId xmlns:a16="http://schemas.microsoft.com/office/drawing/2014/main" id="{709CF1A6-48D1-306B-E86B-E69D6459BA4D}"/>
              </a:ext>
            </a:extLst>
          </p:cNvPr>
          <p:cNvSpPr txBox="1">
            <a:spLocks noGrp="1"/>
          </p:cNvSpPr>
          <p:nvPr>
            <p:ph type="title"/>
          </p:nvPr>
        </p:nvSpPr>
        <p:spPr>
          <a:xfrm>
            <a:off x="222421" y="613232"/>
            <a:ext cx="10515600" cy="13255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solidFill>
                  <a:srgbClr val="4478A8"/>
                </a:solidFill>
                <a:latin typeface="Arial" panose="020B0604020202020204" pitchFamily="34" charset="0"/>
                <a:cs typeface="Arial" panose="020B0604020202020204" pitchFamily="34" charset="0"/>
              </a:rPr>
              <a:t>1. Context of urgency</a:t>
            </a:r>
            <a:endParaRPr lang="en-GB" sz="3600" dirty="0">
              <a:solidFill>
                <a:srgbClr val="4478A8"/>
              </a:solidFill>
              <a:latin typeface="Arial" panose="020B0604020202020204" pitchFamily="34" charset="0"/>
              <a:cs typeface="Arial" panose="020B0604020202020204" pitchFamily="34" charset="0"/>
            </a:endParaRPr>
          </a:p>
        </p:txBody>
      </p:sp>
      <p:pic>
        <p:nvPicPr>
          <p:cNvPr id="33" name="Picture 32">
            <a:extLst>
              <a:ext uri="{FF2B5EF4-FFF2-40B4-BE49-F238E27FC236}">
                <a16:creationId xmlns:a16="http://schemas.microsoft.com/office/drawing/2014/main" id="{04F5474D-37F1-EF61-76E2-3D6FBF003533}"/>
              </a:ext>
            </a:extLst>
          </p:cNvPr>
          <p:cNvPicPr>
            <a:picLocks noChangeAspect="1"/>
          </p:cNvPicPr>
          <p:nvPr/>
        </p:nvPicPr>
        <p:blipFill>
          <a:blip r:embed="rId5"/>
          <a:stretch>
            <a:fillRect/>
          </a:stretch>
        </p:blipFill>
        <p:spPr>
          <a:xfrm>
            <a:off x="144948" y="5393370"/>
            <a:ext cx="2512438" cy="1401167"/>
          </a:xfrm>
          <a:prstGeom prst="rect">
            <a:avLst/>
          </a:prstGeom>
        </p:spPr>
      </p:pic>
      <p:sp>
        <p:nvSpPr>
          <p:cNvPr id="7" name="Rectangle 6">
            <a:extLst>
              <a:ext uri="{FF2B5EF4-FFF2-40B4-BE49-F238E27FC236}">
                <a16:creationId xmlns:a16="http://schemas.microsoft.com/office/drawing/2014/main" id="{12A0F1B3-A47D-B45B-2B7B-08FC09056520}"/>
              </a:ext>
            </a:extLst>
          </p:cNvPr>
          <p:cNvSpPr/>
          <p:nvPr/>
        </p:nvSpPr>
        <p:spPr>
          <a:xfrm>
            <a:off x="314425" y="1582184"/>
            <a:ext cx="4333775" cy="45719"/>
          </a:xfrm>
          <a:prstGeom prst="rect">
            <a:avLst/>
          </a:prstGeom>
          <a:solidFill>
            <a:srgbClr val="ED7D31"/>
          </a:solidFill>
          <a:ln>
            <a:solidFill>
              <a:srgbClr val="ED7D31"/>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pic>
        <p:nvPicPr>
          <p:cNvPr id="8" name="Graphic 7" descr="Office worker female with solid fill">
            <a:extLst>
              <a:ext uri="{FF2B5EF4-FFF2-40B4-BE49-F238E27FC236}">
                <a16:creationId xmlns:a16="http://schemas.microsoft.com/office/drawing/2014/main" id="{014A5861-09F2-7349-2279-0C502D41E11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888617" y="5108036"/>
            <a:ext cx="1401167" cy="1401167"/>
          </a:xfrm>
          <a:prstGeom prst="rect">
            <a:avLst/>
          </a:prstGeom>
        </p:spPr>
      </p:pic>
      <p:sp>
        <p:nvSpPr>
          <p:cNvPr id="9" name="Speech Bubble: Oval 8">
            <a:extLst>
              <a:ext uri="{FF2B5EF4-FFF2-40B4-BE49-F238E27FC236}">
                <a16:creationId xmlns:a16="http://schemas.microsoft.com/office/drawing/2014/main" id="{592782D5-A14C-65AE-F833-2CFC04839145}"/>
              </a:ext>
            </a:extLst>
          </p:cNvPr>
          <p:cNvSpPr/>
          <p:nvPr/>
        </p:nvSpPr>
        <p:spPr>
          <a:xfrm>
            <a:off x="695325" y="2284758"/>
            <a:ext cx="3685820" cy="2823277"/>
          </a:xfrm>
          <a:prstGeom prst="wedgeEllipseCallout">
            <a:avLst>
              <a:gd name="adj1" fmla="val 71865"/>
              <a:gd name="adj2" fmla="val 75834"/>
            </a:avLst>
          </a:prstGeom>
          <a:solidFill>
            <a:srgbClr val="E4E9F3"/>
          </a:solidFill>
          <a:ln>
            <a:solidFill>
              <a:srgbClr val="4478A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rgbClr val="4478A8"/>
                </a:solidFill>
                <a:latin typeface="Arial" panose="020B0604020202020204" pitchFamily="34" charset="0"/>
                <a:cs typeface="Arial" panose="020B0604020202020204" pitchFamily="34" charset="0"/>
              </a:rPr>
              <a:t> </a:t>
            </a:r>
            <a:r>
              <a:rPr lang="en-GB" sz="1600" i="1" dirty="0">
                <a:solidFill>
                  <a:srgbClr val="4478A8"/>
                </a:solidFill>
                <a:latin typeface="Arial" panose="020B0604020202020204" pitchFamily="34" charset="0"/>
                <a:cs typeface="Arial" panose="020B0604020202020204" pitchFamily="34" charset="0"/>
              </a:rPr>
              <a:t>When decisions are made in an urgent context the possibility of being rational is limited due to a short time to collect information, fully evaluate and draw rational conclusions – you are more likely to rely on </a:t>
            </a:r>
            <a:br>
              <a:rPr lang="en-GB" sz="1600" i="1" dirty="0">
                <a:solidFill>
                  <a:srgbClr val="4478A8"/>
                </a:solidFill>
                <a:latin typeface="Arial" panose="020B0604020202020204" pitchFamily="34" charset="0"/>
                <a:cs typeface="Arial" panose="020B0604020202020204" pitchFamily="34" charset="0"/>
              </a:rPr>
            </a:br>
            <a:r>
              <a:rPr lang="en-GB" sz="1600" b="1" i="1" dirty="0">
                <a:solidFill>
                  <a:srgbClr val="4478A8"/>
                </a:solidFill>
                <a:latin typeface="Arial" panose="020B0604020202020204" pitchFamily="34" charset="0"/>
                <a:cs typeface="Arial" panose="020B0604020202020204" pitchFamily="34" charset="0"/>
              </a:rPr>
              <a:t>‘gut feel’</a:t>
            </a:r>
            <a:endParaRPr lang="en-GB" b="1" i="1" dirty="0">
              <a:solidFill>
                <a:srgbClr val="4478A8"/>
              </a:solidFill>
              <a:latin typeface="Arial" panose="020B0604020202020204" pitchFamily="34" charset="0"/>
              <a:cs typeface="Arial" panose="020B0604020202020204" pitchFamily="34" charset="0"/>
            </a:endParaRPr>
          </a:p>
        </p:txBody>
      </p:sp>
      <p:sp>
        <p:nvSpPr>
          <p:cNvPr id="10" name="Speech Bubble: Oval 9">
            <a:extLst>
              <a:ext uri="{FF2B5EF4-FFF2-40B4-BE49-F238E27FC236}">
                <a16:creationId xmlns:a16="http://schemas.microsoft.com/office/drawing/2014/main" id="{A9B6ABE9-24BD-CF03-FAA2-D738150A14FF}"/>
              </a:ext>
            </a:extLst>
          </p:cNvPr>
          <p:cNvSpPr/>
          <p:nvPr/>
        </p:nvSpPr>
        <p:spPr>
          <a:xfrm>
            <a:off x="4550566" y="2684562"/>
            <a:ext cx="2393159" cy="2144048"/>
          </a:xfrm>
          <a:prstGeom prst="wedgeEllipseCallout">
            <a:avLst>
              <a:gd name="adj1" fmla="val 2896"/>
              <a:gd name="adj2" fmla="val 66565"/>
            </a:avLst>
          </a:prstGeom>
          <a:solidFill>
            <a:srgbClr val="E4E9F3"/>
          </a:solidFill>
          <a:ln>
            <a:solidFill>
              <a:srgbClr val="4478A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i="1" dirty="0">
                <a:solidFill>
                  <a:srgbClr val="4478A8"/>
                </a:solidFill>
                <a:latin typeface="Arial" panose="020B0604020202020204" pitchFamily="34" charset="0"/>
                <a:cs typeface="Arial" panose="020B0604020202020204" pitchFamily="34" charset="0"/>
              </a:rPr>
              <a:t>Therefore, it’s likely that you would </a:t>
            </a:r>
            <a:r>
              <a:rPr lang="en-GB" sz="1600" b="1" i="1" dirty="0">
                <a:solidFill>
                  <a:srgbClr val="4478A8"/>
                </a:solidFill>
                <a:latin typeface="Arial" panose="020B0604020202020204" pitchFamily="34" charset="0"/>
                <a:cs typeface="Arial" panose="020B0604020202020204" pitchFamily="34" charset="0"/>
              </a:rPr>
              <a:t>compromise</a:t>
            </a:r>
            <a:r>
              <a:rPr lang="en-GB" sz="1600" i="1" dirty="0">
                <a:solidFill>
                  <a:srgbClr val="4478A8"/>
                </a:solidFill>
                <a:latin typeface="Arial" panose="020B0604020202020204" pitchFamily="34" charset="0"/>
                <a:cs typeface="Arial" panose="020B0604020202020204" pitchFamily="34" charset="0"/>
              </a:rPr>
              <a:t> with “good enough” decisions</a:t>
            </a:r>
          </a:p>
        </p:txBody>
      </p:sp>
      <p:sp>
        <p:nvSpPr>
          <p:cNvPr id="12" name="Speech Bubble: Oval 11">
            <a:extLst>
              <a:ext uri="{FF2B5EF4-FFF2-40B4-BE49-F238E27FC236}">
                <a16:creationId xmlns:a16="http://schemas.microsoft.com/office/drawing/2014/main" id="{20A9311C-13A9-D49C-AFF3-712315DF847B}"/>
              </a:ext>
            </a:extLst>
          </p:cNvPr>
          <p:cNvSpPr/>
          <p:nvPr/>
        </p:nvSpPr>
        <p:spPr>
          <a:xfrm>
            <a:off x="7359718" y="2553047"/>
            <a:ext cx="4514076" cy="1464524"/>
          </a:xfrm>
          <a:prstGeom prst="wedgeEllipseCallout">
            <a:avLst>
              <a:gd name="adj1" fmla="val -81082"/>
              <a:gd name="adj2" fmla="val 163819"/>
            </a:avLst>
          </a:prstGeom>
          <a:solidFill>
            <a:srgbClr val="E4E9F3"/>
          </a:solidFill>
          <a:ln>
            <a:solidFill>
              <a:srgbClr val="4478A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i="1" dirty="0">
                <a:solidFill>
                  <a:srgbClr val="4478A8"/>
                </a:solidFill>
                <a:latin typeface="Arial" panose="020B0604020202020204" pitchFamily="34" charset="0"/>
                <a:cs typeface="Arial" panose="020B0604020202020204" pitchFamily="34" charset="0"/>
              </a:rPr>
              <a:t>One way to compromise with time is relying on your </a:t>
            </a:r>
            <a:r>
              <a:rPr lang="en-GB" sz="1600" b="1" i="1" dirty="0">
                <a:solidFill>
                  <a:srgbClr val="4478A8"/>
                </a:solidFill>
                <a:latin typeface="Arial" panose="020B0604020202020204" pitchFamily="34" charset="0"/>
                <a:cs typeface="Arial" panose="020B0604020202020204" pitchFamily="34" charset="0"/>
              </a:rPr>
              <a:t>expertise</a:t>
            </a:r>
            <a:r>
              <a:rPr lang="en-GB" sz="1600" i="1" dirty="0">
                <a:solidFill>
                  <a:srgbClr val="4478A8"/>
                </a:solidFill>
                <a:latin typeface="Arial" panose="020B0604020202020204" pitchFamily="34" charset="0"/>
                <a:cs typeface="Arial" panose="020B0604020202020204" pitchFamily="34" charset="0"/>
              </a:rPr>
              <a:t> and knowledge of a situation to make decisions </a:t>
            </a:r>
          </a:p>
        </p:txBody>
      </p:sp>
      <p:sp>
        <p:nvSpPr>
          <p:cNvPr id="13" name="TextBox 12">
            <a:extLst>
              <a:ext uri="{FF2B5EF4-FFF2-40B4-BE49-F238E27FC236}">
                <a16:creationId xmlns:a16="http://schemas.microsoft.com/office/drawing/2014/main" id="{03DAA942-F84B-B26D-3887-11A76A7A5559}"/>
              </a:ext>
            </a:extLst>
          </p:cNvPr>
          <p:cNvSpPr txBox="1"/>
          <p:nvPr/>
        </p:nvSpPr>
        <p:spPr>
          <a:xfrm>
            <a:off x="143103" y="1736035"/>
            <a:ext cx="9682032" cy="369332"/>
          </a:xfrm>
          <a:prstGeom prst="rect">
            <a:avLst/>
          </a:prstGeom>
          <a:noFill/>
        </p:spPr>
        <p:txBody>
          <a:bodyPr wrap="square">
            <a:spAutoFit/>
          </a:bodyPr>
          <a:lstStyle/>
          <a:p>
            <a:r>
              <a:rPr lang="en-GB" sz="1800" i="0" u="none" strike="noStrike" dirty="0">
                <a:solidFill>
                  <a:srgbClr val="ED7D31"/>
                </a:solidFill>
                <a:effectLst/>
                <a:latin typeface="Arial" panose="020B0604020202020204" pitchFamily="34" charset="0"/>
                <a:cs typeface="Arial" panose="020B0604020202020204" pitchFamily="34" charset="0"/>
              </a:rPr>
              <a:t>Sally the psychologist discusses how we make decisions in an urgent context</a:t>
            </a:r>
            <a:endParaRPr lang="en-GB" dirty="0">
              <a:solidFill>
                <a:srgbClr val="ED7D31"/>
              </a:solidFill>
            </a:endParaRPr>
          </a:p>
        </p:txBody>
      </p:sp>
      <p:sp>
        <p:nvSpPr>
          <p:cNvPr id="11" name="Speech Bubble: Oval 10">
            <a:extLst>
              <a:ext uri="{FF2B5EF4-FFF2-40B4-BE49-F238E27FC236}">
                <a16:creationId xmlns:a16="http://schemas.microsoft.com/office/drawing/2014/main" id="{1AA56231-1CC3-33A5-4E8B-2D7AAFDAE1CE}"/>
              </a:ext>
            </a:extLst>
          </p:cNvPr>
          <p:cNvSpPr/>
          <p:nvPr/>
        </p:nvSpPr>
        <p:spPr>
          <a:xfrm>
            <a:off x="7703273" y="4249670"/>
            <a:ext cx="4422597" cy="1855780"/>
          </a:xfrm>
          <a:prstGeom prst="wedgeEllipseCallout">
            <a:avLst>
              <a:gd name="adj1" fmla="val -77882"/>
              <a:gd name="adj2" fmla="val 35841"/>
            </a:avLst>
          </a:prstGeom>
          <a:solidFill>
            <a:srgbClr val="E4E9F3"/>
          </a:solidFill>
          <a:ln>
            <a:solidFill>
              <a:srgbClr val="4478A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i="1" dirty="0">
                <a:solidFill>
                  <a:srgbClr val="4478A8"/>
                </a:solidFill>
                <a:latin typeface="Arial" panose="020B0604020202020204" pitchFamily="34" charset="0"/>
                <a:cs typeface="Arial" panose="020B0604020202020204" pitchFamily="34" charset="0"/>
              </a:rPr>
              <a:t>However, when doing this, there is a higher chance of relying on </a:t>
            </a:r>
            <a:r>
              <a:rPr lang="en-GB" sz="1600" b="1" i="1" dirty="0">
                <a:solidFill>
                  <a:srgbClr val="4478A8"/>
                </a:solidFill>
                <a:latin typeface="Arial" panose="020B0604020202020204" pitchFamily="34" charset="0"/>
                <a:cs typeface="Arial" panose="020B0604020202020204" pitchFamily="34" charset="0"/>
              </a:rPr>
              <a:t>mental shortcuts and biases</a:t>
            </a:r>
            <a:r>
              <a:rPr lang="en-GB" sz="1600" i="1" dirty="0">
                <a:solidFill>
                  <a:srgbClr val="4478A8"/>
                </a:solidFill>
                <a:latin typeface="Arial" panose="020B0604020202020204" pitchFamily="34" charset="0"/>
                <a:cs typeface="Arial" panose="020B0604020202020204" pitchFamily="34" charset="0"/>
              </a:rPr>
              <a:t>. These can lead to less optimal decisions and potential errors. </a:t>
            </a:r>
          </a:p>
        </p:txBody>
      </p:sp>
    </p:spTree>
    <p:extLst>
      <p:ext uri="{BB962C8B-B14F-4D97-AF65-F5344CB8AC3E}">
        <p14:creationId xmlns:p14="http://schemas.microsoft.com/office/powerpoint/2010/main" val="357975289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8687440-0171-81E3-15D5-6C6559FCCBDB}"/>
              </a:ext>
            </a:extLst>
          </p:cNvPr>
          <p:cNvSpPr/>
          <p:nvPr/>
        </p:nvSpPr>
        <p:spPr>
          <a:xfrm>
            <a:off x="7527374" y="3178798"/>
            <a:ext cx="4066618" cy="1708183"/>
          </a:xfrm>
          <a:prstGeom prst="rect">
            <a:avLst/>
          </a:prstGeom>
          <a:solidFill>
            <a:srgbClr val="FD9191">
              <a:alpha val="3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8" name="Picture 27">
            <a:extLst>
              <a:ext uri="{FF2B5EF4-FFF2-40B4-BE49-F238E27FC236}">
                <a16:creationId xmlns:a16="http://schemas.microsoft.com/office/drawing/2014/main" id="{92D971EE-F0F3-DBA8-D73E-CB56C3A15782}"/>
              </a:ext>
            </a:extLst>
          </p:cNvPr>
          <p:cNvPicPr>
            <a:picLocks noChangeAspect="1"/>
          </p:cNvPicPr>
          <p:nvPr/>
        </p:nvPicPr>
        <p:blipFill>
          <a:blip r:embed="rId3"/>
          <a:stretch>
            <a:fillRect/>
          </a:stretch>
        </p:blipFill>
        <p:spPr>
          <a:xfrm>
            <a:off x="222421" y="180734"/>
            <a:ext cx="3446902" cy="655682"/>
          </a:xfrm>
          <a:prstGeom prst="rect">
            <a:avLst/>
          </a:prstGeom>
        </p:spPr>
      </p:pic>
      <p:pic>
        <p:nvPicPr>
          <p:cNvPr id="29" name="Picture 28" descr="A blue and black logo&#10;&#10;Description automatically generated">
            <a:extLst>
              <a:ext uri="{FF2B5EF4-FFF2-40B4-BE49-F238E27FC236}">
                <a16:creationId xmlns:a16="http://schemas.microsoft.com/office/drawing/2014/main" id="{F04F5136-9DC4-87A8-478E-C9B174BF25E7}"/>
              </a:ext>
            </a:extLst>
          </p:cNvPr>
          <p:cNvPicPr>
            <a:picLocks noChangeAspect="1"/>
          </p:cNvPicPr>
          <p:nvPr/>
        </p:nvPicPr>
        <p:blipFill>
          <a:blip r:embed="rId4"/>
          <a:stretch>
            <a:fillRect/>
          </a:stretch>
        </p:blipFill>
        <p:spPr>
          <a:xfrm>
            <a:off x="10263023" y="-1021"/>
            <a:ext cx="1926678" cy="1939815"/>
          </a:xfrm>
          <a:prstGeom prst="rect">
            <a:avLst/>
          </a:prstGeom>
        </p:spPr>
      </p:pic>
      <p:sp>
        <p:nvSpPr>
          <p:cNvPr id="30" name="Title 1">
            <a:extLst>
              <a:ext uri="{FF2B5EF4-FFF2-40B4-BE49-F238E27FC236}">
                <a16:creationId xmlns:a16="http://schemas.microsoft.com/office/drawing/2014/main" id="{709CF1A6-48D1-306B-E86B-E69D6459BA4D}"/>
              </a:ext>
            </a:extLst>
          </p:cNvPr>
          <p:cNvSpPr txBox="1">
            <a:spLocks noGrp="1"/>
          </p:cNvSpPr>
          <p:nvPr>
            <p:ph type="title"/>
          </p:nvPr>
        </p:nvSpPr>
        <p:spPr>
          <a:xfrm>
            <a:off x="222421" y="556987"/>
            <a:ext cx="10515600" cy="13255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solidFill>
                  <a:srgbClr val="4478A8"/>
                </a:solidFill>
                <a:latin typeface="Arial" panose="020B0604020202020204" pitchFamily="34" charset="0"/>
                <a:cs typeface="Arial" panose="020B0604020202020204" pitchFamily="34" charset="0"/>
              </a:rPr>
              <a:t>Pause for reflection</a:t>
            </a:r>
            <a:endParaRPr lang="en-GB" sz="3600" dirty="0">
              <a:solidFill>
                <a:srgbClr val="4478A8"/>
              </a:solidFill>
              <a:latin typeface="Arial" panose="020B0604020202020204" pitchFamily="34" charset="0"/>
              <a:cs typeface="Arial" panose="020B0604020202020204" pitchFamily="34" charset="0"/>
            </a:endParaRPr>
          </a:p>
        </p:txBody>
      </p:sp>
      <p:pic>
        <p:nvPicPr>
          <p:cNvPr id="33" name="Picture 32">
            <a:extLst>
              <a:ext uri="{FF2B5EF4-FFF2-40B4-BE49-F238E27FC236}">
                <a16:creationId xmlns:a16="http://schemas.microsoft.com/office/drawing/2014/main" id="{04F5474D-37F1-EF61-76E2-3D6FBF003533}"/>
              </a:ext>
            </a:extLst>
          </p:cNvPr>
          <p:cNvPicPr>
            <a:picLocks noChangeAspect="1"/>
          </p:cNvPicPr>
          <p:nvPr/>
        </p:nvPicPr>
        <p:blipFill>
          <a:blip r:embed="rId5"/>
          <a:stretch>
            <a:fillRect/>
          </a:stretch>
        </p:blipFill>
        <p:spPr>
          <a:xfrm>
            <a:off x="66130" y="5363543"/>
            <a:ext cx="2600325" cy="1450181"/>
          </a:xfrm>
          <a:prstGeom prst="rect">
            <a:avLst/>
          </a:prstGeom>
        </p:spPr>
      </p:pic>
      <p:sp>
        <p:nvSpPr>
          <p:cNvPr id="7" name="Rectangle 6">
            <a:extLst>
              <a:ext uri="{FF2B5EF4-FFF2-40B4-BE49-F238E27FC236}">
                <a16:creationId xmlns:a16="http://schemas.microsoft.com/office/drawing/2014/main" id="{12A0F1B3-A47D-B45B-2B7B-08FC09056520}"/>
              </a:ext>
            </a:extLst>
          </p:cNvPr>
          <p:cNvSpPr/>
          <p:nvPr/>
        </p:nvSpPr>
        <p:spPr>
          <a:xfrm>
            <a:off x="323850" y="1494457"/>
            <a:ext cx="3924301" cy="45719"/>
          </a:xfrm>
          <a:prstGeom prst="rect">
            <a:avLst/>
          </a:prstGeom>
          <a:solidFill>
            <a:srgbClr val="ED7D31"/>
          </a:solidFill>
          <a:ln>
            <a:solidFill>
              <a:srgbClr val="ED7D31"/>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970B3295-4F37-973B-5FCF-E725DB89820D}"/>
              </a:ext>
            </a:extLst>
          </p:cNvPr>
          <p:cNvSpPr/>
          <p:nvPr/>
        </p:nvSpPr>
        <p:spPr>
          <a:xfrm>
            <a:off x="4705899" y="3183661"/>
            <a:ext cx="2832254" cy="1708183"/>
          </a:xfrm>
          <a:prstGeom prst="rect">
            <a:avLst/>
          </a:prstGeom>
          <a:solidFill>
            <a:srgbClr val="E9E4A5">
              <a:alpha val="2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3B241CA7-51B5-3C6A-E4DA-E918C0282C70}"/>
              </a:ext>
            </a:extLst>
          </p:cNvPr>
          <p:cNvSpPr/>
          <p:nvPr/>
        </p:nvSpPr>
        <p:spPr>
          <a:xfrm>
            <a:off x="638662" y="3178798"/>
            <a:ext cx="4066618" cy="1708183"/>
          </a:xfrm>
          <a:prstGeom prst="rect">
            <a:avLst/>
          </a:prstGeom>
          <a:solidFill>
            <a:schemeClr val="accent6">
              <a:lumMod val="60000"/>
              <a:lumOff val="40000"/>
              <a:alpha val="3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extLst>
              <a:ext uri="{FF2B5EF4-FFF2-40B4-BE49-F238E27FC236}">
                <a16:creationId xmlns:a16="http://schemas.microsoft.com/office/drawing/2014/main" id="{D22A5CE5-6B12-5EC0-9F4C-C09A2108517D}"/>
              </a:ext>
            </a:extLst>
          </p:cNvPr>
          <p:cNvSpPr txBox="1"/>
          <p:nvPr/>
        </p:nvSpPr>
        <p:spPr>
          <a:xfrm>
            <a:off x="806124" y="3773602"/>
            <a:ext cx="3623001" cy="923330"/>
          </a:xfrm>
          <a:prstGeom prst="rect">
            <a:avLst/>
          </a:prstGeom>
          <a:noFill/>
        </p:spPr>
        <p:txBody>
          <a:bodyPr wrap="square" rtlCol="0">
            <a:spAutoFit/>
          </a:bodyPr>
          <a:lstStyle/>
          <a:p>
            <a:r>
              <a:rPr lang="en-GB" dirty="0">
                <a:solidFill>
                  <a:srgbClr val="4478A8"/>
                </a:solidFill>
                <a:latin typeface="Arial" panose="020B0604020202020204" pitchFamily="34" charset="0"/>
                <a:cs typeface="Arial" panose="020B0604020202020204" pitchFamily="34" charset="0"/>
              </a:rPr>
              <a:t>Not urgent at all (several minutes to think fully through your state and your exposure to risks)</a:t>
            </a:r>
          </a:p>
        </p:txBody>
      </p:sp>
      <p:sp>
        <p:nvSpPr>
          <p:cNvPr id="12" name="TextBox 11">
            <a:extLst>
              <a:ext uri="{FF2B5EF4-FFF2-40B4-BE49-F238E27FC236}">
                <a16:creationId xmlns:a16="http://schemas.microsoft.com/office/drawing/2014/main" id="{E6FABD2F-6DBB-5BDE-7768-A069F3A065B9}"/>
              </a:ext>
            </a:extLst>
          </p:cNvPr>
          <p:cNvSpPr txBox="1"/>
          <p:nvPr/>
        </p:nvSpPr>
        <p:spPr>
          <a:xfrm>
            <a:off x="8553622" y="3709530"/>
            <a:ext cx="2832254" cy="923330"/>
          </a:xfrm>
          <a:prstGeom prst="rect">
            <a:avLst/>
          </a:prstGeom>
          <a:noFill/>
        </p:spPr>
        <p:txBody>
          <a:bodyPr wrap="square" rtlCol="0">
            <a:spAutoFit/>
          </a:bodyPr>
          <a:lstStyle/>
          <a:p>
            <a:pPr algn="r"/>
            <a:r>
              <a:rPr lang="en-GB" dirty="0">
                <a:solidFill>
                  <a:srgbClr val="4478A8"/>
                </a:solidFill>
                <a:latin typeface="Arial" panose="020B0604020202020204" pitchFamily="34" charset="0"/>
                <a:cs typeface="Arial" panose="020B0604020202020204" pitchFamily="34" charset="0"/>
              </a:rPr>
              <a:t>Very urgent (within seconds with a ‘gut feel’ evaluation) </a:t>
            </a:r>
          </a:p>
        </p:txBody>
      </p:sp>
      <p:sp>
        <p:nvSpPr>
          <p:cNvPr id="14" name="TextBox 13">
            <a:extLst>
              <a:ext uri="{FF2B5EF4-FFF2-40B4-BE49-F238E27FC236}">
                <a16:creationId xmlns:a16="http://schemas.microsoft.com/office/drawing/2014/main" id="{CDD8A4DB-F000-4305-11FD-F326ED18FFBF}"/>
              </a:ext>
            </a:extLst>
          </p:cNvPr>
          <p:cNvSpPr txBox="1"/>
          <p:nvPr/>
        </p:nvSpPr>
        <p:spPr>
          <a:xfrm>
            <a:off x="393360" y="1686499"/>
            <a:ext cx="9869663" cy="923330"/>
          </a:xfrm>
          <a:prstGeom prst="rect">
            <a:avLst/>
          </a:prstGeom>
          <a:noFill/>
        </p:spPr>
        <p:txBody>
          <a:bodyPr wrap="square">
            <a:spAutoFit/>
          </a:bodyPr>
          <a:lstStyle/>
          <a:p>
            <a:r>
              <a:rPr lang="en-GB" sz="1800" i="0" u="none" strike="noStrike" dirty="0">
                <a:solidFill>
                  <a:srgbClr val="336699"/>
                </a:solidFill>
                <a:effectLst/>
                <a:latin typeface="Arial" panose="020B0604020202020204" pitchFamily="34" charset="0"/>
                <a:cs typeface="Arial" panose="020B0604020202020204" pitchFamily="34" charset="0"/>
              </a:rPr>
              <a:t>Think about the context in which you usually assess your own level of fatigue during a shift</a:t>
            </a:r>
          </a:p>
          <a:p>
            <a:endParaRPr lang="en-GB" sz="1800" dirty="0">
              <a:solidFill>
                <a:srgbClr val="336699"/>
              </a:solidFill>
              <a:latin typeface="Arial" panose="020B0604020202020204" pitchFamily="34" charset="0"/>
              <a:cs typeface="Arial" panose="020B0604020202020204" pitchFamily="34" charset="0"/>
            </a:endParaRPr>
          </a:p>
          <a:p>
            <a:r>
              <a:rPr lang="en-GB" sz="1800" b="1" dirty="0">
                <a:solidFill>
                  <a:srgbClr val="336699"/>
                </a:solidFill>
                <a:latin typeface="Arial" panose="020B0604020202020204" pitchFamily="34" charset="0"/>
                <a:cs typeface="Arial" panose="020B0604020202020204" pitchFamily="34" charset="0"/>
              </a:rPr>
              <a:t>How much time do you usually dedicate to this assessment? </a:t>
            </a:r>
          </a:p>
        </p:txBody>
      </p:sp>
      <p:cxnSp>
        <p:nvCxnSpPr>
          <p:cNvPr id="8" name="Straight Arrow Connector 7">
            <a:extLst>
              <a:ext uri="{FF2B5EF4-FFF2-40B4-BE49-F238E27FC236}">
                <a16:creationId xmlns:a16="http://schemas.microsoft.com/office/drawing/2014/main" id="{9EEBD32A-6626-C361-F1E7-00785024B6FB}"/>
              </a:ext>
            </a:extLst>
          </p:cNvPr>
          <p:cNvCxnSpPr/>
          <p:nvPr/>
        </p:nvCxnSpPr>
        <p:spPr>
          <a:xfrm>
            <a:off x="865620" y="3564926"/>
            <a:ext cx="10360742" cy="16634"/>
          </a:xfrm>
          <a:prstGeom prst="straightConnector1">
            <a:avLst/>
          </a:prstGeom>
          <a:ln w="38100">
            <a:solidFill>
              <a:schemeClr val="bg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48E52D18-238D-79D4-6524-A98CAC835251}"/>
              </a:ext>
            </a:extLst>
          </p:cNvPr>
          <p:cNvSpPr txBox="1"/>
          <p:nvPr/>
        </p:nvSpPr>
        <p:spPr>
          <a:xfrm>
            <a:off x="4610100" y="5277972"/>
            <a:ext cx="7081673" cy="923330"/>
          </a:xfrm>
          <a:prstGeom prst="rect">
            <a:avLst/>
          </a:prstGeom>
          <a:noFill/>
        </p:spPr>
        <p:txBody>
          <a:bodyPr wrap="square">
            <a:spAutoFit/>
          </a:bodyPr>
          <a:lstStyle/>
          <a:p>
            <a:r>
              <a:rPr lang="en-GB" sz="1800" i="0" u="none" strike="noStrike" dirty="0">
                <a:solidFill>
                  <a:srgbClr val="ED7D31"/>
                </a:solidFill>
                <a:effectLst/>
                <a:latin typeface="Arial" panose="020B0604020202020204" pitchFamily="34" charset="0"/>
                <a:cs typeface="Arial" panose="020B0604020202020204" pitchFamily="34" charset="0"/>
              </a:rPr>
              <a:t>Given the importance of this decision for your safety and the safety of your colleagues, we think you owe it to yourself and your team to give yourself time for a considered evaluation of your state!</a:t>
            </a:r>
            <a:endParaRPr lang="en-GB" sz="1800" b="1" dirty="0">
              <a:solidFill>
                <a:srgbClr val="ED7D3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4123679"/>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92D971EE-F0F3-DBA8-D73E-CB56C3A15782}"/>
              </a:ext>
            </a:extLst>
          </p:cNvPr>
          <p:cNvPicPr>
            <a:picLocks noChangeAspect="1"/>
          </p:cNvPicPr>
          <p:nvPr/>
        </p:nvPicPr>
        <p:blipFill>
          <a:blip r:embed="rId2"/>
          <a:stretch>
            <a:fillRect/>
          </a:stretch>
        </p:blipFill>
        <p:spPr>
          <a:xfrm>
            <a:off x="222421" y="180734"/>
            <a:ext cx="3446902" cy="655682"/>
          </a:xfrm>
          <a:prstGeom prst="rect">
            <a:avLst/>
          </a:prstGeom>
        </p:spPr>
      </p:pic>
      <p:pic>
        <p:nvPicPr>
          <p:cNvPr id="29" name="Picture 28" descr="A blue and black logo&#10;&#10;Description automatically generated">
            <a:extLst>
              <a:ext uri="{FF2B5EF4-FFF2-40B4-BE49-F238E27FC236}">
                <a16:creationId xmlns:a16="http://schemas.microsoft.com/office/drawing/2014/main" id="{F04F5136-9DC4-87A8-478E-C9B174BF25E7}"/>
              </a:ext>
            </a:extLst>
          </p:cNvPr>
          <p:cNvPicPr>
            <a:picLocks noChangeAspect="1"/>
          </p:cNvPicPr>
          <p:nvPr/>
        </p:nvPicPr>
        <p:blipFill>
          <a:blip r:embed="rId3"/>
          <a:stretch>
            <a:fillRect/>
          </a:stretch>
        </p:blipFill>
        <p:spPr>
          <a:xfrm>
            <a:off x="10263023" y="-1021"/>
            <a:ext cx="1926678" cy="1939815"/>
          </a:xfrm>
          <a:prstGeom prst="rect">
            <a:avLst/>
          </a:prstGeom>
        </p:spPr>
      </p:pic>
      <p:sp>
        <p:nvSpPr>
          <p:cNvPr id="30" name="Title 1">
            <a:extLst>
              <a:ext uri="{FF2B5EF4-FFF2-40B4-BE49-F238E27FC236}">
                <a16:creationId xmlns:a16="http://schemas.microsoft.com/office/drawing/2014/main" id="{709CF1A6-48D1-306B-E86B-E69D6459BA4D}"/>
              </a:ext>
            </a:extLst>
          </p:cNvPr>
          <p:cNvSpPr txBox="1">
            <a:spLocks noGrp="1"/>
          </p:cNvSpPr>
          <p:nvPr>
            <p:ph type="title"/>
          </p:nvPr>
        </p:nvSpPr>
        <p:spPr>
          <a:xfrm>
            <a:off x="222421" y="768577"/>
            <a:ext cx="11167474" cy="13255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solidFill>
                  <a:srgbClr val="4478A8"/>
                </a:solidFill>
                <a:latin typeface="Arial" panose="020B0604020202020204" pitchFamily="34" charset="0"/>
                <a:cs typeface="Arial" panose="020B0604020202020204" pitchFamily="34" charset="0"/>
              </a:rPr>
              <a:t>2. Fatigue increases likelihood of cutting corners</a:t>
            </a:r>
            <a:endParaRPr lang="en-GB" sz="3600" dirty="0">
              <a:solidFill>
                <a:srgbClr val="4478A8"/>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54CCCB15-B2B4-EC72-DED4-A30A1D025BF6}"/>
              </a:ext>
            </a:extLst>
          </p:cNvPr>
          <p:cNvSpPr txBox="1"/>
          <p:nvPr/>
        </p:nvSpPr>
        <p:spPr>
          <a:xfrm>
            <a:off x="1339426" y="2066957"/>
            <a:ext cx="9270689" cy="830997"/>
          </a:xfrm>
          <a:prstGeom prst="rect">
            <a:avLst/>
          </a:prstGeom>
          <a:noFill/>
        </p:spPr>
        <p:txBody>
          <a:bodyPr wrap="square" rtlCol="0">
            <a:spAutoFit/>
          </a:bodyPr>
          <a:lstStyle/>
          <a:p>
            <a:r>
              <a:rPr lang="en-GB" sz="1600" i="0" u="none" strike="noStrike" dirty="0">
                <a:solidFill>
                  <a:srgbClr val="336699"/>
                </a:solidFill>
                <a:effectLst/>
                <a:latin typeface="Arial" panose="020B0604020202020204" pitchFamily="34" charset="0"/>
                <a:cs typeface="Arial" panose="020B0604020202020204" pitchFamily="34" charset="0"/>
              </a:rPr>
              <a:t>As discussed in unit 3, fatigue tends to affect decision-making because we are driven to avoid effort during the activity, potentially leading to corner cutting in our work. </a:t>
            </a:r>
          </a:p>
          <a:p>
            <a:r>
              <a:rPr lang="en-GB" sz="1600" i="0" u="none" strike="noStrike" dirty="0">
                <a:solidFill>
                  <a:srgbClr val="336699"/>
                </a:solidFill>
                <a:effectLst/>
                <a:latin typeface="Arial" panose="020B0604020202020204" pitchFamily="34" charset="0"/>
                <a:cs typeface="Arial" panose="020B0604020202020204" pitchFamily="34" charset="0"/>
              </a:rPr>
              <a:t>This is a shift towards riskier strategies of working – </a:t>
            </a:r>
            <a:r>
              <a:rPr lang="en-GB" sz="1600" dirty="0">
                <a:solidFill>
                  <a:srgbClr val="336699"/>
                </a:solidFill>
                <a:latin typeface="Arial" panose="020B0604020202020204" pitchFamily="34" charset="0"/>
                <a:cs typeface="Arial" panose="020B0604020202020204" pitchFamily="34" charset="0"/>
              </a:rPr>
              <a:t>for example emphasising speed over accuracy. </a:t>
            </a:r>
          </a:p>
        </p:txBody>
      </p:sp>
      <p:sp>
        <p:nvSpPr>
          <p:cNvPr id="7" name="Rectangle 6">
            <a:extLst>
              <a:ext uri="{FF2B5EF4-FFF2-40B4-BE49-F238E27FC236}">
                <a16:creationId xmlns:a16="http://schemas.microsoft.com/office/drawing/2014/main" id="{12A0F1B3-A47D-B45B-2B7B-08FC09056520}"/>
              </a:ext>
            </a:extLst>
          </p:cNvPr>
          <p:cNvSpPr/>
          <p:nvPr/>
        </p:nvSpPr>
        <p:spPr>
          <a:xfrm flipV="1">
            <a:off x="317671" y="1713942"/>
            <a:ext cx="9731204" cy="45719"/>
          </a:xfrm>
          <a:prstGeom prst="rect">
            <a:avLst/>
          </a:prstGeom>
          <a:solidFill>
            <a:srgbClr val="ED7D31"/>
          </a:solidFill>
          <a:ln>
            <a:solidFill>
              <a:srgbClr val="ED7D31"/>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3F7D5DB6-4D67-E541-7FB8-91F04D7F18D4}"/>
              </a:ext>
            </a:extLst>
          </p:cNvPr>
          <p:cNvSpPr txBox="1"/>
          <p:nvPr/>
        </p:nvSpPr>
        <p:spPr>
          <a:xfrm>
            <a:off x="278178" y="4115635"/>
            <a:ext cx="5241745" cy="646331"/>
          </a:xfrm>
          <a:prstGeom prst="rect">
            <a:avLst/>
          </a:prstGeom>
          <a:noFill/>
        </p:spPr>
        <p:txBody>
          <a:bodyPr wrap="square" rtlCol="0">
            <a:spAutoFit/>
          </a:bodyPr>
          <a:lstStyle/>
          <a:p>
            <a:pPr algn="ctr"/>
            <a:r>
              <a:rPr lang="en-GB" i="0" u="none" strike="noStrike" dirty="0">
                <a:solidFill>
                  <a:srgbClr val="ED7D31"/>
                </a:solidFill>
                <a:effectLst/>
                <a:latin typeface="Arial" panose="020B0604020202020204" pitchFamily="34" charset="0"/>
                <a:cs typeface="Arial" panose="020B0604020202020204" pitchFamily="34" charset="0"/>
              </a:rPr>
              <a:t>What ‘corner cutting’ can look like in our engagement with our work</a:t>
            </a:r>
            <a:r>
              <a:rPr lang="en-GB" dirty="0">
                <a:solidFill>
                  <a:srgbClr val="ED7D31"/>
                </a:solidFill>
                <a:latin typeface="Arial" panose="020B0604020202020204" pitchFamily="34" charset="0"/>
                <a:cs typeface="Arial" panose="020B0604020202020204" pitchFamily="34" charset="0"/>
              </a:rPr>
              <a:t>:</a:t>
            </a:r>
          </a:p>
        </p:txBody>
      </p:sp>
      <p:sp>
        <p:nvSpPr>
          <p:cNvPr id="13" name="Rectangle 12">
            <a:extLst>
              <a:ext uri="{FF2B5EF4-FFF2-40B4-BE49-F238E27FC236}">
                <a16:creationId xmlns:a16="http://schemas.microsoft.com/office/drawing/2014/main" id="{19381183-E5E0-DFC0-A672-16F7BF956840}"/>
              </a:ext>
            </a:extLst>
          </p:cNvPr>
          <p:cNvSpPr/>
          <p:nvPr/>
        </p:nvSpPr>
        <p:spPr>
          <a:xfrm>
            <a:off x="220459" y="4851638"/>
            <a:ext cx="5435541" cy="420963"/>
          </a:xfrm>
          <a:prstGeom prst="rect">
            <a:avLst/>
          </a:prstGeom>
          <a:solidFill>
            <a:srgbClr val="E4E9F3"/>
          </a:solidFill>
          <a:ln>
            <a:solidFill>
              <a:srgbClr val="E4E9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solidFill>
                  <a:srgbClr val="4478A8"/>
                </a:solidFill>
                <a:latin typeface="Arial" panose="020B0604020202020204" pitchFamily="34" charset="0"/>
                <a:cs typeface="Arial" panose="020B0604020202020204" pitchFamily="34" charset="0"/>
              </a:rPr>
              <a:t>Neglect of safety protocols</a:t>
            </a:r>
          </a:p>
        </p:txBody>
      </p:sp>
      <p:sp>
        <p:nvSpPr>
          <p:cNvPr id="14" name="Rectangle 13">
            <a:extLst>
              <a:ext uri="{FF2B5EF4-FFF2-40B4-BE49-F238E27FC236}">
                <a16:creationId xmlns:a16="http://schemas.microsoft.com/office/drawing/2014/main" id="{DAEAFD0E-C830-39C6-0EBC-3C9AA09A26B0}"/>
              </a:ext>
            </a:extLst>
          </p:cNvPr>
          <p:cNvSpPr/>
          <p:nvPr/>
        </p:nvSpPr>
        <p:spPr>
          <a:xfrm>
            <a:off x="242275" y="5362274"/>
            <a:ext cx="5435541" cy="420963"/>
          </a:xfrm>
          <a:prstGeom prst="rect">
            <a:avLst/>
          </a:prstGeom>
          <a:solidFill>
            <a:srgbClr val="E4E9F3"/>
          </a:solidFill>
          <a:ln>
            <a:solidFill>
              <a:srgbClr val="E4E9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solidFill>
                  <a:srgbClr val="4478A8"/>
                </a:solidFill>
                <a:latin typeface="Arial" panose="020B0604020202020204" pitchFamily="34" charset="0"/>
                <a:cs typeface="Arial" panose="020B0604020202020204" pitchFamily="34" charset="0"/>
              </a:rPr>
              <a:t>Skipping double checks</a:t>
            </a:r>
          </a:p>
        </p:txBody>
      </p:sp>
      <p:sp>
        <p:nvSpPr>
          <p:cNvPr id="15" name="Rectangle 14">
            <a:extLst>
              <a:ext uri="{FF2B5EF4-FFF2-40B4-BE49-F238E27FC236}">
                <a16:creationId xmlns:a16="http://schemas.microsoft.com/office/drawing/2014/main" id="{FE38FE77-52EF-A121-6999-0E485F93161D}"/>
              </a:ext>
            </a:extLst>
          </p:cNvPr>
          <p:cNvSpPr/>
          <p:nvPr/>
        </p:nvSpPr>
        <p:spPr>
          <a:xfrm>
            <a:off x="242275" y="5877002"/>
            <a:ext cx="5435541" cy="663338"/>
          </a:xfrm>
          <a:prstGeom prst="rect">
            <a:avLst/>
          </a:prstGeom>
          <a:solidFill>
            <a:srgbClr val="E4E9F3"/>
          </a:solidFill>
          <a:ln>
            <a:solidFill>
              <a:srgbClr val="E4E9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solidFill>
                  <a:srgbClr val="4478A8"/>
                </a:solidFill>
                <a:latin typeface="Arial" panose="020B0604020202020204" pitchFamily="34" charset="0"/>
                <a:cs typeface="Arial" panose="020B0604020202020204" pitchFamily="34" charset="0"/>
              </a:rPr>
              <a:t>Rushing through tasks without ensuring safety conditions for you and your team</a:t>
            </a:r>
          </a:p>
        </p:txBody>
      </p:sp>
      <p:sp>
        <p:nvSpPr>
          <p:cNvPr id="8" name="TextBox 7">
            <a:extLst>
              <a:ext uri="{FF2B5EF4-FFF2-40B4-BE49-F238E27FC236}">
                <a16:creationId xmlns:a16="http://schemas.microsoft.com/office/drawing/2014/main" id="{AE23A985-6071-273A-A215-51CA1E34C4F9}"/>
              </a:ext>
            </a:extLst>
          </p:cNvPr>
          <p:cNvSpPr txBox="1"/>
          <p:nvPr/>
        </p:nvSpPr>
        <p:spPr>
          <a:xfrm>
            <a:off x="6271726" y="4073656"/>
            <a:ext cx="5597466" cy="646331"/>
          </a:xfrm>
          <a:prstGeom prst="rect">
            <a:avLst/>
          </a:prstGeom>
          <a:noFill/>
        </p:spPr>
        <p:txBody>
          <a:bodyPr wrap="square" rtlCol="0">
            <a:spAutoFit/>
          </a:bodyPr>
          <a:lstStyle/>
          <a:p>
            <a:pPr algn="ctr"/>
            <a:r>
              <a:rPr lang="en-GB" i="0" u="none" strike="noStrike" dirty="0">
                <a:solidFill>
                  <a:srgbClr val="ED7D31"/>
                </a:solidFill>
                <a:effectLst/>
                <a:latin typeface="Arial" panose="020B0604020202020204" pitchFamily="34" charset="0"/>
                <a:cs typeface="Arial" panose="020B0604020202020204" pitchFamily="34" charset="0"/>
              </a:rPr>
              <a:t>What ‘corner cutting’ can look like in our decisions about our own state of fatigue</a:t>
            </a:r>
            <a:r>
              <a:rPr lang="en-GB" dirty="0">
                <a:solidFill>
                  <a:srgbClr val="ED7D31"/>
                </a:solidFill>
                <a:latin typeface="Arial" panose="020B0604020202020204" pitchFamily="34" charset="0"/>
                <a:cs typeface="Arial" panose="020B0604020202020204" pitchFamily="34" charset="0"/>
              </a:rPr>
              <a:t>:</a:t>
            </a:r>
          </a:p>
        </p:txBody>
      </p:sp>
      <p:sp>
        <p:nvSpPr>
          <p:cNvPr id="9" name="TextBox 8">
            <a:extLst>
              <a:ext uri="{FF2B5EF4-FFF2-40B4-BE49-F238E27FC236}">
                <a16:creationId xmlns:a16="http://schemas.microsoft.com/office/drawing/2014/main" id="{93AF0BE6-A021-8990-F6C0-4C8AC1173811}"/>
              </a:ext>
            </a:extLst>
          </p:cNvPr>
          <p:cNvSpPr txBox="1"/>
          <p:nvPr/>
        </p:nvSpPr>
        <p:spPr>
          <a:xfrm>
            <a:off x="5666824" y="4040096"/>
            <a:ext cx="615894" cy="400110"/>
          </a:xfrm>
          <a:prstGeom prst="rect">
            <a:avLst/>
          </a:prstGeom>
          <a:noFill/>
        </p:spPr>
        <p:txBody>
          <a:bodyPr wrap="square" rtlCol="0">
            <a:spAutoFit/>
          </a:bodyPr>
          <a:lstStyle/>
          <a:p>
            <a:pPr algn="ctr"/>
            <a:r>
              <a:rPr lang="en-GB" sz="2000" b="1" i="0" u="none" strike="noStrike" dirty="0">
                <a:solidFill>
                  <a:srgbClr val="ED7D31"/>
                </a:solidFill>
                <a:effectLst/>
                <a:latin typeface="Arial" panose="020B0604020202020204" pitchFamily="34" charset="0"/>
                <a:cs typeface="Arial" panose="020B0604020202020204" pitchFamily="34" charset="0"/>
              </a:rPr>
              <a:t>VS</a:t>
            </a:r>
            <a:endParaRPr lang="en-GB" sz="2000" b="1" dirty="0">
              <a:solidFill>
                <a:srgbClr val="ED7D31"/>
              </a:solidFill>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91D489D1-47FD-519B-5558-8E4952C315FA}"/>
              </a:ext>
            </a:extLst>
          </p:cNvPr>
          <p:cNvSpPr/>
          <p:nvPr/>
        </p:nvSpPr>
        <p:spPr>
          <a:xfrm>
            <a:off x="6279237" y="5957489"/>
            <a:ext cx="5435541" cy="582851"/>
          </a:xfrm>
          <a:prstGeom prst="rect">
            <a:avLst/>
          </a:prstGeom>
          <a:solidFill>
            <a:srgbClr val="E4E9F3"/>
          </a:solidFill>
          <a:ln>
            <a:solidFill>
              <a:srgbClr val="E4E9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solidFill>
                  <a:srgbClr val="4478A8"/>
                </a:solidFill>
                <a:latin typeface="Arial" panose="020B0604020202020204" pitchFamily="34" charset="0"/>
                <a:cs typeface="Arial" panose="020B0604020202020204" pitchFamily="34" charset="0"/>
              </a:rPr>
              <a:t>Brief or no review of remaining task requirements or journey to home</a:t>
            </a:r>
          </a:p>
        </p:txBody>
      </p:sp>
      <p:sp>
        <p:nvSpPr>
          <p:cNvPr id="11" name="Rectangle 10">
            <a:extLst>
              <a:ext uri="{FF2B5EF4-FFF2-40B4-BE49-F238E27FC236}">
                <a16:creationId xmlns:a16="http://schemas.microsoft.com/office/drawing/2014/main" id="{1B4194DF-613A-6B95-FEBE-2493CC7CBA92}"/>
              </a:ext>
            </a:extLst>
          </p:cNvPr>
          <p:cNvSpPr/>
          <p:nvPr/>
        </p:nvSpPr>
        <p:spPr>
          <a:xfrm>
            <a:off x="6279237" y="4806368"/>
            <a:ext cx="5435541" cy="420963"/>
          </a:xfrm>
          <a:prstGeom prst="rect">
            <a:avLst/>
          </a:prstGeom>
          <a:solidFill>
            <a:srgbClr val="E4E9F3"/>
          </a:solidFill>
          <a:ln>
            <a:solidFill>
              <a:srgbClr val="E4E9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solidFill>
                  <a:srgbClr val="4478A8"/>
                </a:solidFill>
                <a:latin typeface="Arial" panose="020B0604020202020204" pitchFamily="34" charset="0"/>
                <a:cs typeface="Arial" panose="020B0604020202020204" pitchFamily="34" charset="0"/>
              </a:rPr>
              <a:t>Neglect of self-reflection – brief or no review of your decision ‘drivers’</a:t>
            </a:r>
          </a:p>
        </p:txBody>
      </p:sp>
      <p:sp>
        <p:nvSpPr>
          <p:cNvPr id="12" name="Rectangle 11">
            <a:extLst>
              <a:ext uri="{FF2B5EF4-FFF2-40B4-BE49-F238E27FC236}">
                <a16:creationId xmlns:a16="http://schemas.microsoft.com/office/drawing/2014/main" id="{FA08B23E-0A74-387E-6D71-1C8C1D624A05}"/>
              </a:ext>
            </a:extLst>
          </p:cNvPr>
          <p:cNvSpPr/>
          <p:nvPr/>
        </p:nvSpPr>
        <p:spPr>
          <a:xfrm>
            <a:off x="6286750" y="5325736"/>
            <a:ext cx="5435541" cy="531105"/>
          </a:xfrm>
          <a:prstGeom prst="rect">
            <a:avLst/>
          </a:prstGeom>
          <a:solidFill>
            <a:srgbClr val="E4E9F3"/>
          </a:solidFill>
          <a:ln>
            <a:solidFill>
              <a:srgbClr val="E4E9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solidFill>
                  <a:srgbClr val="4478A8"/>
                </a:solidFill>
                <a:latin typeface="Arial" panose="020B0604020202020204" pitchFamily="34" charset="0"/>
                <a:cs typeface="Arial" panose="020B0604020202020204" pitchFamily="34" charset="0"/>
              </a:rPr>
              <a:t>Brief or no review of your cumulative </a:t>
            </a:r>
            <a:br>
              <a:rPr lang="en-GB" sz="1600" dirty="0">
                <a:solidFill>
                  <a:srgbClr val="4478A8"/>
                </a:solidFill>
                <a:latin typeface="Arial" panose="020B0604020202020204" pitchFamily="34" charset="0"/>
                <a:cs typeface="Arial" panose="020B0604020202020204" pitchFamily="34" charset="0"/>
              </a:rPr>
            </a:br>
            <a:r>
              <a:rPr lang="en-GB" sz="1600" dirty="0">
                <a:solidFill>
                  <a:srgbClr val="4478A8"/>
                </a:solidFill>
                <a:latin typeface="Arial" panose="020B0604020202020204" pitchFamily="34" charset="0"/>
                <a:cs typeface="Arial" panose="020B0604020202020204" pitchFamily="34" charset="0"/>
              </a:rPr>
              <a:t>exposure to risks </a:t>
            </a:r>
          </a:p>
        </p:txBody>
      </p:sp>
      <p:sp>
        <p:nvSpPr>
          <p:cNvPr id="20" name="TextBox 19">
            <a:extLst>
              <a:ext uri="{FF2B5EF4-FFF2-40B4-BE49-F238E27FC236}">
                <a16:creationId xmlns:a16="http://schemas.microsoft.com/office/drawing/2014/main" id="{36D28456-2790-F454-34A2-90E2441770A0}"/>
              </a:ext>
            </a:extLst>
          </p:cNvPr>
          <p:cNvSpPr txBox="1"/>
          <p:nvPr/>
        </p:nvSpPr>
        <p:spPr>
          <a:xfrm>
            <a:off x="1460655" y="3347123"/>
            <a:ext cx="9270689" cy="615553"/>
          </a:xfrm>
          <a:prstGeom prst="rect">
            <a:avLst/>
          </a:prstGeom>
          <a:noFill/>
        </p:spPr>
        <p:txBody>
          <a:bodyPr wrap="square" rtlCol="0">
            <a:spAutoFit/>
          </a:bodyPr>
          <a:lstStyle/>
          <a:p>
            <a:pPr algn="ctr"/>
            <a:r>
              <a:rPr lang="en-GB" sz="1600" b="1" i="0" u="none" strike="noStrike" dirty="0">
                <a:solidFill>
                  <a:srgbClr val="336699"/>
                </a:solidFill>
                <a:effectLst/>
                <a:latin typeface="Arial" panose="020B0604020202020204" pitchFamily="34" charset="0"/>
                <a:cs typeface="Arial" panose="020B0604020202020204" pitchFamily="34" charset="0"/>
              </a:rPr>
              <a:t>The same processes which make us vulnerable to errors/accidents/near misses in our work, impact on our ability to make good decisions about continuing to work</a:t>
            </a:r>
            <a:r>
              <a:rPr lang="en-GB" b="1" i="0" u="none" strike="noStrike" dirty="0">
                <a:solidFill>
                  <a:srgbClr val="336699"/>
                </a:solidFill>
                <a:effectLst/>
                <a:latin typeface="Arial" panose="020B0604020202020204" pitchFamily="34" charset="0"/>
                <a:cs typeface="Arial" panose="020B0604020202020204" pitchFamily="34" charset="0"/>
              </a:rPr>
              <a:t>.</a:t>
            </a:r>
            <a:endParaRPr lang="en-GB" b="1" dirty="0">
              <a:solidFill>
                <a:srgbClr val="336699"/>
              </a:solidFill>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51794FBA-C3C9-EC61-6809-05C1339A1B95}"/>
              </a:ext>
            </a:extLst>
          </p:cNvPr>
          <p:cNvSpPr/>
          <p:nvPr/>
        </p:nvSpPr>
        <p:spPr>
          <a:xfrm>
            <a:off x="234764" y="4122027"/>
            <a:ext cx="5443052" cy="2418313"/>
          </a:xfrm>
          <a:prstGeom prst="rect">
            <a:avLst/>
          </a:prstGeom>
          <a:noFill/>
          <a:ln>
            <a:solidFill>
              <a:srgbClr val="4478A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AA6E929C-01A6-4880-B751-3C6184E18CD8}"/>
              </a:ext>
            </a:extLst>
          </p:cNvPr>
          <p:cNvSpPr/>
          <p:nvPr/>
        </p:nvSpPr>
        <p:spPr>
          <a:xfrm>
            <a:off x="6271726" y="4107014"/>
            <a:ext cx="5450565" cy="2448337"/>
          </a:xfrm>
          <a:prstGeom prst="rect">
            <a:avLst/>
          </a:prstGeom>
          <a:noFill/>
          <a:ln>
            <a:solidFill>
              <a:srgbClr val="4478A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7575109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92D971EE-F0F3-DBA8-D73E-CB56C3A15782}"/>
              </a:ext>
            </a:extLst>
          </p:cNvPr>
          <p:cNvPicPr>
            <a:picLocks noChangeAspect="1"/>
          </p:cNvPicPr>
          <p:nvPr/>
        </p:nvPicPr>
        <p:blipFill>
          <a:blip r:embed="rId3"/>
          <a:stretch>
            <a:fillRect/>
          </a:stretch>
        </p:blipFill>
        <p:spPr>
          <a:xfrm>
            <a:off x="222421" y="180734"/>
            <a:ext cx="3446902" cy="655682"/>
          </a:xfrm>
          <a:prstGeom prst="rect">
            <a:avLst/>
          </a:prstGeom>
        </p:spPr>
      </p:pic>
      <p:pic>
        <p:nvPicPr>
          <p:cNvPr id="29" name="Picture 28" descr="A blue and black logo&#10;&#10;Description automatically generated">
            <a:extLst>
              <a:ext uri="{FF2B5EF4-FFF2-40B4-BE49-F238E27FC236}">
                <a16:creationId xmlns:a16="http://schemas.microsoft.com/office/drawing/2014/main" id="{F04F5136-9DC4-87A8-478E-C9B174BF25E7}"/>
              </a:ext>
            </a:extLst>
          </p:cNvPr>
          <p:cNvPicPr>
            <a:picLocks noChangeAspect="1"/>
          </p:cNvPicPr>
          <p:nvPr/>
        </p:nvPicPr>
        <p:blipFill>
          <a:blip r:embed="rId4"/>
          <a:stretch>
            <a:fillRect/>
          </a:stretch>
        </p:blipFill>
        <p:spPr>
          <a:xfrm>
            <a:off x="10263023" y="-1021"/>
            <a:ext cx="1926678" cy="1939815"/>
          </a:xfrm>
          <a:prstGeom prst="rect">
            <a:avLst/>
          </a:prstGeom>
        </p:spPr>
      </p:pic>
      <p:sp>
        <p:nvSpPr>
          <p:cNvPr id="30" name="Title 1">
            <a:extLst>
              <a:ext uri="{FF2B5EF4-FFF2-40B4-BE49-F238E27FC236}">
                <a16:creationId xmlns:a16="http://schemas.microsoft.com/office/drawing/2014/main" id="{709CF1A6-48D1-306B-E86B-E69D6459BA4D}"/>
              </a:ext>
            </a:extLst>
          </p:cNvPr>
          <p:cNvSpPr txBox="1">
            <a:spLocks noGrp="1"/>
          </p:cNvSpPr>
          <p:nvPr>
            <p:ph type="title"/>
          </p:nvPr>
        </p:nvSpPr>
        <p:spPr>
          <a:xfrm>
            <a:off x="222421" y="842285"/>
            <a:ext cx="10245427" cy="13255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solidFill>
                  <a:srgbClr val="4478A8"/>
                </a:solidFill>
                <a:latin typeface="Arial" panose="020B0604020202020204" pitchFamily="34" charset="0"/>
                <a:cs typeface="Arial" panose="020B0604020202020204" pitchFamily="34" charset="0"/>
              </a:rPr>
              <a:t>The role of cognitive heuristics (1)</a:t>
            </a:r>
            <a:endParaRPr lang="en-GB" sz="3600" dirty="0">
              <a:solidFill>
                <a:srgbClr val="4478A8"/>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54CCCB15-B2B4-EC72-DED4-A30A1D025BF6}"/>
              </a:ext>
            </a:extLst>
          </p:cNvPr>
          <p:cNvSpPr txBox="1"/>
          <p:nvPr/>
        </p:nvSpPr>
        <p:spPr>
          <a:xfrm>
            <a:off x="323967" y="2037623"/>
            <a:ext cx="11229565" cy="1200329"/>
          </a:xfrm>
          <a:prstGeom prst="rect">
            <a:avLst/>
          </a:prstGeom>
          <a:noFill/>
        </p:spPr>
        <p:txBody>
          <a:bodyPr wrap="square" rtlCol="0">
            <a:spAutoFit/>
          </a:bodyPr>
          <a:lstStyle/>
          <a:p>
            <a:r>
              <a:rPr lang="en-GB" dirty="0">
                <a:solidFill>
                  <a:srgbClr val="336699"/>
                </a:solidFill>
                <a:latin typeface="Arial" panose="020B0604020202020204" pitchFamily="34" charset="0"/>
                <a:cs typeface="Arial" panose="020B0604020202020204" pitchFamily="34" charset="0"/>
              </a:rPr>
              <a:t>W</a:t>
            </a:r>
            <a:r>
              <a:rPr lang="en-GB" i="0" u="none" strike="noStrike" dirty="0">
                <a:solidFill>
                  <a:srgbClr val="336699"/>
                </a:solidFill>
                <a:effectLst/>
                <a:latin typeface="Arial" panose="020B0604020202020204" pitchFamily="34" charset="0"/>
                <a:cs typeface="Arial" panose="020B0604020202020204" pitchFamily="34" charset="0"/>
              </a:rPr>
              <a:t>e now know that fatigue </a:t>
            </a:r>
            <a:r>
              <a:rPr lang="en-GB" dirty="0">
                <a:solidFill>
                  <a:srgbClr val="336699"/>
                </a:solidFill>
                <a:latin typeface="Arial" panose="020B0604020202020204" pitchFamily="34" charset="0"/>
                <a:cs typeface="Arial" panose="020B0604020202020204" pitchFamily="34" charset="0"/>
              </a:rPr>
              <a:t>can impair our decision making, as this increases our drive towards low effort processing - this in practice leads us to rely even more heavily on </a:t>
            </a:r>
            <a:r>
              <a:rPr lang="en-GB" b="1" dirty="0">
                <a:solidFill>
                  <a:srgbClr val="336699"/>
                </a:solidFill>
                <a:latin typeface="Arial" panose="020B0604020202020204" pitchFamily="34" charset="0"/>
                <a:cs typeface="Arial" panose="020B0604020202020204" pitchFamily="34" charset="0"/>
              </a:rPr>
              <a:t>mental short cuts</a:t>
            </a:r>
            <a:r>
              <a:rPr lang="en-GB" dirty="0">
                <a:solidFill>
                  <a:srgbClr val="336699"/>
                </a:solidFill>
                <a:latin typeface="Arial" panose="020B0604020202020204" pitchFamily="34" charset="0"/>
                <a:cs typeface="Arial" panose="020B0604020202020204" pitchFamily="34" charset="0"/>
              </a:rPr>
              <a:t>. Interestingly, we know quite a lot about the sort of short cuts we are likely to make, as well as the errors that this leaves us prone to. </a:t>
            </a:r>
          </a:p>
          <a:p>
            <a:r>
              <a:rPr lang="en-GB" dirty="0">
                <a:solidFill>
                  <a:srgbClr val="336699"/>
                </a:solidFill>
                <a:latin typeface="Arial" panose="020B0604020202020204" pitchFamily="34" charset="0"/>
                <a:cs typeface="Arial" panose="020B0604020202020204" pitchFamily="34" charset="0"/>
              </a:rPr>
              <a:t>There is an entire literature about just this topic, known as cognitive heuristics.  </a:t>
            </a:r>
          </a:p>
        </p:txBody>
      </p:sp>
      <p:sp>
        <p:nvSpPr>
          <p:cNvPr id="7" name="Rectangle 6">
            <a:extLst>
              <a:ext uri="{FF2B5EF4-FFF2-40B4-BE49-F238E27FC236}">
                <a16:creationId xmlns:a16="http://schemas.microsoft.com/office/drawing/2014/main" id="{12A0F1B3-A47D-B45B-2B7B-08FC09056520}"/>
              </a:ext>
            </a:extLst>
          </p:cNvPr>
          <p:cNvSpPr/>
          <p:nvPr/>
        </p:nvSpPr>
        <p:spPr>
          <a:xfrm>
            <a:off x="323968" y="1778001"/>
            <a:ext cx="6813432" cy="45719"/>
          </a:xfrm>
          <a:prstGeom prst="rect">
            <a:avLst/>
          </a:prstGeom>
          <a:solidFill>
            <a:srgbClr val="ED7D31"/>
          </a:solidFill>
          <a:ln>
            <a:solidFill>
              <a:srgbClr val="ED7D31"/>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2AD7D5F5-8459-70B3-B546-20DCA056D59A}"/>
              </a:ext>
            </a:extLst>
          </p:cNvPr>
          <p:cNvSpPr txBox="1"/>
          <p:nvPr/>
        </p:nvSpPr>
        <p:spPr>
          <a:xfrm>
            <a:off x="2672837" y="3416543"/>
            <a:ext cx="6388036" cy="2369880"/>
          </a:xfrm>
          <a:prstGeom prst="rect">
            <a:avLst/>
          </a:prstGeom>
          <a:solidFill>
            <a:srgbClr val="E4E9F3"/>
          </a:solidFill>
        </p:spPr>
        <p:txBody>
          <a:bodyPr wrap="square" rtlCol="0">
            <a:spAutoFit/>
          </a:bodyPr>
          <a:lstStyle/>
          <a:p>
            <a:pPr algn="ctr"/>
            <a:r>
              <a:rPr lang="en-GB" sz="2000" b="1" dirty="0">
                <a:solidFill>
                  <a:srgbClr val="ED7D31"/>
                </a:solidFill>
                <a:latin typeface="Arial" panose="020B0604020202020204" pitchFamily="34" charset="0"/>
                <a:ea typeface="Calibri"/>
                <a:cs typeface="Arial" panose="020B0604020202020204" pitchFamily="34" charset="0"/>
              </a:rPr>
              <a:t>Cognitive heuristics:</a:t>
            </a:r>
          </a:p>
          <a:p>
            <a:pPr marL="342900" indent="-342900">
              <a:buFont typeface="Arial" panose="020B0604020202020204" pitchFamily="34" charset="0"/>
              <a:buChar char="•"/>
            </a:pPr>
            <a:r>
              <a:rPr lang="en-US" sz="1600" dirty="0">
                <a:solidFill>
                  <a:srgbClr val="336699"/>
                </a:solidFill>
                <a:latin typeface="Arial" panose="020B0604020202020204" pitchFamily="34" charset="0"/>
                <a:cs typeface="Arial" panose="020B0604020202020204" pitchFamily="34" charset="0"/>
              </a:rPr>
              <a:t>These are </a:t>
            </a:r>
            <a:r>
              <a:rPr lang="en-US" sz="1600" b="1" dirty="0">
                <a:solidFill>
                  <a:srgbClr val="336699"/>
                </a:solidFill>
                <a:latin typeface="Arial" panose="020B0604020202020204" pitchFamily="34" charset="0"/>
                <a:cs typeface="Arial" panose="020B0604020202020204" pitchFamily="34" charset="0"/>
              </a:rPr>
              <a:t>mental shortcuts </a:t>
            </a:r>
            <a:r>
              <a:rPr lang="en-US" sz="1600" dirty="0">
                <a:solidFill>
                  <a:srgbClr val="336699"/>
                </a:solidFill>
                <a:latin typeface="Arial" panose="020B0604020202020204" pitchFamily="34" charset="0"/>
                <a:cs typeface="Arial" panose="020B0604020202020204" pitchFamily="34" charset="0"/>
              </a:rPr>
              <a:t>that allow us to make pragmatic decisions based on what we think is likely to be true</a:t>
            </a:r>
          </a:p>
          <a:p>
            <a:pPr marL="342900" indent="-342900">
              <a:buFont typeface="Arial" panose="020B0604020202020204" pitchFamily="34" charset="0"/>
              <a:buChar char="•"/>
            </a:pPr>
            <a:r>
              <a:rPr lang="en-GB" sz="1600" dirty="0">
                <a:solidFill>
                  <a:srgbClr val="336699"/>
                </a:solidFill>
                <a:latin typeface="Arial" panose="020B0604020202020204" pitchFamily="34" charset="0"/>
                <a:cs typeface="Arial" panose="020B0604020202020204" pitchFamily="34" charset="0"/>
              </a:rPr>
              <a:t>They develop as mostly effective strategies to </a:t>
            </a:r>
            <a:r>
              <a:rPr lang="en-GB" sz="1600" b="1" dirty="0">
                <a:solidFill>
                  <a:srgbClr val="336699"/>
                </a:solidFill>
                <a:latin typeface="Arial" panose="020B0604020202020204" pitchFamily="34" charset="0"/>
                <a:cs typeface="Arial" panose="020B0604020202020204" pitchFamily="34" charset="0"/>
              </a:rPr>
              <a:t>reduce the time and mental effort</a:t>
            </a:r>
            <a:r>
              <a:rPr lang="en-GB" sz="1600" dirty="0">
                <a:solidFill>
                  <a:srgbClr val="336699"/>
                </a:solidFill>
                <a:latin typeface="Arial" panose="020B0604020202020204" pitchFamily="34" charset="0"/>
                <a:cs typeface="Arial" panose="020B0604020202020204" pitchFamily="34" charset="0"/>
              </a:rPr>
              <a:t> needed to process complex information </a:t>
            </a:r>
          </a:p>
          <a:p>
            <a:pPr marL="342900" indent="-342900">
              <a:buFont typeface="Arial" panose="020B0604020202020204" pitchFamily="34" charset="0"/>
              <a:buChar char="•"/>
            </a:pPr>
            <a:r>
              <a:rPr lang="en-GB" sz="1600" dirty="0">
                <a:solidFill>
                  <a:srgbClr val="336699"/>
                </a:solidFill>
                <a:latin typeface="Arial" panose="020B0604020202020204" pitchFamily="34" charset="0"/>
                <a:cs typeface="Arial" panose="020B0604020202020204" pitchFamily="34" charset="0"/>
              </a:rPr>
              <a:t>They allows us to </a:t>
            </a:r>
            <a:r>
              <a:rPr lang="en-GB" sz="1600" b="1" dirty="0">
                <a:solidFill>
                  <a:srgbClr val="336699"/>
                </a:solidFill>
                <a:latin typeface="Arial" panose="020B0604020202020204" pitchFamily="34" charset="0"/>
                <a:cs typeface="Arial" panose="020B0604020202020204" pitchFamily="34" charset="0"/>
              </a:rPr>
              <a:t>follow general rules</a:t>
            </a:r>
            <a:r>
              <a:rPr lang="en-GB" sz="1600" dirty="0">
                <a:solidFill>
                  <a:srgbClr val="336699"/>
                </a:solidFill>
                <a:latin typeface="Arial" panose="020B0604020202020204" pitchFamily="34" charset="0"/>
                <a:cs typeface="Arial" panose="020B0604020202020204" pitchFamily="34" charset="0"/>
              </a:rPr>
              <a:t>, but are associated with </a:t>
            </a:r>
            <a:r>
              <a:rPr lang="en-GB" sz="1600" b="1" dirty="0">
                <a:solidFill>
                  <a:srgbClr val="336699"/>
                </a:solidFill>
                <a:latin typeface="Arial" panose="020B0604020202020204" pitchFamily="34" charset="0"/>
                <a:cs typeface="Arial" panose="020B0604020202020204" pitchFamily="34" charset="0"/>
              </a:rPr>
              <a:t>known errors</a:t>
            </a:r>
            <a:r>
              <a:rPr lang="en-GB" sz="1600" dirty="0">
                <a:solidFill>
                  <a:srgbClr val="336699"/>
                </a:solidFill>
                <a:latin typeface="Arial" panose="020B0604020202020204" pitchFamily="34" charset="0"/>
                <a:cs typeface="Arial" panose="020B0604020202020204" pitchFamily="34" charset="0"/>
              </a:rPr>
              <a:t> that are helpful for us to understand </a:t>
            </a:r>
          </a:p>
          <a:p>
            <a:pPr marL="342900" indent="-342900">
              <a:buFont typeface="Arial" panose="020B0604020202020204" pitchFamily="34" charset="0"/>
              <a:buChar char="•"/>
            </a:pPr>
            <a:r>
              <a:rPr lang="en-GB" sz="1600" dirty="0">
                <a:solidFill>
                  <a:srgbClr val="336699"/>
                </a:solidFill>
                <a:latin typeface="Arial" panose="020B0604020202020204" pitchFamily="34" charset="0"/>
                <a:cs typeface="Arial" panose="020B0604020202020204" pitchFamily="34" charset="0"/>
              </a:rPr>
              <a:t>We are more likely to </a:t>
            </a:r>
            <a:r>
              <a:rPr lang="en-GB" sz="1600" b="1" dirty="0">
                <a:solidFill>
                  <a:srgbClr val="336699"/>
                </a:solidFill>
                <a:latin typeface="Arial" panose="020B0604020202020204" pitchFamily="34" charset="0"/>
                <a:cs typeface="Arial" panose="020B0604020202020204" pitchFamily="34" charset="0"/>
              </a:rPr>
              <a:t>rely on these short cuts </a:t>
            </a:r>
            <a:r>
              <a:rPr lang="en-GB" sz="1600" dirty="0">
                <a:solidFill>
                  <a:srgbClr val="336699"/>
                </a:solidFill>
                <a:latin typeface="Arial" panose="020B0604020202020204" pitchFamily="34" charset="0"/>
                <a:cs typeface="Arial" panose="020B0604020202020204" pitchFamily="34" charset="0"/>
              </a:rPr>
              <a:t>when we are fatigued as they allow us to use simpler strategies</a:t>
            </a:r>
            <a:endParaRPr lang="en-GB" b="1" dirty="0">
              <a:solidFill>
                <a:srgbClr val="ED7D31"/>
              </a:solidFill>
              <a:latin typeface="Arial" panose="020B0604020202020204" pitchFamily="34" charset="0"/>
              <a:ea typeface="Calibri"/>
              <a:cs typeface="Arial" panose="020B0604020202020204" pitchFamily="34" charset="0"/>
            </a:endParaRPr>
          </a:p>
        </p:txBody>
      </p:sp>
    </p:spTree>
    <p:extLst>
      <p:ext uri="{BB962C8B-B14F-4D97-AF65-F5344CB8AC3E}">
        <p14:creationId xmlns:p14="http://schemas.microsoft.com/office/powerpoint/2010/main" val="21956796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102eda4e-14e3-4302-a901-9cd880e34d68">
      <Terms xmlns="http://schemas.microsoft.com/office/infopath/2007/PartnerControls"/>
    </lcf76f155ced4ddcb4097134ff3c332f>
    <TaxCatchAll xmlns="9147dea5-b50e-486a-ba3c-f09ff5616610"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639CB0D2B30E148A7988E9920D3A83D" ma:contentTypeVersion="18" ma:contentTypeDescription="Create a new document." ma:contentTypeScope="" ma:versionID="283a78c22c98726421a648e8386c2d1b">
  <xsd:schema xmlns:xsd="http://www.w3.org/2001/XMLSchema" xmlns:xs="http://www.w3.org/2001/XMLSchema" xmlns:p="http://schemas.microsoft.com/office/2006/metadata/properties" xmlns:ns2="102eda4e-14e3-4302-a901-9cd880e34d68" xmlns:ns3="9147dea5-b50e-486a-ba3c-f09ff5616610" targetNamespace="http://schemas.microsoft.com/office/2006/metadata/properties" ma:root="true" ma:fieldsID="e4789366f4990e09c10ebbb17f3410bb" ns2:_="" ns3:_="">
    <xsd:import namespace="102eda4e-14e3-4302-a901-9cd880e34d68"/>
    <xsd:import namespace="9147dea5-b50e-486a-ba3c-f09ff561661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2eda4e-14e3-4302-a901-9cd880e34d6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cf8e4423-7147-4a67-ae6c-6a1847e08263"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description="" ma:indexed="true" ma:internalName="MediaServiceLocation" ma:readOnly="true">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147dea5-b50e-486a-ba3c-f09ff5616610"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1cb30b62-da42-4db2-bbd6-f7c5c21a861c}" ma:internalName="TaxCatchAll" ma:showField="CatchAllData" ma:web="9147dea5-b50e-486a-ba3c-f09ff561661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FE6C556-C488-4EC2-A4F0-B406C7955F15}">
  <ds:schemaRefs>
    <ds:schemaRef ds:uri="http://purl.org/dc/elements/1.1/"/>
    <ds:schemaRef ds:uri="437a4435-4850-4047-94e2-6cb59566910e"/>
    <ds:schemaRef ds:uri="http://purl.org/dc/terms/"/>
    <ds:schemaRef ds:uri="http://purl.org/dc/dcmitype/"/>
    <ds:schemaRef ds:uri="http://schemas.openxmlformats.org/package/2006/metadata/core-properties"/>
    <ds:schemaRef ds:uri="http://schemas.microsoft.com/office/infopath/2007/PartnerControls"/>
    <ds:schemaRef ds:uri="http://schemas.microsoft.com/office/2006/documentManagement/types"/>
    <ds:schemaRef ds:uri="b56bec59-e37f-4511-88f2-1abc37cd2c09"/>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CFF5C7FF-8F2B-4CA9-B699-49FB823C11E4}"/>
</file>

<file path=customXml/itemProps3.xml><?xml version="1.0" encoding="utf-8"?>
<ds:datastoreItem xmlns:ds="http://schemas.openxmlformats.org/officeDocument/2006/customXml" ds:itemID="{1F1B8134-ACC0-459C-A17D-735C7044DE7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3331</Words>
  <Application>Microsoft Office PowerPoint</Application>
  <PresentationFormat>Widescreen</PresentationFormat>
  <Paragraphs>226</Paragraphs>
  <Slides>23</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Aptos</vt:lpstr>
      <vt:lpstr>Aptos Display</vt:lpstr>
      <vt:lpstr>Arial</vt:lpstr>
      <vt:lpstr>Calibri</vt:lpstr>
      <vt:lpstr>Calibri Light</vt:lpstr>
      <vt:lpstr>inherit</vt:lpstr>
      <vt:lpstr>Segoe UI</vt:lpstr>
      <vt:lpstr>Symbol</vt:lpstr>
      <vt:lpstr>Office Theme</vt:lpstr>
      <vt:lpstr>Trainer notes - unit 4 (v1 - field staff)</vt:lpstr>
      <vt:lpstr>PowerPoint Presentation</vt:lpstr>
      <vt:lpstr>Key learning points from unit 3:</vt:lpstr>
      <vt:lpstr>What unit 4 will cover</vt:lpstr>
      <vt:lpstr>The decision-making process</vt:lpstr>
      <vt:lpstr>1. Context of urgency</vt:lpstr>
      <vt:lpstr>Pause for reflection</vt:lpstr>
      <vt:lpstr>2. Fatigue increases likelihood of cutting corners</vt:lpstr>
      <vt:lpstr>The role of cognitive heuristics (1)</vt:lpstr>
      <vt:lpstr>The role of cognitive heuristics (2)</vt:lpstr>
      <vt:lpstr>Cognitive heuristics (3): Training task </vt:lpstr>
      <vt:lpstr>Cognitive heuristics (3): Training task</vt:lpstr>
      <vt:lpstr>Cognitive heuristics (4): How to avoid bias </vt:lpstr>
      <vt:lpstr>3. Situational factors influencing decision-making</vt:lpstr>
      <vt:lpstr>Deeta’s situation:</vt:lpstr>
      <vt:lpstr>Alan’s Situation:</vt:lpstr>
      <vt:lpstr>3. Training task: Situational factors </vt:lpstr>
      <vt:lpstr>3. Training task: Trainer notes</vt:lpstr>
      <vt:lpstr>What does “good enough” mean when talking about fatigue?</vt:lpstr>
      <vt:lpstr>How to improve the decision-making process?   Practical hints and tips to minimise your own bias:</vt:lpstr>
      <vt:lpstr>Summary unit 4:</vt:lpstr>
      <vt:lpstr>Useful Resources: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Kavin Manivannan</dc:creator>
  <cp:lastModifiedBy>Gunavathy Gunavathy (she/her)</cp:lastModifiedBy>
  <cp:revision>138</cp:revision>
  <dcterms:created xsi:type="dcterms:W3CDTF">2024-02-27T11:25:47Z</dcterms:created>
  <dcterms:modified xsi:type="dcterms:W3CDTF">2024-08-05T13:36:34Z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0x010100C639CB0D2B30E148A7988E9920D3A83D</vt:lpwstr>
  </property>
  <property fmtid="{D5CDD505-2E9C-101B-9397-08002B2CF9AE}" pid="3" name="MediaServiceImageTags">
    <vt:lpwstr/>
  </property>
</Properties>
</file>