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18" r:id="rId5"/>
    <p:sldId id="302" r:id="rId6"/>
    <p:sldId id="261" r:id="rId7"/>
    <p:sldId id="316" r:id="rId8"/>
    <p:sldId id="297" r:id="rId9"/>
    <p:sldId id="319" r:id="rId10"/>
    <p:sldId id="320" r:id="rId11"/>
    <p:sldId id="303" r:id="rId12"/>
    <p:sldId id="321" r:id="rId13"/>
    <p:sldId id="283" r:id="rId14"/>
    <p:sldId id="295" r:id="rId15"/>
    <p:sldId id="296" r:id="rId16"/>
    <p:sldId id="322" r:id="rId17"/>
    <p:sldId id="323" r:id="rId18"/>
    <p:sldId id="325" r:id="rId19"/>
    <p:sldId id="324" r:id="rId20"/>
    <p:sldId id="284" r:id="rId21"/>
    <p:sldId id="286" r:id="rId22"/>
    <p:sldId id="317" r:id="rId23"/>
    <p:sldId id="298" r:id="rId24"/>
    <p:sldId id="263" r:id="rId25"/>
    <p:sldId id="271" r:id="rId26"/>
    <p:sldId id="287" r:id="rId27"/>
    <p:sldId id="288" r:id="rId28"/>
    <p:sldId id="301" r:id="rId29"/>
    <p:sldId id="265" r:id="rId30"/>
    <p:sldId id="270" r:id="rId31"/>
    <p:sldId id="31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191"/>
    <a:srgbClr val="FC7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3095C-D8C7-7FA6-6D2D-ED9E0664CC51}" v="108" dt="2024-06-20T14:03:40.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29" autoAdjust="0"/>
  </p:normalViewPr>
  <p:slideViewPr>
    <p:cSldViewPr snapToGrid="0">
      <p:cViewPr varScale="1">
        <p:scale>
          <a:sx n="70" d="100"/>
          <a:sy n="70" d="100"/>
        </p:scale>
        <p:origin x="113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phldr="0" custT="1"/>
      <dgm:spPr>
        <a:ln>
          <a:noFill/>
        </a:ln>
      </dgm:spPr>
      <dgm:t>
        <a:bodyPr/>
        <a:lstStyle/>
        <a:p>
          <a:pPr>
            <a:lnSpc>
              <a:spcPct val="100000"/>
            </a:lnSpc>
          </a:pPr>
          <a:r>
            <a:rPr lang="en-US" sz="1600" b="0">
              <a:solidFill>
                <a:srgbClr val="4478A8"/>
              </a:solidFill>
              <a:latin typeface="Arial"/>
              <a:cs typeface="Arial"/>
            </a:rPr>
            <a:t>Fatigue is a process that develops in response to work and/or disruption to sleep. It is dynamic and needs ongoing review and assessment to effectively manage it.</a:t>
          </a:r>
          <a:endParaRPr lang="en-GB" sz="1600" b="0">
            <a:solidFill>
              <a:srgbClr val="4478A8"/>
            </a:solidFill>
            <a:latin typeface="Arial"/>
            <a:cs typeface="Arial"/>
          </a:endParaRPr>
        </a:p>
      </dgm:t>
    </dgm:pt>
    <dgm:pt modelId="{21734732-23AA-489C-B2BD-F6C7EC0D3C7F}" type="par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529B8973-3503-4B71-B7D5-850725A985EE}">
      <dgm:prSet custT="1"/>
      <dgm:spPr>
        <a:solidFill>
          <a:srgbClr val="E4E9F3"/>
        </a:solidFill>
      </dgm:spPr>
      <dgm:t>
        <a:bodyPr/>
        <a:lstStyle/>
        <a:p>
          <a:pPr>
            <a:lnSpc>
              <a:spcPct val="100000"/>
            </a:lnSpc>
          </a:pPr>
          <a:r>
            <a:rPr lang="en-US" sz="1600" b="0">
              <a:solidFill>
                <a:srgbClr val="4478A8"/>
              </a:solidFill>
              <a:latin typeface="Arial"/>
              <a:cs typeface="Arial"/>
            </a:rPr>
            <a:t>The key characteristics of a fatigued state are the feelings of tiredness and shifts towards lower effort processing. This impacts on the decisions you make at work and influences the ways you engage with your tasks. </a:t>
          </a:r>
          <a:endParaRPr lang="en-GB" sz="1600" b="0">
            <a:solidFill>
              <a:srgbClr val="4478A8"/>
            </a:solidFill>
            <a:latin typeface="Arial"/>
            <a:cs typeface="Arial"/>
          </a:endParaRPr>
        </a:p>
      </dgm:t>
    </dgm:pt>
    <dgm:pt modelId="{1E4DE839-D4E0-4B84-A4DA-2CE78D6DB4D8}" type="sibTrans" cxnId="{375494FE-ADC0-4584-9DF1-468DC7AB7D61}">
      <dgm:prSet/>
      <dgm:spPr/>
      <dgm:t>
        <a:bodyPr/>
        <a:lstStyle/>
        <a:p>
          <a:endParaRPr lang="en-GB" sz="1800">
            <a:solidFill>
              <a:srgbClr val="336699"/>
            </a:solidFill>
            <a:latin typeface="Arial" panose="020B0604020202020204" pitchFamily="34" charset="0"/>
            <a:cs typeface="Arial" panose="020B0604020202020204" pitchFamily="34" charset="0"/>
          </a:endParaRPr>
        </a:p>
      </dgm:t>
    </dgm:pt>
    <dgm:pt modelId="{F3850E77-FEB1-41DF-9B45-6F83809E6F9E}" type="parTrans" cxnId="{375494FE-ADC0-4584-9DF1-468DC7AB7D61}">
      <dgm:prSet/>
      <dgm:spPr/>
      <dgm:t>
        <a:bodyPr/>
        <a:lstStyle/>
        <a:p>
          <a:endParaRPr lang="en-GB" sz="1800">
            <a:solidFill>
              <a:srgbClr val="336699"/>
            </a:solidFill>
            <a:latin typeface="Arial" panose="020B0604020202020204" pitchFamily="34" charset="0"/>
            <a:cs typeface="Arial" panose="020B0604020202020204" pitchFamily="34" charset="0"/>
          </a:endParaRPr>
        </a:p>
      </dgm:t>
    </dgm:pt>
    <dgm:pt modelId="{CDFD4B39-5452-4F16-93EA-66D4EC799274}">
      <dgm:prSet phldr="0" custT="1"/>
      <dgm:spPr/>
      <dgm:t>
        <a:bodyPr/>
        <a:lstStyle/>
        <a:p>
          <a:pPr>
            <a:lnSpc>
              <a:spcPct val="100000"/>
            </a:lnSpc>
          </a:pPr>
          <a:r>
            <a:rPr lang="en-GB" sz="1600" b="0" kern="1200">
              <a:solidFill>
                <a:srgbClr val="4478A8"/>
              </a:solidFill>
              <a:latin typeface="Arial"/>
              <a:ea typeface="+mn-ea"/>
              <a:cs typeface="Arial"/>
            </a:rPr>
            <a:t>What happens to your task engagement is influenced by how you feel about your work – if you are highly motivated to maintain your effort, task effects (e.g. errors) are likely to occur later.</a:t>
          </a:r>
        </a:p>
      </dgm:t>
    </dgm:pt>
    <dgm:pt modelId="{CA6CF7E2-DC02-43E3-AD11-1DCD5ACDE4A3}" type="parTrans" cxnId="{E9949C99-3DA8-4381-A314-FFE36B87D137}">
      <dgm:prSet/>
      <dgm:spPr/>
      <dgm:t>
        <a:bodyPr/>
        <a:lstStyle/>
        <a:p>
          <a:endParaRPr lang="en-GB"/>
        </a:p>
      </dgm:t>
    </dgm:pt>
    <dgm:pt modelId="{EB96B1D6-6B71-49F6-B868-D3E995C61C99}" type="sibTrans" cxnId="{E9949C99-3DA8-4381-A314-FFE36B87D137}">
      <dgm:prSet/>
      <dgm:spPr/>
      <dgm:t>
        <a:bodyPr/>
        <a:lstStyle/>
        <a:p>
          <a:endParaRPr lang="en-GB"/>
        </a:p>
      </dgm:t>
    </dgm:pt>
    <dgm:pt modelId="{E1A8630B-09BD-43ED-B97D-00F92F80DD5A}">
      <dgm:prSet phldr="0" custT="1"/>
      <dgm:spPr>
        <a:ln>
          <a:noFill/>
        </a:ln>
      </dgm:spPr>
      <dgm:t>
        <a:bodyPr/>
        <a:lstStyle/>
        <a:p>
          <a:pPr>
            <a:lnSpc>
              <a:spcPct val="100000"/>
            </a:lnSpc>
          </a:pPr>
          <a:r>
            <a:rPr lang="en-US" sz="1600" b="0">
              <a:solidFill>
                <a:srgbClr val="4478A8"/>
              </a:solidFill>
              <a:latin typeface="Arial"/>
              <a:cs typeface="Arial"/>
            </a:rPr>
            <a:t>Fatigue is a healthy response which protects us from working beyond what is healthy for us. </a:t>
          </a:r>
          <a:endParaRPr lang="en-GB" sz="1600" b="0">
            <a:solidFill>
              <a:srgbClr val="4478A8"/>
            </a:solidFill>
            <a:latin typeface="Arial"/>
            <a:cs typeface="Arial"/>
          </a:endParaRPr>
        </a:p>
      </dgm:t>
    </dgm:pt>
    <dgm:pt modelId="{AD9A9885-2798-46CF-BDB6-7AE7F1E51744}" type="parTrans" cxnId="{ED34843B-6644-4473-A2BD-11B4D785DB2C}">
      <dgm:prSet/>
      <dgm:spPr/>
      <dgm:t>
        <a:bodyPr/>
        <a:lstStyle/>
        <a:p>
          <a:endParaRPr lang="en-GB"/>
        </a:p>
      </dgm:t>
    </dgm:pt>
    <dgm:pt modelId="{36050959-EB66-4064-9CCB-51E846A1547E}" type="sibTrans" cxnId="{ED34843B-6644-4473-A2BD-11B4D785DB2C}">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4" custLinFactNeighborX="283" custLinFactNeighborY="-4806"/>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4" custLinFactNeighborY="4060"/>
      <dgm:spPr>
        <a:solidFill>
          <a:srgbClr val="4478A8"/>
        </a:solidFill>
        <a:ln>
          <a:solidFill>
            <a:srgbClr val="4478A8"/>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4">
        <dgm:presLayoutVars>
          <dgm:chMax val="0"/>
          <dgm:chPref val="0"/>
        </dgm:presLayoutVars>
      </dgm:prSet>
      <dgm:spPr/>
    </dgm:pt>
    <dgm:pt modelId="{A9115723-2661-4BB1-AF83-8C22614CF088}" type="pres">
      <dgm:prSet presAssocID="{09B21F43-18E8-46F4-BB97-F163A0A3E17B}" presName="sibTrans" presStyleCnt="0"/>
      <dgm:spPr/>
    </dgm:pt>
    <dgm:pt modelId="{CD0F6ADA-98C7-44B8-AC27-0B467F60CF41}" type="pres">
      <dgm:prSet presAssocID="{E1A8630B-09BD-43ED-B97D-00F92F80DD5A}" presName="compNode" presStyleCnt="0"/>
      <dgm:spPr/>
    </dgm:pt>
    <dgm:pt modelId="{DCCFCFE9-4B61-4DC1-813D-9F54479F8D4B}" type="pres">
      <dgm:prSet presAssocID="{E1A8630B-09BD-43ED-B97D-00F92F80DD5A}" presName="bgRect" presStyleLbl="bgShp" presStyleIdx="1" presStyleCnt="4"/>
      <dgm:spPr>
        <a:xfrm>
          <a:off x="0" y="833508"/>
          <a:ext cx="8761727" cy="665755"/>
        </a:xfrm>
        <a:prstGeom prst="roundRect">
          <a:avLst>
            <a:gd name="adj" fmla="val 10000"/>
          </a:avLst>
        </a:prstGeom>
        <a:solidFill>
          <a:srgbClr val="E4E9F3"/>
        </a:solidFill>
        <a:ln>
          <a:noFill/>
        </a:ln>
        <a:effectLst/>
      </dgm:spPr>
    </dgm:pt>
    <dgm:pt modelId="{37BE3354-E1F5-4FBE-ADB5-4D26E9C2D59A}" type="pres">
      <dgm:prSet presAssocID="{E1A8630B-09BD-43ED-B97D-00F92F80DD5A}" presName="iconRect" presStyleLbl="node1" presStyleIdx="1" presStyleCnt="4"/>
      <dgm:spPr>
        <a:blipFill rotWithShape="1">
          <a:blip xmlns:r="http://schemas.openxmlformats.org/officeDocument/2006/relationships" r:embed="rId1"/>
          <a:srcRect/>
          <a:stretch>
            <a:fillRect/>
          </a:stretch>
        </a:blipFill>
        <a:ln>
          <a:noFill/>
        </a:ln>
      </dgm:spPr>
    </dgm:pt>
    <dgm:pt modelId="{E1A1515C-04A3-4595-B71F-63A4C1708D37}" type="pres">
      <dgm:prSet presAssocID="{E1A8630B-09BD-43ED-B97D-00F92F80DD5A}" presName="spaceRect" presStyleCnt="0"/>
      <dgm:spPr/>
    </dgm:pt>
    <dgm:pt modelId="{B7E58450-2362-4574-A237-0F1E0E431984}" type="pres">
      <dgm:prSet presAssocID="{E1A8630B-09BD-43ED-B97D-00F92F80DD5A}" presName="parTx" presStyleLbl="revTx" presStyleIdx="1" presStyleCnt="4">
        <dgm:presLayoutVars>
          <dgm:chMax val="0"/>
          <dgm:chPref val="0"/>
        </dgm:presLayoutVars>
      </dgm:prSet>
      <dgm:spPr/>
    </dgm:pt>
    <dgm:pt modelId="{8394C266-2285-4322-93CE-74244916134A}" type="pres">
      <dgm:prSet presAssocID="{36050959-EB66-4064-9CCB-51E846A1547E}" presName="sibTrans" presStyleCnt="0"/>
      <dgm:spPr/>
    </dgm:pt>
    <dgm:pt modelId="{AFB959EC-A0AA-48A7-82F2-63739EFC1EDC}" type="pres">
      <dgm:prSet presAssocID="{529B8973-3503-4B71-B7D5-850725A985EE}" presName="compNode" presStyleCnt="0"/>
      <dgm:spPr/>
    </dgm:pt>
    <dgm:pt modelId="{DE9BF80B-1FD6-4EC4-8AEE-183F6E757180}" type="pres">
      <dgm:prSet presAssocID="{529B8973-3503-4B71-B7D5-850725A985EE}" presName="bgRect" presStyleLbl="bgShp" presStyleIdx="2" presStyleCnt="4"/>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rId2" action="ppaction://hlinksldjump" highlightClick="1"/>
          </dgm14:cNvPr>
        </a:ext>
      </dgm:extLst>
    </dgm:pt>
    <dgm:pt modelId="{43AA83D4-5ED9-456A-BA60-77FA749DAF62}" type="pres">
      <dgm:prSet presAssocID="{529B8973-3503-4B71-B7D5-850725A985EE}" presName="iconRect" presStyleLbl="node1" presStyleIdx="2" presStyleCnt="4"/>
      <dgm:spPr>
        <a:solidFill>
          <a:srgbClr val="4478A8"/>
        </a:solidFill>
        <a:ln>
          <a:solidFill>
            <a:srgbClr val="4478A8"/>
          </a:solidFill>
        </a:ln>
      </dgm:spPr>
      <dgm:extLst>
        <a:ext uri="{E40237B7-FDA0-4F09-8148-C483321AD2D9}">
          <dgm14:cNvPr xmlns:dgm14="http://schemas.microsoft.com/office/drawing/2010/diagram" id="0" name="" descr="Iceberg with solid fill"/>
        </a:ext>
      </dgm:extLst>
    </dgm:pt>
    <dgm:pt modelId="{4073C86C-F2BE-4539-8DD7-214546091BED}" type="pres">
      <dgm:prSet presAssocID="{529B8973-3503-4B71-B7D5-850725A985EE}" presName="spaceRect" presStyleCnt="0"/>
      <dgm:spPr/>
    </dgm:pt>
    <dgm:pt modelId="{80A9FE94-A690-434E-9ADF-0495F96B78A8}" type="pres">
      <dgm:prSet presAssocID="{529B8973-3503-4B71-B7D5-850725A985EE}" presName="parTx" presStyleLbl="revTx" presStyleIdx="2" presStyleCnt="4" custLinFactNeighborY="-360">
        <dgm:presLayoutVars>
          <dgm:chMax val="0"/>
          <dgm:chPref val="0"/>
        </dgm:presLayoutVars>
      </dgm:prSet>
      <dgm:spPr>
        <a:prstGeom prst="roundRect">
          <a:avLst/>
        </a:prstGeom>
      </dgm:spPr>
    </dgm:pt>
    <dgm:pt modelId="{6931FDB9-99A4-4C35-9D5B-AEBBAAF53A94}" type="pres">
      <dgm:prSet presAssocID="{1E4DE839-D4E0-4B84-A4DA-2CE78D6DB4D8}" presName="sibTrans" presStyleCnt="0"/>
      <dgm:spPr/>
    </dgm:pt>
    <dgm:pt modelId="{4D79378F-888C-4B4D-900D-4E8F7567AFEE}" type="pres">
      <dgm:prSet presAssocID="{CDFD4B39-5452-4F16-93EA-66D4EC799274}" presName="compNode" presStyleCnt="0"/>
      <dgm:spPr/>
    </dgm:pt>
    <dgm:pt modelId="{AA0F99F8-CA5A-4C0D-A56A-1130CD841427}" type="pres">
      <dgm:prSet presAssocID="{CDFD4B39-5452-4F16-93EA-66D4EC799274}" presName="bgRect" presStyleLbl="bgShp" presStyleIdx="3" presStyleCnt="4"/>
      <dgm:spPr>
        <a:prstGeom prst="roundRect">
          <a:avLst/>
        </a:prstGeom>
        <a:solidFill>
          <a:srgbClr val="E4E9F3"/>
        </a:solidFill>
        <a:ln>
          <a:solidFill>
            <a:srgbClr val="E4E9F3"/>
          </a:solidFill>
        </a:ln>
      </dgm:spPr>
    </dgm:pt>
    <dgm:pt modelId="{D4C93A11-78D9-473A-8B1A-DDEC3321EF36}" type="pres">
      <dgm:prSet presAssocID="{CDFD4B39-5452-4F16-93EA-66D4EC799274}" presName="iconRect" presStyleLbl="node1" presStyleIdx="3" presStyleCnt="4"/>
      <dgm:spPr>
        <a:solidFill>
          <a:srgbClr val="4478A8"/>
        </a:solidFill>
        <a:ln>
          <a:noFill/>
        </a:ln>
      </dgm:spPr>
    </dgm:pt>
    <dgm:pt modelId="{87D0A4FF-3226-4878-A6D4-F7236C5F9E1B}" type="pres">
      <dgm:prSet presAssocID="{CDFD4B39-5452-4F16-93EA-66D4EC799274}" presName="spaceRect" presStyleCnt="0"/>
      <dgm:spPr/>
    </dgm:pt>
    <dgm:pt modelId="{376610DC-FC2A-460A-8B5C-BF0614996542}" type="pres">
      <dgm:prSet presAssocID="{CDFD4B39-5452-4F16-93EA-66D4EC799274}" presName="parTx" presStyleLbl="revTx" presStyleIdx="3" presStyleCnt="4">
        <dgm:presLayoutVars>
          <dgm:chMax val="0"/>
          <dgm:chPref val="0"/>
        </dgm:presLayoutVars>
      </dgm:prSet>
      <dgm:spPr/>
    </dgm:pt>
  </dgm:ptLst>
  <dgm:cxnLst>
    <dgm:cxn modelId="{2BDE822F-83A0-4709-986F-69A9F7B58182}" type="presOf" srcId="{CDFD4B39-5452-4F16-93EA-66D4EC799274}" destId="{376610DC-FC2A-460A-8B5C-BF0614996542}" srcOrd="0" destOrd="0" presId="urn:microsoft.com/office/officeart/2018/2/layout/IconVerticalSolidList"/>
    <dgm:cxn modelId="{ED34843B-6644-4473-A2BD-11B4D785DB2C}" srcId="{11632C0B-17E6-456E-8232-4D7B25442239}" destId="{E1A8630B-09BD-43ED-B97D-00F92F80DD5A}" srcOrd="1" destOrd="0" parTransId="{AD9A9885-2798-46CF-BDB6-7AE7F1E51744}" sibTransId="{36050959-EB66-4064-9CCB-51E846A1547E}"/>
    <dgm:cxn modelId="{3EB1A058-73AB-412D-A36F-A9B311AE074E}" type="presOf" srcId="{E1A8630B-09BD-43ED-B97D-00F92F80DD5A}" destId="{B7E58450-2362-4574-A237-0F1E0E431984}" srcOrd="0" destOrd="0" presId="urn:microsoft.com/office/officeart/2018/2/layout/IconVerticalSolidList"/>
    <dgm:cxn modelId="{658E0A81-9186-4F67-81A2-01F9C91FF372}" type="presOf" srcId="{BDA8C7BC-CDBC-4D45-A9F3-2D7C2E9D2573}" destId="{7203FE41-3E37-47C2-BACF-EE23A6F63360}" srcOrd="0" destOrd="0" presId="urn:microsoft.com/office/officeart/2018/2/layout/IconVerticalSolidList"/>
    <dgm:cxn modelId="{E9949C99-3DA8-4381-A314-FFE36B87D137}" srcId="{11632C0B-17E6-456E-8232-4D7B25442239}" destId="{CDFD4B39-5452-4F16-93EA-66D4EC799274}" srcOrd="3" destOrd="0" parTransId="{CA6CF7E2-DC02-43E3-AD11-1DCD5ACDE4A3}" sibTransId="{EB96B1D6-6B71-49F6-B868-D3E995C61C99}"/>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1D6940DD-B585-4450-8AA9-0550058331AC}" type="presOf" srcId="{529B8973-3503-4B71-B7D5-850725A985EE}" destId="{80A9FE94-A690-434E-9ADF-0495F96B78A8}" srcOrd="0" destOrd="0" presId="urn:microsoft.com/office/officeart/2018/2/layout/IconVerticalSolidList"/>
    <dgm:cxn modelId="{375494FE-ADC0-4584-9DF1-468DC7AB7D61}" srcId="{11632C0B-17E6-456E-8232-4D7B25442239}" destId="{529B8973-3503-4B71-B7D5-850725A985EE}" srcOrd="2" destOrd="0" parTransId="{F3850E77-FEB1-41DF-9B45-6F83809E6F9E}" sibTransId="{1E4DE839-D4E0-4B84-A4DA-2CE78D6DB4D8}"/>
    <dgm:cxn modelId="{D7341F8D-CB91-42C6-8F8E-51BBF868BF51}" type="presParOf" srcId="{0DC8ECC6-B6AD-490C-AF3A-C46DB2C9C17E}" destId="{39D0CE62-0866-4C56-999B-40283F838325}" srcOrd="0" destOrd="0" presId="urn:microsoft.com/office/officeart/2018/2/layout/IconVerticalSolidList"/>
    <dgm:cxn modelId="{ACD92D95-7352-4FBD-9B2F-74CD5FD2A630}" type="presParOf" srcId="{39D0CE62-0866-4C56-999B-40283F838325}" destId="{3673BA86-2498-4D9C-B6B5-55853A3E5FFE}" srcOrd="0" destOrd="0" presId="urn:microsoft.com/office/officeart/2018/2/layout/IconVerticalSolidList"/>
    <dgm:cxn modelId="{D53BD7A2-D15A-4E93-A9F7-1FCD351026A1}" type="presParOf" srcId="{39D0CE62-0866-4C56-999B-40283F838325}" destId="{3803FB98-6041-4212-A597-E57FA3522139}" srcOrd="1" destOrd="0" presId="urn:microsoft.com/office/officeart/2018/2/layout/IconVerticalSolidList"/>
    <dgm:cxn modelId="{6AD5B056-935C-4609-8626-E04645B8CBA2}" type="presParOf" srcId="{39D0CE62-0866-4C56-999B-40283F838325}" destId="{989C2957-48FD-40F2-A78E-6447BE4E24BD}" srcOrd="2" destOrd="0" presId="urn:microsoft.com/office/officeart/2018/2/layout/IconVerticalSolidList"/>
    <dgm:cxn modelId="{5C46DB24-B3D7-49EC-AA61-2CC40DE35312}" type="presParOf" srcId="{39D0CE62-0866-4C56-999B-40283F838325}" destId="{7203FE41-3E37-47C2-BACF-EE23A6F63360}" srcOrd="3" destOrd="0" presId="urn:microsoft.com/office/officeart/2018/2/layout/IconVerticalSolidList"/>
    <dgm:cxn modelId="{5EC82D13-9663-4A5B-8F93-EDA751F32F84}" type="presParOf" srcId="{0DC8ECC6-B6AD-490C-AF3A-C46DB2C9C17E}" destId="{A9115723-2661-4BB1-AF83-8C22614CF088}" srcOrd="1" destOrd="0" presId="urn:microsoft.com/office/officeart/2018/2/layout/IconVerticalSolidList"/>
    <dgm:cxn modelId="{8E37093B-0CBF-4773-BF8A-E191672CEB5B}" type="presParOf" srcId="{0DC8ECC6-B6AD-490C-AF3A-C46DB2C9C17E}" destId="{CD0F6ADA-98C7-44B8-AC27-0B467F60CF41}" srcOrd="2" destOrd="0" presId="urn:microsoft.com/office/officeart/2018/2/layout/IconVerticalSolidList"/>
    <dgm:cxn modelId="{A4612F8F-DBCF-4895-B170-A155D6CF075F}" type="presParOf" srcId="{CD0F6ADA-98C7-44B8-AC27-0B467F60CF41}" destId="{DCCFCFE9-4B61-4DC1-813D-9F54479F8D4B}" srcOrd="0" destOrd="0" presId="urn:microsoft.com/office/officeart/2018/2/layout/IconVerticalSolidList"/>
    <dgm:cxn modelId="{37154245-EA25-4513-8011-7C1CC722F23A}" type="presParOf" srcId="{CD0F6ADA-98C7-44B8-AC27-0B467F60CF41}" destId="{37BE3354-E1F5-4FBE-ADB5-4D26E9C2D59A}" srcOrd="1" destOrd="0" presId="urn:microsoft.com/office/officeart/2018/2/layout/IconVerticalSolidList"/>
    <dgm:cxn modelId="{6D1EF8E4-89C7-48DC-B2B0-2E4D8D3A6076}" type="presParOf" srcId="{CD0F6ADA-98C7-44B8-AC27-0B467F60CF41}" destId="{E1A1515C-04A3-4595-B71F-63A4C1708D37}" srcOrd="2" destOrd="0" presId="urn:microsoft.com/office/officeart/2018/2/layout/IconVerticalSolidList"/>
    <dgm:cxn modelId="{A3E93CB5-8A4F-45D1-AC1D-3B49A6DF815E}" type="presParOf" srcId="{CD0F6ADA-98C7-44B8-AC27-0B467F60CF41}" destId="{B7E58450-2362-4574-A237-0F1E0E431984}" srcOrd="3" destOrd="0" presId="urn:microsoft.com/office/officeart/2018/2/layout/IconVerticalSolidList"/>
    <dgm:cxn modelId="{36FE3550-53A2-4F65-823A-3CC4F8953B2D}" type="presParOf" srcId="{0DC8ECC6-B6AD-490C-AF3A-C46DB2C9C17E}" destId="{8394C266-2285-4322-93CE-74244916134A}" srcOrd="3" destOrd="0" presId="urn:microsoft.com/office/officeart/2018/2/layout/IconVerticalSolidList"/>
    <dgm:cxn modelId="{02EFBC63-7B95-4D5F-88A0-DC1CD696F44A}" type="presParOf" srcId="{0DC8ECC6-B6AD-490C-AF3A-C46DB2C9C17E}" destId="{AFB959EC-A0AA-48A7-82F2-63739EFC1EDC}" srcOrd="4" destOrd="0" presId="urn:microsoft.com/office/officeart/2018/2/layout/IconVerticalSolidList"/>
    <dgm:cxn modelId="{FE83F27A-BD92-44C8-ABE9-758DD1707398}" type="presParOf" srcId="{AFB959EC-A0AA-48A7-82F2-63739EFC1EDC}" destId="{DE9BF80B-1FD6-4EC4-8AEE-183F6E757180}" srcOrd="0" destOrd="0" presId="urn:microsoft.com/office/officeart/2018/2/layout/IconVerticalSolidList"/>
    <dgm:cxn modelId="{3A0E2D88-F942-4E7C-A1BD-0733695F30A2}" type="presParOf" srcId="{AFB959EC-A0AA-48A7-82F2-63739EFC1EDC}" destId="{43AA83D4-5ED9-456A-BA60-77FA749DAF62}" srcOrd="1" destOrd="0" presId="urn:microsoft.com/office/officeart/2018/2/layout/IconVerticalSolidList"/>
    <dgm:cxn modelId="{008AB337-090D-415E-B33F-B3734CA8ED3F}" type="presParOf" srcId="{AFB959EC-A0AA-48A7-82F2-63739EFC1EDC}" destId="{4073C86C-F2BE-4539-8DD7-214546091BED}" srcOrd="2" destOrd="0" presId="urn:microsoft.com/office/officeart/2018/2/layout/IconVerticalSolidList"/>
    <dgm:cxn modelId="{7F0E0BF7-30BC-448E-AE2D-90A090A381FB}" type="presParOf" srcId="{AFB959EC-A0AA-48A7-82F2-63739EFC1EDC}" destId="{80A9FE94-A690-434E-9ADF-0495F96B78A8}" srcOrd="3" destOrd="0" presId="urn:microsoft.com/office/officeart/2018/2/layout/IconVerticalSolidList"/>
    <dgm:cxn modelId="{479FA4DF-3A51-4807-91A1-E86FACC589AB}" type="presParOf" srcId="{0DC8ECC6-B6AD-490C-AF3A-C46DB2C9C17E}" destId="{6931FDB9-99A4-4C35-9D5B-AEBBAAF53A94}" srcOrd="5" destOrd="0" presId="urn:microsoft.com/office/officeart/2018/2/layout/IconVerticalSolidList"/>
    <dgm:cxn modelId="{AB0EAB3C-FB56-4C37-BB84-15BC4D83CEC3}" type="presParOf" srcId="{0DC8ECC6-B6AD-490C-AF3A-C46DB2C9C17E}" destId="{4D79378F-888C-4B4D-900D-4E8F7567AFEE}" srcOrd="6" destOrd="0" presId="urn:microsoft.com/office/officeart/2018/2/layout/IconVerticalSolidList"/>
    <dgm:cxn modelId="{0AC3B677-3A7C-4190-8204-3785A6DB76AB}" type="presParOf" srcId="{4D79378F-888C-4B4D-900D-4E8F7567AFEE}" destId="{AA0F99F8-CA5A-4C0D-A56A-1130CD841427}" srcOrd="0" destOrd="0" presId="urn:microsoft.com/office/officeart/2018/2/layout/IconVerticalSolidList"/>
    <dgm:cxn modelId="{C952BB9A-844C-4303-8250-E0F35363F024}" type="presParOf" srcId="{4D79378F-888C-4B4D-900D-4E8F7567AFEE}" destId="{D4C93A11-78D9-473A-8B1A-DDEC3321EF36}" srcOrd="1" destOrd="0" presId="urn:microsoft.com/office/officeart/2018/2/layout/IconVerticalSolidList"/>
    <dgm:cxn modelId="{320C58EC-A96F-44D5-8311-14AB228471AD}" type="presParOf" srcId="{4D79378F-888C-4B4D-900D-4E8F7567AFEE}" destId="{87D0A4FF-3226-4878-A6D4-F7236C5F9E1B}" srcOrd="2" destOrd="0" presId="urn:microsoft.com/office/officeart/2018/2/layout/IconVerticalSolidList"/>
    <dgm:cxn modelId="{6A9FFB7D-B2A4-46FC-B6F1-7231DD315992}" type="presParOf" srcId="{4D79378F-888C-4B4D-900D-4E8F7567AFEE}" destId="{376610DC-FC2A-460A-8B5C-BF0614996542}"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D0EC8C-8252-4434-8AF8-752231097586}">
      <dgm:prSet custT="1"/>
      <dgm:spPr>
        <a:solidFill>
          <a:srgbClr val="E4E9F3"/>
        </a:solidFill>
      </dgm:spPr>
      <dgm:t>
        <a:bodyPr/>
        <a:lstStyle/>
        <a:p>
          <a:pPr rtl="0">
            <a:lnSpc>
              <a:spcPct val="100000"/>
            </a:lnSpc>
          </a:pPr>
          <a:r>
            <a:rPr lang="en-GB" sz="2000" dirty="0">
              <a:solidFill>
                <a:srgbClr val="4478A8"/>
              </a:solidFill>
              <a:latin typeface="Arial"/>
              <a:ea typeface="+mn-lt"/>
              <a:cs typeface="Arial"/>
            </a:rPr>
            <a:t>To help you understand the factors influencing the decisions of frontline/technical workers about their own levels of fatigue, as well as understanding the drivers in your own decisions. </a:t>
          </a:r>
        </a:p>
      </dgm:t>
    </dgm:pt>
    <dgm:pt modelId="{0EDC6ADE-4152-46B1-A08D-DA6CB1794147}" type="parTrans" cxnId="{19FBFCC2-E71C-453C-934F-C6DC81325026}">
      <dgm:prSet/>
      <dgm:spPr/>
      <dgm:t>
        <a:bodyPr/>
        <a:lstStyle/>
        <a:p>
          <a:endParaRPr lang="en-GB"/>
        </a:p>
      </dgm:t>
    </dgm:pt>
    <dgm:pt modelId="{A54845C4-FF9C-413E-AF45-7FB5E859964E}" type="sibTrans" cxnId="{19FBFCC2-E71C-453C-934F-C6DC81325026}">
      <dgm:prSet/>
      <dgm:spPr/>
      <dgm:t>
        <a:bodyPr/>
        <a:lstStyle/>
        <a:p>
          <a:endParaRPr lang="en-GB"/>
        </a:p>
      </dgm:t>
    </dgm:pt>
    <dgm:pt modelId="{C11CA260-0F56-4959-AE52-1389F1A1BBFB}">
      <dgm:prSet custT="1"/>
      <dgm:spPr/>
      <dgm:t>
        <a:bodyPr/>
        <a:lstStyle/>
        <a:p>
          <a:pPr>
            <a:lnSpc>
              <a:spcPct val="100000"/>
            </a:lnSpc>
          </a:pPr>
          <a:r>
            <a:rPr lang="en-GB" sz="2000">
              <a:solidFill>
                <a:srgbClr val="4478A8"/>
              </a:solidFill>
              <a:latin typeface="Arial"/>
              <a:ea typeface="+mn-lt"/>
              <a:cs typeface="Arial"/>
            </a:rPr>
            <a:t>To propose discussion activities to offer an opportunity for reflective thought about these factors</a:t>
          </a:r>
          <a:r>
            <a:rPr lang="en-GB" sz="2000" b="1">
              <a:solidFill>
                <a:srgbClr val="4478A8"/>
              </a:solidFill>
              <a:latin typeface="Arial"/>
              <a:ea typeface="+mn-lt"/>
              <a:cs typeface="Arial"/>
            </a:rPr>
            <a:t> </a:t>
          </a:r>
        </a:p>
      </dgm:t>
    </dgm:pt>
    <dgm:pt modelId="{8FF62EBF-A41B-4688-9229-1E33C7A7D74D}" type="parTrans" cxnId="{6760DBA8-8F51-4A45-8B73-30F77AA0E0E6}">
      <dgm:prSet/>
      <dgm:spPr/>
      <dgm:t>
        <a:bodyPr/>
        <a:lstStyle/>
        <a:p>
          <a:endParaRPr lang="en-GB"/>
        </a:p>
      </dgm:t>
    </dgm:pt>
    <dgm:pt modelId="{5AFA8EE7-798E-4D4C-9FFE-3726DE602CE8}" type="sibTrans" cxnId="{6760DBA8-8F51-4A45-8B73-30F77AA0E0E6}">
      <dgm:prSet/>
      <dgm:spPr/>
      <dgm:t>
        <a:bodyPr/>
        <a:lstStyle/>
        <a:p>
          <a:endParaRPr lang="en-GB"/>
        </a:p>
      </dgm:t>
    </dgm:pt>
    <dgm:pt modelId="{5BDED2B9-8762-4114-A564-CBE7A006D9C2}">
      <dgm:prSet custT="1"/>
      <dgm:spPr/>
      <dgm:t>
        <a:bodyPr/>
        <a:lstStyle/>
        <a:p>
          <a:pPr>
            <a:lnSpc>
              <a:spcPct val="100000"/>
            </a:lnSpc>
          </a:pPr>
          <a:r>
            <a:rPr lang="en-GB" sz="2000" dirty="0">
              <a:solidFill>
                <a:srgbClr val="4478A8"/>
              </a:solidFill>
              <a:latin typeface="Arial"/>
              <a:ea typeface="+mn-lt"/>
              <a:cs typeface="Arial"/>
            </a:rPr>
            <a:t>To invite you to challenge your automatic thoughts or decisions to cultivate good mental habits</a:t>
          </a:r>
        </a:p>
      </dgm:t>
    </dgm:pt>
    <dgm:pt modelId="{16A69708-6E70-48EF-9E46-3C23EFA796A7}" type="parTrans" cxnId="{69F61195-9C33-4EF5-A833-AB7891CF96CC}">
      <dgm:prSet/>
      <dgm:spPr/>
      <dgm:t>
        <a:bodyPr/>
        <a:lstStyle/>
        <a:p>
          <a:endParaRPr lang="en-GB"/>
        </a:p>
      </dgm:t>
    </dgm:pt>
    <dgm:pt modelId="{23AEAAD9-9131-488D-88B4-5813D168970F}" type="sibTrans" cxnId="{69F61195-9C33-4EF5-A833-AB7891CF96CC}">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0081BF01-6536-467C-9E6F-71235F4ADEFC}" type="pres">
      <dgm:prSet presAssocID="{8AD0EC8C-8252-4434-8AF8-752231097586}" presName="compNode" presStyleCnt="0"/>
      <dgm:spPr/>
    </dgm:pt>
    <dgm:pt modelId="{8C281A37-0ECE-4CE4-9900-1EB9749BF82F}" type="pres">
      <dgm:prSet presAssocID="{8AD0EC8C-8252-4434-8AF8-752231097586}" presName="bgRect" presStyleLbl="bgShp" presStyleIdx="0" presStyleCnt="3"/>
      <dgm:spPr>
        <a:solidFill>
          <a:srgbClr val="E4E9F3"/>
        </a:solidFill>
      </dgm:spPr>
    </dgm:pt>
    <dgm:pt modelId="{2FF82635-DD91-4867-ABA5-B10FDA88979C}" type="pres">
      <dgm:prSet presAssocID="{8AD0EC8C-8252-4434-8AF8-752231097586}" presName="iconRect" presStyleLbl="node1" presStyleIdx="0" presStyleCnt="3"/>
      <dgm:spPr>
        <a:solidFill>
          <a:srgbClr val="4478A8"/>
        </a:solidFill>
        <a:ln>
          <a:solidFill>
            <a:srgbClr val="4478A8"/>
          </a:solidFill>
        </a:ln>
      </dgm:spPr>
    </dgm:pt>
    <dgm:pt modelId="{311D9D4C-0525-4254-94B7-35762E21912C}" type="pres">
      <dgm:prSet presAssocID="{8AD0EC8C-8252-4434-8AF8-752231097586}" presName="spaceRect" presStyleCnt="0"/>
      <dgm:spPr/>
    </dgm:pt>
    <dgm:pt modelId="{3BB803CF-DF8D-488A-8825-FC874413325E}" type="pres">
      <dgm:prSet presAssocID="{8AD0EC8C-8252-4434-8AF8-752231097586}" presName="parTx" presStyleLbl="revTx" presStyleIdx="0" presStyleCnt="3">
        <dgm:presLayoutVars>
          <dgm:chMax val="0"/>
          <dgm:chPref val="0"/>
        </dgm:presLayoutVars>
      </dgm:prSet>
      <dgm:spPr/>
    </dgm:pt>
    <dgm:pt modelId="{1D64D51E-741C-47F3-AF83-CECCF6C162BF}" type="pres">
      <dgm:prSet presAssocID="{A54845C4-FF9C-413E-AF45-7FB5E859964E}" presName="sibTrans" presStyleCnt="0"/>
      <dgm:spPr/>
    </dgm:pt>
    <dgm:pt modelId="{5EE669DC-4B53-408E-94CA-9AAD1A70806C}" type="pres">
      <dgm:prSet presAssocID="{C11CA260-0F56-4959-AE52-1389F1A1BBFB}" presName="compNode" presStyleCnt="0"/>
      <dgm:spPr/>
    </dgm:pt>
    <dgm:pt modelId="{A43FE27A-BB72-4C9B-B3D3-A7B549063440}" type="pres">
      <dgm:prSet presAssocID="{C11CA260-0F56-4959-AE52-1389F1A1BBFB}" presName="bgRect" presStyleLbl="bgShp" presStyleIdx="1" presStyleCnt="3"/>
      <dgm:spPr>
        <a:solidFill>
          <a:srgbClr val="E4E9F3"/>
        </a:solidFill>
      </dgm:spPr>
    </dgm:pt>
    <dgm:pt modelId="{2B2FAE9B-52E3-4C3A-ABEE-28BE06CF3B79}" type="pres">
      <dgm:prSet presAssocID="{C11CA260-0F56-4959-AE52-1389F1A1BBFB}" presName="iconRect" presStyleLbl="node1" presStyleIdx="1" presStyleCnt="3"/>
      <dgm:spPr>
        <a:solidFill>
          <a:srgbClr val="4478A8"/>
        </a:solidFill>
        <a:ln>
          <a:solidFill>
            <a:srgbClr val="4478A8"/>
          </a:solidFill>
        </a:ln>
      </dgm:spPr>
    </dgm:pt>
    <dgm:pt modelId="{CD7AFBA7-73A0-4939-9431-C58E5B846EE4}" type="pres">
      <dgm:prSet presAssocID="{C11CA260-0F56-4959-AE52-1389F1A1BBFB}" presName="spaceRect" presStyleCnt="0"/>
      <dgm:spPr/>
    </dgm:pt>
    <dgm:pt modelId="{D8525C14-5367-421F-A5BB-D55C775BEED5}" type="pres">
      <dgm:prSet presAssocID="{C11CA260-0F56-4959-AE52-1389F1A1BBFB}" presName="parTx" presStyleLbl="revTx" presStyleIdx="1" presStyleCnt="3">
        <dgm:presLayoutVars>
          <dgm:chMax val="0"/>
          <dgm:chPref val="0"/>
        </dgm:presLayoutVars>
      </dgm:prSet>
      <dgm:spPr/>
    </dgm:pt>
    <dgm:pt modelId="{1649397C-CF26-44F9-842F-C15E73BDD158}" type="pres">
      <dgm:prSet presAssocID="{5AFA8EE7-798E-4D4C-9FFE-3726DE602CE8}" presName="sibTrans" presStyleCnt="0"/>
      <dgm:spPr/>
    </dgm:pt>
    <dgm:pt modelId="{67E8256C-8D05-4DEB-AF87-D3D82D5690D6}" type="pres">
      <dgm:prSet presAssocID="{5BDED2B9-8762-4114-A564-CBE7A006D9C2}" presName="compNode" presStyleCnt="0"/>
      <dgm:spPr/>
    </dgm:pt>
    <dgm:pt modelId="{7074D094-1EFF-4651-8BC6-FF1E7F050C8A}" type="pres">
      <dgm:prSet presAssocID="{5BDED2B9-8762-4114-A564-CBE7A006D9C2}" presName="bgRect" presStyleLbl="bgShp" presStyleIdx="2" presStyleCnt="3"/>
      <dgm:spPr>
        <a:solidFill>
          <a:srgbClr val="E4E9F3"/>
        </a:solidFill>
      </dgm:spPr>
    </dgm:pt>
    <dgm:pt modelId="{6153E228-9086-405D-BC35-BD95886AAC36}" type="pres">
      <dgm:prSet presAssocID="{5BDED2B9-8762-4114-A564-CBE7A006D9C2}" presName="iconRect" presStyleLbl="node1" presStyleIdx="2" presStyleCnt="3"/>
      <dgm:spPr>
        <a:solidFill>
          <a:srgbClr val="4478A8"/>
        </a:solidFill>
        <a:ln>
          <a:solidFill>
            <a:srgbClr val="4478A8"/>
          </a:solidFill>
        </a:ln>
      </dgm:spPr>
    </dgm:pt>
    <dgm:pt modelId="{12F01623-2B44-453A-A703-C3F88C5C1EE2}" type="pres">
      <dgm:prSet presAssocID="{5BDED2B9-8762-4114-A564-CBE7A006D9C2}" presName="spaceRect" presStyleCnt="0"/>
      <dgm:spPr/>
    </dgm:pt>
    <dgm:pt modelId="{C2B410D0-AC18-41BE-AC81-9F47403018A3}" type="pres">
      <dgm:prSet presAssocID="{5BDED2B9-8762-4114-A564-CBE7A006D9C2}" presName="parTx" presStyleLbl="revTx" presStyleIdx="2" presStyleCnt="3">
        <dgm:presLayoutVars>
          <dgm:chMax val="0"/>
          <dgm:chPref val="0"/>
        </dgm:presLayoutVars>
      </dgm:prSet>
      <dgm:spPr/>
    </dgm:pt>
  </dgm:ptLst>
  <dgm:cxnLst>
    <dgm:cxn modelId="{40B5D451-50A4-4358-B47B-5A066BC14A17}" type="presOf" srcId="{C11CA260-0F56-4959-AE52-1389F1A1BBFB}" destId="{D8525C14-5367-421F-A5BB-D55C775BEED5}" srcOrd="0" destOrd="0" presId="urn:microsoft.com/office/officeart/2018/2/layout/IconVerticalSolidList"/>
    <dgm:cxn modelId="{4398C976-7680-4DE4-BFA1-F3C25B140E61}" type="presOf" srcId="{8AD0EC8C-8252-4434-8AF8-752231097586}" destId="{3BB803CF-DF8D-488A-8825-FC874413325E}" srcOrd="0" destOrd="0" presId="urn:microsoft.com/office/officeart/2018/2/layout/IconVerticalSolidList"/>
    <dgm:cxn modelId="{24D36E8B-6FD9-4E49-AB77-E3A9C4747163}" type="presOf" srcId="{5BDED2B9-8762-4114-A564-CBE7A006D9C2}" destId="{C2B410D0-AC18-41BE-AC81-9F47403018A3}" srcOrd="0" destOrd="0" presId="urn:microsoft.com/office/officeart/2018/2/layout/IconVerticalSolidList"/>
    <dgm:cxn modelId="{69F61195-9C33-4EF5-A833-AB7891CF96CC}" srcId="{11632C0B-17E6-456E-8232-4D7B25442239}" destId="{5BDED2B9-8762-4114-A564-CBE7A006D9C2}" srcOrd="2" destOrd="0" parTransId="{16A69708-6E70-48EF-9E46-3C23EFA796A7}" sibTransId="{23AEAAD9-9131-488D-88B4-5813D168970F}"/>
    <dgm:cxn modelId="{6760DBA8-8F51-4A45-8B73-30F77AA0E0E6}" srcId="{11632C0B-17E6-456E-8232-4D7B25442239}" destId="{C11CA260-0F56-4959-AE52-1389F1A1BBFB}" srcOrd="1" destOrd="0" parTransId="{8FF62EBF-A41B-4688-9229-1E33C7A7D74D}" sibTransId="{5AFA8EE7-798E-4D4C-9FFE-3726DE602CE8}"/>
    <dgm:cxn modelId="{5CA62EBB-FBF5-4CBD-80AE-6AE57BD5B7C1}" type="presOf" srcId="{11632C0B-17E6-456E-8232-4D7B25442239}" destId="{0DC8ECC6-B6AD-490C-AF3A-C46DB2C9C17E}" srcOrd="0" destOrd="0" presId="urn:microsoft.com/office/officeart/2018/2/layout/IconVerticalSolidList"/>
    <dgm:cxn modelId="{19FBFCC2-E71C-453C-934F-C6DC81325026}" srcId="{11632C0B-17E6-456E-8232-4D7B25442239}" destId="{8AD0EC8C-8252-4434-8AF8-752231097586}" srcOrd="0" destOrd="0" parTransId="{0EDC6ADE-4152-46B1-A08D-DA6CB1794147}" sibTransId="{A54845C4-FF9C-413E-AF45-7FB5E859964E}"/>
    <dgm:cxn modelId="{2ACB3E4F-7802-4DF5-A103-586340FFD021}" type="presParOf" srcId="{0DC8ECC6-B6AD-490C-AF3A-C46DB2C9C17E}" destId="{0081BF01-6536-467C-9E6F-71235F4ADEFC}" srcOrd="0" destOrd="0" presId="urn:microsoft.com/office/officeart/2018/2/layout/IconVerticalSolidList"/>
    <dgm:cxn modelId="{AB1F3CA7-3F1F-4173-A1A7-8DA06404073C}" type="presParOf" srcId="{0081BF01-6536-467C-9E6F-71235F4ADEFC}" destId="{8C281A37-0ECE-4CE4-9900-1EB9749BF82F}" srcOrd="0" destOrd="0" presId="urn:microsoft.com/office/officeart/2018/2/layout/IconVerticalSolidList"/>
    <dgm:cxn modelId="{8B1090D7-CFD6-4317-BC00-8B9A3416B6BC}" type="presParOf" srcId="{0081BF01-6536-467C-9E6F-71235F4ADEFC}" destId="{2FF82635-DD91-4867-ABA5-B10FDA88979C}" srcOrd="1" destOrd="0" presId="urn:microsoft.com/office/officeart/2018/2/layout/IconVerticalSolidList"/>
    <dgm:cxn modelId="{0EED6EB2-2734-4DDF-903E-B735470EED41}" type="presParOf" srcId="{0081BF01-6536-467C-9E6F-71235F4ADEFC}" destId="{311D9D4C-0525-4254-94B7-35762E21912C}" srcOrd="2" destOrd="0" presId="urn:microsoft.com/office/officeart/2018/2/layout/IconVerticalSolidList"/>
    <dgm:cxn modelId="{23E3ECB2-BE03-4981-8BFC-ED669B3A80C4}" type="presParOf" srcId="{0081BF01-6536-467C-9E6F-71235F4ADEFC}" destId="{3BB803CF-DF8D-488A-8825-FC874413325E}" srcOrd="3" destOrd="0" presId="urn:microsoft.com/office/officeart/2018/2/layout/IconVerticalSolidList"/>
    <dgm:cxn modelId="{9D373172-02C5-424C-9BD2-15EE0C21A24F}" type="presParOf" srcId="{0DC8ECC6-B6AD-490C-AF3A-C46DB2C9C17E}" destId="{1D64D51E-741C-47F3-AF83-CECCF6C162BF}" srcOrd="1" destOrd="0" presId="urn:microsoft.com/office/officeart/2018/2/layout/IconVerticalSolidList"/>
    <dgm:cxn modelId="{FEA4E78C-5A49-4525-9CDC-1D51E9EB0119}" type="presParOf" srcId="{0DC8ECC6-B6AD-490C-AF3A-C46DB2C9C17E}" destId="{5EE669DC-4B53-408E-94CA-9AAD1A70806C}" srcOrd="2" destOrd="0" presId="urn:microsoft.com/office/officeart/2018/2/layout/IconVerticalSolidList"/>
    <dgm:cxn modelId="{6656B229-BCC2-4863-A5D5-DD9E0803B0EF}" type="presParOf" srcId="{5EE669DC-4B53-408E-94CA-9AAD1A70806C}" destId="{A43FE27A-BB72-4C9B-B3D3-A7B549063440}" srcOrd="0" destOrd="0" presId="urn:microsoft.com/office/officeart/2018/2/layout/IconVerticalSolidList"/>
    <dgm:cxn modelId="{81A548BE-DBBD-4E17-8C6F-CCE4210B77A6}" type="presParOf" srcId="{5EE669DC-4B53-408E-94CA-9AAD1A70806C}" destId="{2B2FAE9B-52E3-4C3A-ABEE-28BE06CF3B79}" srcOrd="1" destOrd="0" presId="urn:microsoft.com/office/officeart/2018/2/layout/IconVerticalSolidList"/>
    <dgm:cxn modelId="{D6E6A558-6744-49C8-B480-5A540A07F340}" type="presParOf" srcId="{5EE669DC-4B53-408E-94CA-9AAD1A70806C}" destId="{CD7AFBA7-73A0-4939-9431-C58E5B846EE4}" srcOrd="2" destOrd="0" presId="urn:microsoft.com/office/officeart/2018/2/layout/IconVerticalSolidList"/>
    <dgm:cxn modelId="{1740BBB4-8AD3-45B2-A9BE-A64345EE7CF3}" type="presParOf" srcId="{5EE669DC-4B53-408E-94CA-9AAD1A70806C}" destId="{D8525C14-5367-421F-A5BB-D55C775BEED5}" srcOrd="3" destOrd="0" presId="urn:microsoft.com/office/officeart/2018/2/layout/IconVerticalSolidList"/>
    <dgm:cxn modelId="{37BE29ED-46DC-467F-86B8-5A259E34790F}" type="presParOf" srcId="{0DC8ECC6-B6AD-490C-AF3A-C46DB2C9C17E}" destId="{1649397C-CF26-44F9-842F-C15E73BDD158}" srcOrd="3" destOrd="0" presId="urn:microsoft.com/office/officeart/2018/2/layout/IconVerticalSolidList"/>
    <dgm:cxn modelId="{16184FF2-EB63-47BB-BCCD-D3CD04267579}" type="presParOf" srcId="{0DC8ECC6-B6AD-490C-AF3A-C46DB2C9C17E}" destId="{67E8256C-8D05-4DEB-AF87-D3D82D5690D6}" srcOrd="4" destOrd="0" presId="urn:microsoft.com/office/officeart/2018/2/layout/IconVerticalSolidList"/>
    <dgm:cxn modelId="{FF9FD127-954E-4476-A0AF-683AF7F6A6DB}" type="presParOf" srcId="{67E8256C-8D05-4DEB-AF87-D3D82D5690D6}" destId="{7074D094-1EFF-4651-8BC6-FF1E7F050C8A}" srcOrd="0" destOrd="0" presId="urn:microsoft.com/office/officeart/2018/2/layout/IconVerticalSolidList"/>
    <dgm:cxn modelId="{D465B039-8FD1-4A83-AC56-92A585C3E372}" type="presParOf" srcId="{67E8256C-8D05-4DEB-AF87-D3D82D5690D6}" destId="{6153E228-9086-405D-BC35-BD95886AAC36}" srcOrd="1" destOrd="0" presId="urn:microsoft.com/office/officeart/2018/2/layout/IconVerticalSolidList"/>
    <dgm:cxn modelId="{6FBA75A6-A29B-4A5E-832B-061C2AA1BD42}" type="presParOf" srcId="{67E8256C-8D05-4DEB-AF87-D3D82D5690D6}" destId="{12F01623-2B44-453A-A703-C3F88C5C1EE2}" srcOrd="2" destOrd="0" presId="urn:microsoft.com/office/officeart/2018/2/layout/IconVerticalSolidList"/>
    <dgm:cxn modelId="{E002A6A3-B0B7-46D6-A0BC-A90E803552A2}" type="presParOf" srcId="{67E8256C-8D05-4DEB-AF87-D3D82D5690D6}" destId="{C2B410D0-AC18-41BE-AC81-9F47403018A3}"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C816EB-C128-4942-920A-3F82725557F1}"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GB"/>
        </a:p>
      </dgm:t>
    </dgm:pt>
    <dgm:pt modelId="{4F7DA184-CCD4-4A3E-B1DC-59A7362B8CCF}">
      <dgm:prSet phldrT="[Text]" custT="1"/>
      <dgm:spPr>
        <a:solidFill>
          <a:srgbClr val="4478A8"/>
        </a:solidFill>
      </dgm:spPr>
      <dgm:t>
        <a:bodyPr/>
        <a:lstStyle/>
        <a:p>
          <a:r>
            <a:rPr lang="en-US" sz="2000" dirty="0">
              <a:solidFill>
                <a:schemeClr val="bg1"/>
              </a:solidFill>
            </a:rPr>
            <a:t>Representativeness Bias</a:t>
          </a:r>
          <a:endParaRPr lang="en-GB" sz="2000" dirty="0">
            <a:solidFill>
              <a:schemeClr val="bg1"/>
            </a:solidFill>
          </a:endParaRPr>
        </a:p>
      </dgm:t>
    </dgm:pt>
    <dgm:pt modelId="{0A417E6A-0F78-4542-BEFA-3F6DCA55D69A}" type="parTrans" cxnId="{3D170489-4522-4E93-800B-78AA879D11A6}">
      <dgm:prSet/>
      <dgm:spPr/>
      <dgm:t>
        <a:bodyPr/>
        <a:lstStyle/>
        <a:p>
          <a:endParaRPr lang="en-GB"/>
        </a:p>
      </dgm:t>
    </dgm:pt>
    <dgm:pt modelId="{1A41E41E-9B9D-43B5-8240-7C431E2DBD57}" type="sibTrans" cxnId="{3D170489-4522-4E93-800B-78AA879D11A6}">
      <dgm:prSet/>
      <dgm:spPr/>
      <dgm:t>
        <a:bodyPr/>
        <a:lstStyle/>
        <a:p>
          <a:endParaRPr lang="en-GB"/>
        </a:p>
      </dgm:t>
    </dgm:pt>
    <dgm:pt modelId="{3F450CF8-F826-4A85-A740-6E97D1C16DB1}">
      <dgm:prSet phldrT="[Text]" custT="1"/>
      <dgm:spPr>
        <a:solidFill>
          <a:srgbClr val="E4E9F3">
            <a:alpha val="90000"/>
          </a:srgbClr>
        </a:solidFill>
      </dgm:spPr>
      <dgm:t>
        <a:bodyPr/>
        <a:lstStyle/>
        <a:p>
          <a:pPr>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We are influenced by how much something or someone is representative of its category or stereotype</a:t>
          </a:r>
          <a:endParaRPr lang="en-GB" sz="1600" dirty="0">
            <a:solidFill>
              <a:srgbClr val="4478A8"/>
            </a:solidFill>
            <a:latin typeface="Arial" panose="020B0604020202020204" pitchFamily="34" charset="0"/>
            <a:cs typeface="Arial" panose="020B0604020202020204" pitchFamily="34" charset="0"/>
          </a:endParaRPr>
        </a:p>
      </dgm:t>
    </dgm:pt>
    <dgm:pt modelId="{7CBEB988-247F-494D-AB68-1206C4B73213}" type="parTrans" cxnId="{2D0D0D39-1672-45CC-A6DF-12B83AC20C4C}">
      <dgm:prSet/>
      <dgm:spPr/>
      <dgm:t>
        <a:bodyPr/>
        <a:lstStyle/>
        <a:p>
          <a:endParaRPr lang="en-GB"/>
        </a:p>
      </dgm:t>
    </dgm:pt>
    <dgm:pt modelId="{E701CE2C-2521-40BB-8277-F4501AC688DB}" type="sibTrans" cxnId="{2D0D0D39-1672-45CC-A6DF-12B83AC20C4C}">
      <dgm:prSet/>
      <dgm:spPr/>
      <dgm:t>
        <a:bodyPr/>
        <a:lstStyle/>
        <a:p>
          <a:endParaRPr lang="en-GB"/>
        </a:p>
      </dgm:t>
    </dgm:pt>
    <dgm:pt modelId="{28A138AA-CDA7-4828-9996-8FB6FAE23504}">
      <dgm:prSet phldrT="[Text]" custT="1"/>
      <dgm:spPr>
        <a:solidFill>
          <a:srgbClr val="4478A8"/>
        </a:solidFill>
      </dgm:spPr>
      <dgm:t>
        <a:bodyPr/>
        <a:lstStyle/>
        <a:p>
          <a:r>
            <a:rPr lang="en-US" sz="2000" dirty="0">
              <a:solidFill>
                <a:schemeClr val="bg1"/>
              </a:solidFill>
            </a:rPr>
            <a:t>Anchoring Bias</a:t>
          </a:r>
          <a:endParaRPr lang="en-GB" sz="2000" dirty="0">
            <a:solidFill>
              <a:schemeClr val="bg1"/>
            </a:solidFill>
          </a:endParaRPr>
        </a:p>
      </dgm:t>
    </dgm:pt>
    <dgm:pt modelId="{E525DF95-9104-4F6D-B6EF-2656579FC4BD}" type="parTrans" cxnId="{72A99F2C-1915-4601-A615-C6B3FF3126F1}">
      <dgm:prSet/>
      <dgm:spPr/>
      <dgm:t>
        <a:bodyPr/>
        <a:lstStyle/>
        <a:p>
          <a:endParaRPr lang="en-GB"/>
        </a:p>
      </dgm:t>
    </dgm:pt>
    <dgm:pt modelId="{B358BCC3-EF9F-4B34-A530-9D69A8C7F6CE}" type="sibTrans" cxnId="{72A99F2C-1915-4601-A615-C6B3FF3126F1}">
      <dgm:prSet/>
      <dgm:spPr/>
      <dgm:t>
        <a:bodyPr/>
        <a:lstStyle/>
        <a:p>
          <a:endParaRPr lang="en-GB"/>
        </a:p>
      </dgm:t>
    </dgm:pt>
    <dgm:pt modelId="{B789BBB7-7990-48A4-B966-C14D86DCD8F7}">
      <dgm:prSet phldrT="[Text]" custT="1"/>
      <dgm:spPr>
        <a:solidFill>
          <a:srgbClr val="E4E9F3">
            <a:alpha val="90000"/>
          </a:srgbClr>
        </a:solidFill>
      </dgm:spPr>
      <dgm:t>
        <a:bodyPr/>
        <a:lstStyle/>
        <a:p>
          <a:r>
            <a:rPr lang="en-US" sz="1600" dirty="0">
              <a:solidFill>
                <a:srgbClr val="4478A8"/>
              </a:solidFill>
              <a:latin typeface="Arial" panose="020B0604020202020204" pitchFamily="34" charset="0"/>
              <a:cs typeface="Arial" panose="020B0604020202020204" pitchFamily="34" charset="0"/>
            </a:rPr>
            <a:t>We over rely on an initial piece of information (known as the anchor)</a:t>
          </a:r>
          <a:endParaRPr lang="en-GB" sz="1600" dirty="0">
            <a:solidFill>
              <a:srgbClr val="4478A8"/>
            </a:solidFill>
            <a:latin typeface="Arial" panose="020B0604020202020204" pitchFamily="34" charset="0"/>
            <a:cs typeface="Arial" panose="020B0604020202020204" pitchFamily="34" charset="0"/>
          </a:endParaRPr>
        </a:p>
      </dgm:t>
    </dgm:pt>
    <dgm:pt modelId="{6E377CA0-DBD0-4B6E-AEFA-62A51FEB29CE}" type="parTrans" cxnId="{12429A71-B1BC-45EE-8FA2-62BC860948A1}">
      <dgm:prSet/>
      <dgm:spPr/>
      <dgm:t>
        <a:bodyPr/>
        <a:lstStyle/>
        <a:p>
          <a:endParaRPr lang="en-GB"/>
        </a:p>
      </dgm:t>
    </dgm:pt>
    <dgm:pt modelId="{AE6E1DDD-D530-4B2A-A077-F5ED0252C260}" type="sibTrans" cxnId="{12429A71-B1BC-45EE-8FA2-62BC860948A1}">
      <dgm:prSet/>
      <dgm:spPr/>
      <dgm:t>
        <a:bodyPr/>
        <a:lstStyle/>
        <a:p>
          <a:endParaRPr lang="en-GB"/>
        </a:p>
      </dgm:t>
    </dgm:pt>
    <dgm:pt modelId="{F8473325-33A5-4D56-A5AA-852D2E861725}">
      <dgm:prSet phldrT="[Text]" custT="1"/>
      <dgm:spPr>
        <a:solidFill>
          <a:srgbClr val="4478A8"/>
        </a:solidFill>
      </dgm:spPr>
      <dgm:t>
        <a:bodyPr/>
        <a:lstStyle/>
        <a:p>
          <a:r>
            <a:rPr lang="en-US" sz="2000" dirty="0">
              <a:solidFill>
                <a:schemeClr val="bg1"/>
              </a:solidFill>
            </a:rPr>
            <a:t>Availability Bias</a:t>
          </a:r>
          <a:endParaRPr lang="en-GB" sz="2000" dirty="0">
            <a:solidFill>
              <a:schemeClr val="bg1"/>
            </a:solidFill>
          </a:endParaRPr>
        </a:p>
      </dgm:t>
    </dgm:pt>
    <dgm:pt modelId="{B13B4F38-8AB7-429B-ABBA-3B07F4970285}" type="parTrans" cxnId="{B5A4ABF2-5C5E-4D88-A46B-B5CA9262C866}">
      <dgm:prSet/>
      <dgm:spPr/>
      <dgm:t>
        <a:bodyPr/>
        <a:lstStyle/>
        <a:p>
          <a:endParaRPr lang="en-GB"/>
        </a:p>
      </dgm:t>
    </dgm:pt>
    <dgm:pt modelId="{B307AA4C-5FE3-4F6C-94DA-104A9629E985}" type="sibTrans" cxnId="{B5A4ABF2-5C5E-4D88-A46B-B5CA9262C866}">
      <dgm:prSet/>
      <dgm:spPr/>
      <dgm:t>
        <a:bodyPr/>
        <a:lstStyle/>
        <a:p>
          <a:endParaRPr lang="en-GB"/>
        </a:p>
      </dgm:t>
    </dgm:pt>
    <dgm:pt modelId="{3B0304A8-E946-48C2-9B18-0B0231510781}">
      <dgm:prSet phldrT="[Text]" custT="1"/>
      <dgm:spPr>
        <a:solidFill>
          <a:srgbClr val="E4E9F3">
            <a:alpha val="90000"/>
          </a:srgbClr>
        </a:solidFill>
      </dgm:spPr>
      <dgm:t>
        <a:bodyPr/>
        <a:lstStyle/>
        <a:p>
          <a:r>
            <a:rPr lang="en-US" sz="1600" dirty="0">
              <a:solidFill>
                <a:srgbClr val="4478A8"/>
              </a:solidFill>
              <a:latin typeface="Arial" panose="020B0604020202020204" pitchFamily="34" charset="0"/>
              <a:cs typeface="Arial" panose="020B0604020202020204" pitchFamily="34" charset="0"/>
            </a:rPr>
            <a:t>We judge the likelihood of an event based on how easily examples come to mind (the  availability of examples)</a:t>
          </a:r>
          <a:endParaRPr lang="en-GB" sz="1600" dirty="0">
            <a:solidFill>
              <a:srgbClr val="4478A8"/>
            </a:solidFill>
            <a:latin typeface="Arial" panose="020B0604020202020204" pitchFamily="34" charset="0"/>
            <a:cs typeface="Arial" panose="020B0604020202020204" pitchFamily="34" charset="0"/>
          </a:endParaRPr>
        </a:p>
      </dgm:t>
    </dgm:pt>
    <dgm:pt modelId="{427C6343-5655-422B-A814-1ADB8983C726}" type="parTrans" cxnId="{BC0BBFE2-1FF9-4B18-847C-DA1AA81D0FD9}">
      <dgm:prSet/>
      <dgm:spPr/>
      <dgm:t>
        <a:bodyPr/>
        <a:lstStyle/>
        <a:p>
          <a:endParaRPr lang="en-GB"/>
        </a:p>
      </dgm:t>
    </dgm:pt>
    <dgm:pt modelId="{6852A612-7CCD-4313-ABDA-2754251E039E}" type="sibTrans" cxnId="{BC0BBFE2-1FF9-4B18-847C-DA1AA81D0FD9}">
      <dgm:prSet/>
      <dgm:spPr/>
      <dgm:t>
        <a:bodyPr/>
        <a:lstStyle/>
        <a:p>
          <a:endParaRPr lang="en-GB"/>
        </a:p>
      </dgm:t>
    </dgm:pt>
    <dgm:pt modelId="{14141B8D-75C6-434F-BE92-51FA341BD063}">
      <dgm:prSet phldrT="[Text]" custT="1"/>
      <dgm:spPr>
        <a:solidFill>
          <a:srgbClr val="E4E9F3">
            <a:alpha val="90000"/>
          </a:srgbClr>
        </a:solidFill>
      </dgm:spPr>
      <dgm:t>
        <a:bodyPr/>
        <a:lstStyle/>
        <a:p>
          <a:r>
            <a:rPr lang="en-US" sz="1600" dirty="0">
              <a:solidFill>
                <a:srgbClr val="4478A8"/>
              </a:solidFill>
              <a:latin typeface="Arial" panose="020B0604020202020204" pitchFamily="34" charset="0"/>
              <a:cs typeface="Arial" panose="020B0604020202020204" pitchFamily="34" charset="0"/>
            </a:rPr>
            <a:t>Our subsequent estimates tend to be closer to our original estimates</a:t>
          </a:r>
          <a:endParaRPr lang="en-GB" sz="1600" dirty="0">
            <a:solidFill>
              <a:srgbClr val="4478A8"/>
            </a:solidFill>
            <a:latin typeface="Arial" panose="020B0604020202020204" pitchFamily="34" charset="0"/>
            <a:cs typeface="Arial" panose="020B0604020202020204" pitchFamily="34" charset="0"/>
          </a:endParaRPr>
        </a:p>
      </dgm:t>
    </dgm:pt>
    <dgm:pt modelId="{F821DB0B-E609-43CE-A873-062106FA630C}" type="parTrans" cxnId="{4D450A76-2FFF-461B-949E-36F71CCC6BBE}">
      <dgm:prSet/>
      <dgm:spPr/>
      <dgm:t>
        <a:bodyPr/>
        <a:lstStyle/>
        <a:p>
          <a:endParaRPr lang="en-GB"/>
        </a:p>
      </dgm:t>
    </dgm:pt>
    <dgm:pt modelId="{7C1A91CD-24CA-472C-A4E2-25809FDD4C8E}" type="sibTrans" cxnId="{4D450A76-2FFF-461B-949E-36F71CCC6BBE}">
      <dgm:prSet/>
      <dgm:spPr/>
      <dgm:t>
        <a:bodyPr/>
        <a:lstStyle/>
        <a:p>
          <a:endParaRPr lang="en-GB"/>
        </a:p>
      </dgm:t>
    </dgm:pt>
    <dgm:pt modelId="{37102A21-FC55-40B4-A406-AC6856B3C1A4}">
      <dgm:prSet phldrT="[Text]" custT="1"/>
      <dgm:spPr>
        <a:solidFill>
          <a:srgbClr val="E4E9F3">
            <a:alpha val="90000"/>
          </a:srgbClr>
        </a:solidFill>
      </dgm:spPr>
      <dgm:t>
        <a:bodyPr/>
        <a:lstStyle/>
        <a:p>
          <a:r>
            <a:rPr lang="en-US" sz="1600" dirty="0">
              <a:solidFill>
                <a:srgbClr val="4478A8"/>
              </a:solidFill>
              <a:latin typeface="Arial" panose="020B0604020202020204" pitchFamily="34" charset="0"/>
              <a:cs typeface="Arial" panose="020B0604020202020204" pitchFamily="34" charset="0"/>
            </a:rPr>
            <a:t>This can be influenced by personality: open-minded people are less likely to stick to rigid initial estimates</a:t>
          </a:r>
          <a:endParaRPr lang="en-GB" sz="1600" dirty="0">
            <a:solidFill>
              <a:srgbClr val="4478A8"/>
            </a:solidFill>
            <a:latin typeface="Arial" panose="020B0604020202020204" pitchFamily="34" charset="0"/>
            <a:cs typeface="Arial" panose="020B0604020202020204" pitchFamily="34" charset="0"/>
          </a:endParaRPr>
        </a:p>
      </dgm:t>
    </dgm:pt>
    <dgm:pt modelId="{FE45753F-74E6-40C5-9EA9-852E3AFB2B04}" type="parTrans" cxnId="{E7B6309D-BDB4-4C7E-B2F8-EE550A61B5E0}">
      <dgm:prSet/>
      <dgm:spPr/>
      <dgm:t>
        <a:bodyPr/>
        <a:lstStyle/>
        <a:p>
          <a:endParaRPr lang="en-GB"/>
        </a:p>
      </dgm:t>
    </dgm:pt>
    <dgm:pt modelId="{9EF85769-C621-4B08-A3F8-B1072A224D2B}" type="sibTrans" cxnId="{E7B6309D-BDB4-4C7E-B2F8-EE550A61B5E0}">
      <dgm:prSet/>
      <dgm:spPr/>
      <dgm:t>
        <a:bodyPr/>
        <a:lstStyle/>
        <a:p>
          <a:endParaRPr lang="en-GB"/>
        </a:p>
      </dgm:t>
    </dgm:pt>
    <dgm:pt modelId="{A9BFAB01-3E7E-4734-9DB9-9EF157B44BDA}">
      <dgm:prSet phldrT="[Text]" custT="1"/>
      <dgm:spPr>
        <a:solidFill>
          <a:srgbClr val="E4E9F3">
            <a:alpha val="90000"/>
          </a:srgbClr>
        </a:solidFill>
      </dgm:spPr>
      <dgm:t>
        <a:bodyPr/>
        <a:lstStyle/>
        <a:p>
          <a:pPr>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We assume that the person or situation is more like our known mental model or stereotype and focus on the similarities</a:t>
          </a:r>
          <a:endParaRPr lang="en-GB" sz="1600" dirty="0">
            <a:solidFill>
              <a:srgbClr val="4478A8"/>
            </a:solidFill>
            <a:latin typeface="Arial" panose="020B0604020202020204" pitchFamily="34" charset="0"/>
            <a:cs typeface="Arial" panose="020B0604020202020204" pitchFamily="34" charset="0"/>
          </a:endParaRPr>
        </a:p>
      </dgm:t>
    </dgm:pt>
    <dgm:pt modelId="{DCE049F2-C3D6-4C47-9E56-C514CBF845F1}" type="parTrans" cxnId="{E3257879-BE64-4BD5-89CA-DBC8ABB44CB1}">
      <dgm:prSet/>
      <dgm:spPr/>
      <dgm:t>
        <a:bodyPr/>
        <a:lstStyle/>
        <a:p>
          <a:endParaRPr lang="en-GB"/>
        </a:p>
      </dgm:t>
    </dgm:pt>
    <dgm:pt modelId="{719A0D20-98DD-421B-883C-42D925E8652A}" type="sibTrans" cxnId="{E3257879-BE64-4BD5-89CA-DBC8ABB44CB1}">
      <dgm:prSet/>
      <dgm:spPr/>
      <dgm:t>
        <a:bodyPr/>
        <a:lstStyle/>
        <a:p>
          <a:endParaRPr lang="en-GB"/>
        </a:p>
      </dgm:t>
    </dgm:pt>
    <dgm:pt modelId="{ECBF01DF-683F-4E1B-B4DE-F0B74676333E}">
      <dgm:prSet phldrT="[Text]" custT="1"/>
      <dgm:spPr>
        <a:solidFill>
          <a:srgbClr val="E4E9F3">
            <a:alpha val="90000"/>
          </a:srgbClr>
        </a:solidFill>
      </dgm:spPr>
      <dgm:t>
        <a:bodyPr/>
        <a:lstStyle/>
        <a:p>
          <a:pPr>
            <a:buFont typeface="Arial" panose="020B0604020202020204" pitchFamily="34" charset="0"/>
            <a:buChar char="•"/>
          </a:pPr>
          <a:r>
            <a:rPr lang="en-US" sz="1600" dirty="0">
              <a:solidFill>
                <a:srgbClr val="4478A8"/>
              </a:solidFill>
              <a:latin typeface="Arial" panose="020B0604020202020204" pitchFamily="34" charset="0"/>
              <a:cs typeface="Arial" panose="020B0604020202020204" pitchFamily="34" charset="0"/>
            </a:rPr>
            <a:t>We are less likely to focus on differences and unique factors</a:t>
          </a:r>
          <a:endParaRPr lang="en-GB" sz="1600" dirty="0">
            <a:solidFill>
              <a:srgbClr val="4478A8"/>
            </a:solidFill>
            <a:latin typeface="Arial" panose="020B0604020202020204" pitchFamily="34" charset="0"/>
            <a:cs typeface="Arial" panose="020B0604020202020204" pitchFamily="34" charset="0"/>
          </a:endParaRPr>
        </a:p>
      </dgm:t>
    </dgm:pt>
    <dgm:pt modelId="{B242233C-12CF-4F78-8988-20D2AC853DA9}" type="parTrans" cxnId="{8A72FD7F-DF30-45D7-B57D-41EEF95999E5}">
      <dgm:prSet/>
      <dgm:spPr/>
      <dgm:t>
        <a:bodyPr/>
        <a:lstStyle/>
        <a:p>
          <a:endParaRPr lang="en-GB"/>
        </a:p>
      </dgm:t>
    </dgm:pt>
    <dgm:pt modelId="{0C6AFEB2-E8A8-4CDB-9184-FB56282B00C5}" type="sibTrans" cxnId="{8A72FD7F-DF30-45D7-B57D-41EEF95999E5}">
      <dgm:prSet/>
      <dgm:spPr/>
      <dgm:t>
        <a:bodyPr/>
        <a:lstStyle/>
        <a:p>
          <a:endParaRPr lang="en-GB"/>
        </a:p>
      </dgm:t>
    </dgm:pt>
    <dgm:pt modelId="{BB926CF2-2C50-4324-B776-7AFE7170B652}" type="pres">
      <dgm:prSet presAssocID="{3AC816EB-C128-4942-920A-3F82725557F1}" presName="Name0" presStyleCnt="0">
        <dgm:presLayoutVars>
          <dgm:dir/>
          <dgm:animLvl val="lvl"/>
          <dgm:resizeHandles val="exact"/>
        </dgm:presLayoutVars>
      </dgm:prSet>
      <dgm:spPr/>
    </dgm:pt>
    <dgm:pt modelId="{21B28FFE-E3AA-404D-92CA-798CB697AFB0}" type="pres">
      <dgm:prSet presAssocID="{4F7DA184-CCD4-4A3E-B1DC-59A7362B8CCF}" presName="composite" presStyleCnt="0"/>
      <dgm:spPr/>
    </dgm:pt>
    <dgm:pt modelId="{CD89F8C9-94BF-46B9-91DC-42C0C097D568}" type="pres">
      <dgm:prSet presAssocID="{4F7DA184-CCD4-4A3E-B1DC-59A7362B8CCF}" presName="parTx" presStyleLbl="alignNode1" presStyleIdx="0" presStyleCnt="3">
        <dgm:presLayoutVars>
          <dgm:chMax val="0"/>
          <dgm:chPref val="0"/>
          <dgm:bulletEnabled val="1"/>
        </dgm:presLayoutVars>
      </dgm:prSet>
      <dgm:spPr/>
    </dgm:pt>
    <dgm:pt modelId="{0FB3C681-FFB8-499D-8305-DD30430F149D}" type="pres">
      <dgm:prSet presAssocID="{4F7DA184-CCD4-4A3E-B1DC-59A7362B8CCF}" presName="desTx" presStyleLbl="alignAccFollowNode1" presStyleIdx="0" presStyleCnt="3">
        <dgm:presLayoutVars>
          <dgm:bulletEnabled val="1"/>
        </dgm:presLayoutVars>
      </dgm:prSet>
      <dgm:spPr/>
    </dgm:pt>
    <dgm:pt modelId="{BDCB521D-5998-4600-8A6C-BB3A03386A30}" type="pres">
      <dgm:prSet presAssocID="{1A41E41E-9B9D-43B5-8240-7C431E2DBD57}" presName="space" presStyleCnt="0"/>
      <dgm:spPr/>
    </dgm:pt>
    <dgm:pt modelId="{AEDA64C2-7DC4-4162-BF4E-B67861C2E795}" type="pres">
      <dgm:prSet presAssocID="{28A138AA-CDA7-4828-9996-8FB6FAE23504}" presName="composite" presStyleCnt="0"/>
      <dgm:spPr/>
    </dgm:pt>
    <dgm:pt modelId="{EC9F4295-CCE7-4DAB-9854-B551951340FC}" type="pres">
      <dgm:prSet presAssocID="{28A138AA-CDA7-4828-9996-8FB6FAE23504}" presName="parTx" presStyleLbl="alignNode1" presStyleIdx="1" presStyleCnt="3">
        <dgm:presLayoutVars>
          <dgm:chMax val="0"/>
          <dgm:chPref val="0"/>
          <dgm:bulletEnabled val="1"/>
        </dgm:presLayoutVars>
      </dgm:prSet>
      <dgm:spPr/>
    </dgm:pt>
    <dgm:pt modelId="{03CA22D2-C36C-4374-B958-ED1A58148AF9}" type="pres">
      <dgm:prSet presAssocID="{28A138AA-CDA7-4828-9996-8FB6FAE23504}" presName="desTx" presStyleLbl="alignAccFollowNode1" presStyleIdx="1" presStyleCnt="3">
        <dgm:presLayoutVars>
          <dgm:bulletEnabled val="1"/>
        </dgm:presLayoutVars>
      </dgm:prSet>
      <dgm:spPr/>
    </dgm:pt>
    <dgm:pt modelId="{B8FDFCBC-7E6E-4A2E-83EA-A1B481C1296F}" type="pres">
      <dgm:prSet presAssocID="{B358BCC3-EF9F-4B34-A530-9D69A8C7F6CE}" presName="space" presStyleCnt="0"/>
      <dgm:spPr/>
    </dgm:pt>
    <dgm:pt modelId="{8D224969-B1FA-4152-9E36-2E17F727A3F0}" type="pres">
      <dgm:prSet presAssocID="{F8473325-33A5-4D56-A5AA-852D2E861725}" presName="composite" presStyleCnt="0"/>
      <dgm:spPr/>
    </dgm:pt>
    <dgm:pt modelId="{F4992ED7-BC51-4756-8FAF-6B966DD3B59A}" type="pres">
      <dgm:prSet presAssocID="{F8473325-33A5-4D56-A5AA-852D2E861725}" presName="parTx" presStyleLbl="alignNode1" presStyleIdx="2" presStyleCnt="3">
        <dgm:presLayoutVars>
          <dgm:chMax val="0"/>
          <dgm:chPref val="0"/>
          <dgm:bulletEnabled val="1"/>
        </dgm:presLayoutVars>
      </dgm:prSet>
      <dgm:spPr/>
    </dgm:pt>
    <dgm:pt modelId="{3BCDCBCE-38DC-4B26-A096-1F970E680E05}" type="pres">
      <dgm:prSet presAssocID="{F8473325-33A5-4D56-A5AA-852D2E861725}" presName="desTx" presStyleLbl="alignAccFollowNode1" presStyleIdx="2" presStyleCnt="3">
        <dgm:presLayoutVars>
          <dgm:bulletEnabled val="1"/>
        </dgm:presLayoutVars>
      </dgm:prSet>
      <dgm:spPr/>
    </dgm:pt>
  </dgm:ptLst>
  <dgm:cxnLst>
    <dgm:cxn modelId="{F4A5FF04-EB18-4DFF-B3BE-E3C414781B52}" type="presOf" srcId="{3F450CF8-F826-4A85-A740-6E97D1C16DB1}" destId="{0FB3C681-FFB8-499D-8305-DD30430F149D}" srcOrd="0" destOrd="0" presId="urn:microsoft.com/office/officeart/2005/8/layout/hList1"/>
    <dgm:cxn modelId="{9AA42B20-58CA-4CC4-A378-B0CC6812D579}" type="presOf" srcId="{37102A21-FC55-40B4-A406-AC6856B3C1A4}" destId="{03CA22D2-C36C-4374-B958-ED1A58148AF9}" srcOrd="0" destOrd="2" presId="urn:microsoft.com/office/officeart/2005/8/layout/hList1"/>
    <dgm:cxn modelId="{72A99F2C-1915-4601-A615-C6B3FF3126F1}" srcId="{3AC816EB-C128-4942-920A-3F82725557F1}" destId="{28A138AA-CDA7-4828-9996-8FB6FAE23504}" srcOrd="1" destOrd="0" parTransId="{E525DF95-9104-4F6D-B6EF-2656579FC4BD}" sibTransId="{B358BCC3-EF9F-4B34-A530-9D69A8C7F6CE}"/>
    <dgm:cxn modelId="{2D0D0D39-1672-45CC-A6DF-12B83AC20C4C}" srcId="{4F7DA184-CCD4-4A3E-B1DC-59A7362B8CCF}" destId="{3F450CF8-F826-4A85-A740-6E97D1C16DB1}" srcOrd="0" destOrd="0" parTransId="{7CBEB988-247F-494D-AB68-1206C4B73213}" sibTransId="{E701CE2C-2521-40BB-8277-F4501AC688DB}"/>
    <dgm:cxn modelId="{2BB0125B-F7D7-4007-97F6-DCD9E540FBB4}" type="presOf" srcId="{3AC816EB-C128-4942-920A-3F82725557F1}" destId="{BB926CF2-2C50-4324-B776-7AFE7170B652}" srcOrd="0" destOrd="0" presId="urn:microsoft.com/office/officeart/2005/8/layout/hList1"/>
    <dgm:cxn modelId="{CB77B34C-5230-47EB-8B7E-68CC29F8DBE6}" type="presOf" srcId="{3B0304A8-E946-48C2-9B18-0B0231510781}" destId="{3BCDCBCE-38DC-4B26-A096-1F970E680E05}" srcOrd="0" destOrd="0" presId="urn:microsoft.com/office/officeart/2005/8/layout/hList1"/>
    <dgm:cxn modelId="{12429A71-B1BC-45EE-8FA2-62BC860948A1}" srcId="{28A138AA-CDA7-4828-9996-8FB6FAE23504}" destId="{B789BBB7-7990-48A4-B966-C14D86DCD8F7}" srcOrd="0" destOrd="0" parTransId="{6E377CA0-DBD0-4B6E-AEFA-62A51FEB29CE}" sibTransId="{AE6E1DDD-D530-4B2A-A077-F5ED0252C260}"/>
    <dgm:cxn modelId="{A1032E53-C714-4676-A41E-8E25158CD1AF}" type="presOf" srcId="{F8473325-33A5-4D56-A5AA-852D2E861725}" destId="{F4992ED7-BC51-4756-8FAF-6B966DD3B59A}" srcOrd="0" destOrd="0" presId="urn:microsoft.com/office/officeart/2005/8/layout/hList1"/>
    <dgm:cxn modelId="{4D450A76-2FFF-461B-949E-36F71CCC6BBE}" srcId="{28A138AA-CDA7-4828-9996-8FB6FAE23504}" destId="{14141B8D-75C6-434F-BE92-51FA341BD063}" srcOrd="1" destOrd="0" parTransId="{F821DB0B-E609-43CE-A873-062106FA630C}" sibTransId="{7C1A91CD-24CA-472C-A4E2-25809FDD4C8E}"/>
    <dgm:cxn modelId="{E547C156-D1BA-4AAB-84D2-7B9E40CB0226}" type="presOf" srcId="{A9BFAB01-3E7E-4734-9DB9-9EF157B44BDA}" destId="{0FB3C681-FFB8-499D-8305-DD30430F149D}" srcOrd="0" destOrd="1" presId="urn:microsoft.com/office/officeart/2005/8/layout/hList1"/>
    <dgm:cxn modelId="{9ACE2D58-9FF2-4F3F-A956-A22F06D23505}" type="presOf" srcId="{B789BBB7-7990-48A4-B966-C14D86DCD8F7}" destId="{03CA22D2-C36C-4374-B958-ED1A58148AF9}" srcOrd="0" destOrd="0" presId="urn:microsoft.com/office/officeart/2005/8/layout/hList1"/>
    <dgm:cxn modelId="{E3257879-BE64-4BD5-89CA-DBC8ABB44CB1}" srcId="{4F7DA184-CCD4-4A3E-B1DC-59A7362B8CCF}" destId="{A9BFAB01-3E7E-4734-9DB9-9EF157B44BDA}" srcOrd="1" destOrd="0" parTransId="{DCE049F2-C3D6-4C47-9E56-C514CBF845F1}" sibTransId="{719A0D20-98DD-421B-883C-42D925E8652A}"/>
    <dgm:cxn modelId="{8A72FD7F-DF30-45D7-B57D-41EEF95999E5}" srcId="{4F7DA184-CCD4-4A3E-B1DC-59A7362B8CCF}" destId="{ECBF01DF-683F-4E1B-B4DE-F0B74676333E}" srcOrd="2" destOrd="0" parTransId="{B242233C-12CF-4F78-8988-20D2AC853DA9}" sibTransId="{0C6AFEB2-E8A8-4CDB-9184-FB56282B00C5}"/>
    <dgm:cxn modelId="{E2A05C88-1AC7-4DF3-AC66-7D1068D29671}" type="presOf" srcId="{4F7DA184-CCD4-4A3E-B1DC-59A7362B8CCF}" destId="{CD89F8C9-94BF-46B9-91DC-42C0C097D568}" srcOrd="0" destOrd="0" presId="urn:microsoft.com/office/officeart/2005/8/layout/hList1"/>
    <dgm:cxn modelId="{3D170489-4522-4E93-800B-78AA879D11A6}" srcId="{3AC816EB-C128-4942-920A-3F82725557F1}" destId="{4F7DA184-CCD4-4A3E-B1DC-59A7362B8CCF}" srcOrd="0" destOrd="0" parTransId="{0A417E6A-0F78-4542-BEFA-3F6DCA55D69A}" sibTransId="{1A41E41E-9B9D-43B5-8240-7C431E2DBD57}"/>
    <dgm:cxn modelId="{E7B6309D-BDB4-4C7E-B2F8-EE550A61B5E0}" srcId="{28A138AA-CDA7-4828-9996-8FB6FAE23504}" destId="{37102A21-FC55-40B4-A406-AC6856B3C1A4}" srcOrd="2" destOrd="0" parTransId="{FE45753F-74E6-40C5-9EA9-852E3AFB2B04}" sibTransId="{9EF85769-C621-4B08-A3F8-B1072A224D2B}"/>
    <dgm:cxn modelId="{0958BDA7-7BBF-42CC-B5FA-F66D7107D7E4}" type="presOf" srcId="{14141B8D-75C6-434F-BE92-51FA341BD063}" destId="{03CA22D2-C36C-4374-B958-ED1A58148AF9}" srcOrd="0" destOrd="1" presId="urn:microsoft.com/office/officeart/2005/8/layout/hList1"/>
    <dgm:cxn modelId="{72EF91DB-35C1-4AD9-B9F8-82EC3BCE7138}" type="presOf" srcId="{28A138AA-CDA7-4828-9996-8FB6FAE23504}" destId="{EC9F4295-CCE7-4DAB-9854-B551951340FC}" srcOrd="0" destOrd="0" presId="urn:microsoft.com/office/officeart/2005/8/layout/hList1"/>
    <dgm:cxn modelId="{BC0BBFE2-1FF9-4B18-847C-DA1AA81D0FD9}" srcId="{F8473325-33A5-4D56-A5AA-852D2E861725}" destId="{3B0304A8-E946-48C2-9B18-0B0231510781}" srcOrd="0" destOrd="0" parTransId="{427C6343-5655-422B-A814-1ADB8983C726}" sibTransId="{6852A612-7CCD-4313-ABDA-2754251E039E}"/>
    <dgm:cxn modelId="{5E9405EB-BD4B-4213-8350-F4188539D56A}" type="presOf" srcId="{ECBF01DF-683F-4E1B-B4DE-F0B74676333E}" destId="{0FB3C681-FFB8-499D-8305-DD30430F149D}" srcOrd="0" destOrd="2" presId="urn:microsoft.com/office/officeart/2005/8/layout/hList1"/>
    <dgm:cxn modelId="{B5A4ABF2-5C5E-4D88-A46B-B5CA9262C866}" srcId="{3AC816EB-C128-4942-920A-3F82725557F1}" destId="{F8473325-33A5-4D56-A5AA-852D2E861725}" srcOrd="2" destOrd="0" parTransId="{B13B4F38-8AB7-429B-ABBA-3B07F4970285}" sibTransId="{B307AA4C-5FE3-4F6C-94DA-104A9629E985}"/>
    <dgm:cxn modelId="{4FEB2282-30AB-4F69-BA20-88C417C4944B}" type="presParOf" srcId="{BB926CF2-2C50-4324-B776-7AFE7170B652}" destId="{21B28FFE-E3AA-404D-92CA-798CB697AFB0}" srcOrd="0" destOrd="0" presId="urn:microsoft.com/office/officeart/2005/8/layout/hList1"/>
    <dgm:cxn modelId="{C8973897-381E-4A67-B409-449E6DFF2363}" type="presParOf" srcId="{21B28FFE-E3AA-404D-92CA-798CB697AFB0}" destId="{CD89F8C9-94BF-46B9-91DC-42C0C097D568}" srcOrd="0" destOrd="0" presId="urn:microsoft.com/office/officeart/2005/8/layout/hList1"/>
    <dgm:cxn modelId="{D2792647-AAE3-4458-A4ED-5622957A3405}" type="presParOf" srcId="{21B28FFE-E3AA-404D-92CA-798CB697AFB0}" destId="{0FB3C681-FFB8-499D-8305-DD30430F149D}" srcOrd="1" destOrd="0" presId="urn:microsoft.com/office/officeart/2005/8/layout/hList1"/>
    <dgm:cxn modelId="{D59EDBC7-8D8F-4FB7-B536-A989BBA80FF5}" type="presParOf" srcId="{BB926CF2-2C50-4324-B776-7AFE7170B652}" destId="{BDCB521D-5998-4600-8A6C-BB3A03386A30}" srcOrd="1" destOrd="0" presId="urn:microsoft.com/office/officeart/2005/8/layout/hList1"/>
    <dgm:cxn modelId="{1B94ADFB-3B91-4C9A-BF69-41061ECBEDAE}" type="presParOf" srcId="{BB926CF2-2C50-4324-B776-7AFE7170B652}" destId="{AEDA64C2-7DC4-4162-BF4E-B67861C2E795}" srcOrd="2" destOrd="0" presId="urn:microsoft.com/office/officeart/2005/8/layout/hList1"/>
    <dgm:cxn modelId="{D2E0E974-55D8-4B4B-AF97-5944903ED6AC}" type="presParOf" srcId="{AEDA64C2-7DC4-4162-BF4E-B67861C2E795}" destId="{EC9F4295-CCE7-4DAB-9854-B551951340FC}" srcOrd="0" destOrd="0" presId="urn:microsoft.com/office/officeart/2005/8/layout/hList1"/>
    <dgm:cxn modelId="{F12E6D57-E5F3-45F7-8312-1AC7C5CE4A5C}" type="presParOf" srcId="{AEDA64C2-7DC4-4162-BF4E-B67861C2E795}" destId="{03CA22D2-C36C-4374-B958-ED1A58148AF9}" srcOrd="1" destOrd="0" presId="urn:microsoft.com/office/officeart/2005/8/layout/hList1"/>
    <dgm:cxn modelId="{BC2317C0-AB82-44D9-A6F7-51E22984D218}" type="presParOf" srcId="{BB926CF2-2C50-4324-B776-7AFE7170B652}" destId="{B8FDFCBC-7E6E-4A2E-83EA-A1B481C1296F}" srcOrd="3" destOrd="0" presId="urn:microsoft.com/office/officeart/2005/8/layout/hList1"/>
    <dgm:cxn modelId="{F8A40640-7341-444E-91BC-54B864AB6CEE}" type="presParOf" srcId="{BB926CF2-2C50-4324-B776-7AFE7170B652}" destId="{8D224969-B1FA-4152-9E36-2E17F727A3F0}" srcOrd="4" destOrd="0" presId="urn:microsoft.com/office/officeart/2005/8/layout/hList1"/>
    <dgm:cxn modelId="{A53EB770-114F-4E38-9541-0209C51EEA3F}" type="presParOf" srcId="{8D224969-B1FA-4152-9E36-2E17F727A3F0}" destId="{F4992ED7-BC51-4756-8FAF-6B966DD3B59A}" srcOrd="0" destOrd="0" presId="urn:microsoft.com/office/officeart/2005/8/layout/hList1"/>
    <dgm:cxn modelId="{AB8EF19B-83D6-437D-A78D-6C72C93C1C71}" type="presParOf" srcId="{8D224969-B1FA-4152-9E36-2E17F727A3F0}" destId="{3BCDCBCE-38DC-4B26-A096-1F970E680E0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7D609-7D81-46F6-8F86-023A94B1F18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FA9C20A9-2FF0-4D56-A39B-3555F539E729}">
      <dgm:prSet phldrT="[Text]" custT="1"/>
      <dgm:spPr>
        <a:solidFill>
          <a:srgbClr val="4478A8"/>
        </a:solidFill>
      </dgm:spPr>
      <dgm:t>
        <a:bodyPr/>
        <a:lstStyle/>
        <a:p>
          <a:r>
            <a:rPr lang="en-US" sz="2400" dirty="0">
              <a:latin typeface="Arial" panose="020B0604020202020204" pitchFamily="34" charset="0"/>
              <a:cs typeface="Arial" panose="020B0604020202020204" pitchFamily="34" charset="0"/>
            </a:rPr>
            <a:t>Fatigue risk assessment</a:t>
          </a:r>
          <a:endParaRPr lang="en-GB" sz="2400" dirty="0">
            <a:latin typeface="Arial" panose="020B0604020202020204" pitchFamily="34" charset="0"/>
            <a:cs typeface="Arial" panose="020B0604020202020204" pitchFamily="34" charset="0"/>
          </a:endParaRPr>
        </a:p>
      </dgm:t>
    </dgm:pt>
    <dgm:pt modelId="{E6E8450C-D1B8-4EF3-8D46-27FE176A4E5E}" type="parTrans" cxnId="{CE460AAF-612F-4ADF-BEDA-A4508ED74473}">
      <dgm:prSet/>
      <dgm:spPr/>
      <dgm:t>
        <a:bodyPr/>
        <a:lstStyle/>
        <a:p>
          <a:endParaRPr lang="en-GB"/>
        </a:p>
      </dgm:t>
    </dgm:pt>
    <dgm:pt modelId="{596A7221-E521-4340-8386-D7EEF82A6C97}" type="sibTrans" cxnId="{CE460AAF-612F-4ADF-BEDA-A4508ED74473}">
      <dgm:prSet/>
      <dgm:spPr/>
      <dgm:t>
        <a:bodyPr/>
        <a:lstStyle/>
        <a:p>
          <a:endParaRPr lang="en-GB"/>
        </a:p>
      </dgm:t>
    </dgm:pt>
    <dgm:pt modelId="{45FEE3F5-2C68-4BC0-8E10-063760D3B995}">
      <dgm:prSet phldrT="[Text]" custT="1"/>
      <dgm:spPr>
        <a:solidFill>
          <a:srgbClr val="E4E9F3">
            <a:alpha val="90000"/>
          </a:srgbClr>
        </a:solidFill>
      </dgm:spPr>
      <dgm:t>
        <a:bodyPr/>
        <a:lstStyle/>
        <a:p>
          <a:pPr>
            <a:buFontTx/>
            <a:buNone/>
          </a:pPr>
          <a:br>
            <a:rPr lang="en-US" sz="1600" dirty="0">
              <a:solidFill>
                <a:srgbClr val="4478A8"/>
              </a:solidFill>
              <a:latin typeface="Arial" panose="020B0604020202020204" pitchFamily="34" charset="0"/>
              <a:cs typeface="Arial" panose="020B0604020202020204" pitchFamily="34" charset="0"/>
            </a:rPr>
          </a:br>
          <a:r>
            <a:rPr lang="en-US" sz="1600" dirty="0">
              <a:solidFill>
                <a:srgbClr val="4478A8"/>
              </a:solidFill>
              <a:latin typeface="Arial" panose="020B0604020202020204" pitchFamily="34" charset="0"/>
              <a:cs typeface="Arial" panose="020B0604020202020204" pitchFamily="34" charset="0"/>
            </a:rPr>
            <a:t>This practice can minimize the risk that we base our judgement on single (available) experiences, or mental models (stereotypes) and include wider information that allows us to consider the unique conditions and their impact on the state of the frontline worker</a:t>
          </a:r>
          <a:endParaRPr lang="en-GB" sz="1600" dirty="0">
            <a:solidFill>
              <a:srgbClr val="4478A8"/>
            </a:solidFill>
            <a:latin typeface="Arial" panose="020B0604020202020204" pitchFamily="34" charset="0"/>
            <a:cs typeface="Arial" panose="020B0604020202020204" pitchFamily="34" charset="0"/>
          </a:endParaRPr>
        </a:p>
      </dgm:t>
    </dgm:pt>
    <dgm:pt modelId="{42098F34-6744-4E42-906D-4F610A89C1E5}" type="parTrans" cxnId="{46995EA8-3F9C-4D16-8E1E-B220539B7D67}">
      <dgm:prSet/>
      <dgm:spPr/>
      <dgm:t>
        <a:bodyPr/>
        <a:lstStyle/>
        <a:p>
          <a:endParaRPr lang="en-GB"/>
        </a:p>
      </dgm:t>
    </dgm:pt>
    <dgm:pt modelId="{38144B91-EBAD-412A-ACA5-5EFED59343E9}" type="sibTrans" cxnId="{46995EA8-3F9C-4D16-8E1E-B220539B7D67}">
      <dgm:prSet/>
      <dgm:spPr/>
      <dgm:t>
        <a:bodyPr/>
        <a:lstStyle/>
        <a:p>
          <a:endParaRPr lang="en-GB"/>
        </a:p>
      </dgm:t>
    </dgm:pt>
    <dgm:pt modelId="{9CBA9EEB-6510-4369-940A-E69ADD86096F}">
      <dgm:prSet phldrT="[Text]" custT="1"/>
      <dgm:spPr>
        <a:solidFill>
          <a:srgbClr val="4478A8"/>
        </a:solidFill>
      </dgm:spPr>
      <dgm:t>
        <a:bodyPr/>
        <a:lstStyle/>
        <a:p>
          <a:r>
            <a:rPr lang="en-US" sz="2400" dirty="0">
              <a:latin typeface="Arial" panose="020B0604020202020204" pitchFamily="34" charset="0"/>
              <a:cs typeface="Arial" panose="020B0604020202020204" pitchFamily="34" charset="0"/>
            </a:rPr>
            <a:t>Group review of job requirements</a:t>
          </a:r>
          <a:endParaRPr lang="en-GB" sz="2400" dirty="0">
            <a:latin typeface="Arial" panose="020B0604020202020204" pitchFamily="34" charset="0"/>
            <a:cs typeface="Arial" panose="020B0604020202020204" pitchFamily="34" charset="0"/>
          </a:endParaRPr>
        </a:p>
      </dgm:t>
    </dgm:pt>
    <dgm:pt modelId="{426CE80B-E40C-419B-BDEA-34CAEF9B379C}" type="parTrans" cxnId="{7DD1B122-CA9E-4B3B-9180-FF32E4C5FCCF}">
      <dgm:prSet/>
      <dgm:spPr/>
      <dgm:t>
        <a:bodyPr/>
        <a:lstStyle/>
        <a:p>
          <a:endParaRPr lang="en-GB"/>
        </a:p>
      </dgm:t>
    </dgm:pt>
    <dgm:pt modelId="{2C6705BB-F287-4095-BB5C-DB3886DBDF13}" type="sibTrans" cxnId="{7DD1B122-CA9E-4B3B-9180-FF32E4C5FCCF}">
      <dgm:prSet/>
      <dgm:spPr/>
      <dgm:t>
        <a:bodyPr/>
        <a:lstStyle/>
        <a:p>
          <a:endParaRPr lang="en-GB"/>
        </a:p>
      </dgm:t>
    </dgm:pt>
    <dgm:pt modelId="{EEEB01F1-FFB0-427B-9360-8E9560C23B14}">
      <dgm:prSet phldrT="[Text]" custT="1"/>
      <dgm:spPr>
        <a:solidFill>
          <a:srgbClr val="E4E9F3">
            <a:alpha val="90000"/>
          </a:srgbClr>
        </a:solidFill>
      </dgm:spPr>
      <dgm:t>
        <a:bodyPr/>
        <a:lstStyle/>
        <a:p>
          <a:pPr>
            <a:buNone/>
          </a:pPr>
          <a:br>
            <a:rPr lang="en-US" sz="1600" dirty="0">
              <a:solidFill>
                <a:srgbClr val="4478A8"/>
              </a:solidFill>
              <a:latin typeface="Arial" panose="020B0604020202020204" pitchFamily="34" charset="0"/>
              <a:cs typeface="Arial" panose="020B0604020202020204" pitchFamily="34" charset="0"/>
            </a:rPr>
          </a:br>
          <a:r>
            <a:rPr lang="en-US" sz="1600" dirty="0">
              <a:solidFill>
                <a:srgbClr val="4478A8"/>
              </a:solidFill>
              <a:latin typeface="Arial" panose="020B0604020202020204" pitchFamily="34" charset="0"/>
              <a:cs typeface="Arial" panose="020B0604020202020204" pitchFamily="34" charset="0"/>
            </a:rPr>
            <a:t>The opportunity for your team to review and justify estimates of the length of time required to complete a job with you or others (fatigue manager or their wider team) encourages them to undertake a thorough and reasoned review of the context, less influenced by their initial ‘gut feel’ or first estimate</a:t>
          </a:r>
          <a:endParaRPr lang="en-GB" sz="1600" dirty="0">
            <a:solidFill>
              <a:srgbClr val="4478A8"/>
            </a:solidFill>
            <a:latin typeface="Arial" panose="020B0604020202020204" pitchFamily="34" charset="0"/>
            <a:cs typeface="Arial" panose="020B0604020202020204" pitchFamily="34" charset="0"/>
          </a:endParaRPr>
        </a:p>
      </dgm:t>
    </dgm:pt>
    <dgm:pt modelId="{9EBC3A63-6EE7-4293-9A4D-D21758F91190}" type="parTrans" cxnId="{758B738F-50D7-4490-B3E4-19F9A5295D51}">
      <dgm:prSet/>
      <dgm:spPr/>
      <dgm:t>
        <a:bodyPr/>
        <a:lstStyle/>
        <a:p>
          <a:endParaRPr lang="en-GB"/>
        </a:p>
      </dgm:t>
    </dgm:pt>
    <dgm:pt modelId="{60EC70F2-9221-4D03-8714-3AF3A76B843B}" type="sibTrans" cxnId="{758B738F-50D7-4490-B3E4-19F9A5295D51}">
      <dgm:prSet/>
      <dgm:spPr/>
      <dgm:t>
        <a:bodyPr/>
        <a:lstStyle/>
        <a:p>
          <a:endParaRPr lang="en-GB"/>
        </a:p>
      </dgm:t>
    </dgm:pt>
    <dgm:pt modelId="{29B0E8C1-2CEC-40ED-95A9-13164B8A9874}" type="pres">
      <dgm:prSet presAssocID="{0857D609-7D81-46F6-8F86-023A94B1F18A}" presName="Name0" presStyleCnt="0">
        <dgm:presLayoutVars>
          <dgm:dir/>
          <dgm:animLvl val="lvl"/>
          <dgm:resizeHandles/>
        </dgm:presLayoutVars>
      </dgm:prSet>
      <dgm:spPr/>
    </dgm:pt>
    <dgm:pt modelId="{D4F31B2C-2748-449D-BB91-23658EB40FB9}" type="pres">
      <dgm:prSet presAssocID="{FA9C20A9-2FF0-4D56-A39B-3555F539E729}" presName="linNode" presStyleCnt="0"/>
      <dgm:spPr/>
    </dgm:pt>
    <dgm:pt modelId="{3138CDE4-D802-4A85-BF60-335C2E73D9B4}" type="pres">
      <dgm:prSet presAssocID="{FA9C20A9-2FF0-4D56-A39B-3555F539E729}" presName="parentShp" presStyleLbl="node1" presStyleIdx="0" presStyleCnt="2" custScaleX="63335" custLinFactNeighborX="-11379" custLinFactNeighborY="205">
        <dgm:presLayoutVars>
          <dgm:bulletEnabled val="1"/>
        </dgm:presLayoutVars>
      </dgm:prSet>
      <dgm:spPr/>
    </dgm:pt>
    <dgm:pt modelId="{0213ABE8-DF9D-4114-8E83-346704438C7B}" type="pres">
      <dgm:prSet presAssocID="{FA9C20A9-2FF0-4D56-A39B-3555F539E729}" presName="childShp" presStyleLbl="bgAccFollowNode1" presStyleIdx="0" presStyleCnt="2" custScaleX="124318">
        <dgm:presLayoutVars>
          <dgm:bulletEnabled val="1"/>
        </dgm:presLayoutVars>
      </dgm:prSet>
      <dgm:spPr/>
    </dgm:pt>
    <dgm:pt modelId="{5F7C458A-C8D9-4162-993E-E6C6EE3BC227}" type="pres">
      <dgm:prSet presAssocID="{596A7221-E521-4340-8386-D7EEF82A6C97}" presName="spacing" presStyleCnt="0"/>
      <dgm:spPr/>
    </dgm:pt>
    <dgm:pt modelId="{41983516-D4AA-4D51-AA85-6DC36A68F81B}" type="pres">
      <dgm:prSet presAssocID="{9CBA9EEB-6510-4369-940A-E69ADD86096F}" presName="linNode" presStyleCnt="0"/>
      <dgm:spPr/>
    </dgm:pt>
    <dgm:pt modelId="{00869090-47DC-43E5-8005-285BA36D62F5}" type="pres">
      <dgm:prSet presAssocID="{9CBA9EEB-6510-4369-940A-E69ADD86096F}" presName="parentShp" presStyleLbl="node1" presStyleIdx="1" presStyleCnt="2" custScaleX="62657" custLinFactNeighborX="-13496" custLinFactNeighborY="-1893">
        <dgm:presLayoutVars>
          <dgm:bulletEnabled val="1"/>
        </dgm:presLayoutVars>
      </dgm:prSet>
      <dgm:spPr/>
    </dgm:pt>
    <dgm:pt modelId="{E4EBB882-EDAA-47D3-A140-28A5AF63D3BA}" type="pres">
      <dgm:prSet presAssocID="{9CBA9EEB-6510-4369-940A-E69ADD86096F}" presName="childShp" presStyleLbl="bgAccFollowNode1" presStyleIdx="1" presStyleCnt="2" custScaleX="124915">
        <dgm:presLayoutVars>
          <dgm:bulletEnabled val="1"/>
        </dgm:presLayoutVars>
      </dgm:prSet>
      <dgm:spPr/>
    </dgm:pt>
  </dgm:ptLst>
  <dgm:cxnLst>
    <dgm:cxn modelId="{7879440F-878C-45CC-84E5-3B387E2C6D1B}" type="presOf" srcId="{0857D609-7D81-46F6-8F86-023A94B1F18A}" destId="{29B0E8C1-2CEC-40ED-95A9-13164B8A9874}" srcOrd="0" destOrd="0" presId="urn:microsoft.com/office/officeart/2005/8/layout/vList6"/>
    <dgm:cxn modelId="{D581BD14-F33A-4C1A-8B5C-AEC151FE07D4}" type="presOf" srcId="{EEEB01F1-FFB0-427B-9360-8E9560C23B14}" destId="{E4EBB882-EDAA-47D3-A140-28A5AF63D3BA}" srcOrd="0" destOrd="0" presId="urn:microsoft.com/office/officeart/2005/8/layout/vList6"/>
    <dgm:cxn modelId="{7DD1B122-CA9E-4B3B-9180-FF32E4C5FCCF}" srcId="{0857D609-7D81-46F6-8F86-023A94B1F18A}" destId="{9CBA9EEB-6510-4369-940A-E69ADD86096F}" srcOrd="1" destOrd="0" parTransId="{426CE80B-E40C-419B-BDEA-34CAEF9B379C}" sibTransId="{2C6705BB-F287-4095-BB5C-DB3886DBDF13}"/>
    <dgm:cxn modelId="{3F600B5E-175E-41E6-B33F-E3F64B9D9AAA}" type="presOf" srcId="{9CBA9EEB-6510-4369-940A-E69ADD86096F}" destId="{00869090-47DC-43E5-8005-285BA36D62F5}" srcOrd="0" destOrd="0" presId="urn:microsoft.com/office/officeart/2005/8/layout/vList6"/>
    <dgm:cxn modelId="{758B738F-50D7-4490-B3E4-19F9A5295D51}" srcId="{9CBA9EEB-6510-4369-940A-E69ADD86096F}" destId="{EEEB01F1-FFB0-427B-9360-8E9560C23B14}" srcOrd="0" destOrd="0" parTransId="{9EBC3A63-6EE7-4293-9A4D-D21758F91190}" sibTransId="{60EC70F2-9221-4D03-8714-3AF3A76B843B}"/>
    <dgm:cxn modelId="{46995EA8-3F9C-4D16-8E1E-B220539B7D67}" srcId="{FA9C20A9-2FF0-4D56-A39B-3555F539E729}" destId="{45FEE3F5-2C68-4BC0-8E10-063760D3B995}" srcOrd="0" destOrd="0" parTransId="{42098F34-6744-4E42-906D-4F610A89C1E5}" sibTransId="{38144B91-EBAD-412A-ACA5-5EFED59343E9}"/>
    <dgm:cxn modelId="{CE460AAF-612F-4ADF-BEDA-A4508ED74473}" srcId="{0857D609-7D81-46F6-8F86-023A94B1F18A}" destId="{FA9C20A9-2FF0-4D56-A39B-3555F539E729}" srcOrd="0" destOrd="0" parTransId="{E6E8450C-D1B8-4EF3-8D46-27FE176A4E5E}" sibTransId="{596A7221-E521-4340-8386-D7EEF82A6C97}"/>
    <dgm:cxn modelId="{F0B939D3-5E3D-416D-B2BD-8E5D9CB2ACF7}" type="presOf" srcId="{45FEE3F5-2C68-4BC0-8E10-063760D3B995}" destId="{0213ABE8-DF9D-4114-8E83-346704438C7B}" srcOrd="0" destOrd="0" presId="urn:microsoft.com/office/officeart/2005/8/layout/vList6"/>
    <dgm:cxn modelId="{698139EC-B33D-43D6-A552-904CEABDAA91}" type="presOf" srcId="{FA9C20A9-2FF0-4D56-A39B-3555F539E729}" destId="{3138CDE4-D802-4A85-BF60-335C2E73D9B4}" srcOrd="0" destOrd="0" presId="urn:microsoft.com/office/officeart/2005/8/layout/vList6"/>
    <dgm:cxn modelId="{D7516069-FC8F-4519-B8A8-0BE99805162C}" type="presParOf" srcId="{29B0E8C1-2CEC-40ED-95A9-13164B8A9874}" destId="{D4F31B2C-2748-449D-BB91-23658EB40FB9}" srcOrd="0" destOrd="0" presId="urn:microsoft.com/office/officeart/2005/8/layout/vList6"/>
    <dgm:cxn modelId="{72F0FEFC-FAE7-4EBF-909F-283DBF182125}" type="presParOf" srcId="{D4F31B2C-2748-449D-BB91-23658EB40FB9}" destId="{3138CDE4-D802-4A85-BF60-335C2E73D9B4}" srcOrd="0" destOrd="0" presId="urn:microsoft.com/office/officeart/2005/8/layout/vList6"/>
    <dgm:cxn modelId="{CCE8448E-85EA-4E2E-A8CD-1742E468EA29}" type="presParOf" srcId="{D4F31B2C-2748-449D-BB91-23658EB40FB9}" destId="{0213ABE8-DF9D-4114-8E83-346704438C7B}" srcOrd="1" destOrd="0" presId="urn:microsoft.com/office/officeart/2005/8/layout/vList6"/>
    <dgm:cxn modelId="{3F2A027B-2B25-4020-B357-945FE53CE577}" type="presParOf" srcId="{29B0E8C1-2CEC-40ED-95A9-13164B8A9874}" destId="{5F7C458A-C8D9-4162-993E-E6C6EE3BC227}" srcOrd="1" destOrd="0" presId="urn:microsoft.com/office/officeart/2005/8/layout/vList6"/>
    <dgm:cxn modelId="{81C4A68D-4AB4-4D29-86B7-4DF747F17427}" type="presParOf" srcId="{29B0E8C1-2CEC-40ED-95A9-13164B8A9874}" destId="{41983516-D4AA-4D51-AA85-6DC36A68F81B}" srcOrd="2" destOrd="0" presId="urn:microsoft.com/office/officeart/2005/8/layout/vList6"/>
    <dgm:cxn modelId="{0B67FEDD-13F1-4B57-B613-31E2BD96868C}" type="presParOf" srcId="{41983516-D4AA-4D51-AA85-6DC36A68F81B}" destId="{00869090-47DC-43E5-8005-285BA36D62F5}" srcOrd="0" destOrd="0" presId="urn:microsoft.com/office/officeart/2005/8/layout/vList6"/>
    <dgm:cxn modelId="{5CD82CFB-2B86-429C-8584-B49D253D3E00}" type="presParOf" srcId="{41983516-D4AA-4D51-AA85-6DC36A68F81B}" destId="{E4EBB882-EDAA-47D3-A140-28A5AF63D3B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B93317-C945-42D6-A039-0D52EAD869A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EF23D991-17C3-406F-A398-9BA3ABE51939}">
      <dgm:prSet phldrT="[Text]"/>
      <dgm:spPr/>
      <dgm:t>
        <a:bodyPr/>
        <a:lstStyle/>
        <a:p>
          <a:r>
            <a:rPr lang="en-US" dirty="0">
              <a:solidFill>
                <a:srgbClr val="336699"/>
              </a:solidFill>
              <a:latin typeface="Arial" panose="020B0604020202020204" pitchFamily="34" charset="0"/>
              <a:cs typeface="Arial" panose="020B0604020202020204" pitchFamily="34" charset="0"/>
            </a:rPr>
            <a:t>It is very important you understand the cognitive biases influencing fatigue-related decision making in the field.  Awareness of these processes will </a:t>
          </a:r>
          <a:r>
            <a:rPr lang="en-US" b="1" dirty="0">
              <a:solidFill>
                <a:srgbClr val="336699"/>
              </a:solidFill>
              <a:latin typeface="Arial" panose="020B0604020202020204" pitchFamily="34" charset="0"/>
              <a:cs typeface="Arial" panose="020B0604020202020204" pitchFamily="34" charset="0"/>
            </a:rPr>
            <a:t>improve your ability to assess the decisions of your teams</a:t>
          </a:r>
          <a:r>
            <a:rPr lang="en-US" dirty="0">
              <a:solidFill>
                <a:srgbClr val="336699"/>
              </a:solidFill>
              <a:latin typeface="Arial" panose="020B0604020202020204" pitchFamily="34" charset="0"/>
              <a:cs typeface="Arial" panose="020B0604020202020204" pitchFamily="34" charset="0"/>
            </a:rPr>
            <a:t>. </a:t>
          </a:r>
          <a:endParaRPr lang="en-GB" dirty="0"/>
        </a:p>
      </dgm:t>
    </dgm:pt>
    <dgm:pt modelId="{62DAFCFE-24D7-46F3-A89E-41605DF02132}" type="parTrans" cxnId="{6EBF8EE5-F708-40ED-AFAD-0BB40EAD69CE}">
      <dgm:prSet/>
      <dgm:spPr/>
      <dgm:t>
        <a:bodyPr/>
        <a:lstStyle/>
        <a:p>
          <a:endParaRPr lang="en-GB"/>
        </a:p>
      </dgm:t>
    </dgm:pt>
    <dgm:pt modelId="{46036840-D3E0-4F5D-AD4D-C62EBE10360B}" type="sibTrans" cxnId="{6EBF8EE5-F708-40ED-AFAD-0BB40EAD69CE}">
      <dgm:prSet/>
      <dgm:spPr/>
      <dgm:t>
        <a:bodyPr/>
        <a:lstStyle/>
        <a:p>
          <a:endParaRPr lang="en-GB"/>
        </a:p>
      </dgm:t>
    </dgm:pt>
    <dgm:pt modelId="{C940401C-483B-4548-BE69-FD50402007D3}">
      <dgm:prSet phldrT="[Text]"/>
      <dgm:spPr/>
      <dgm:t>
        <a:bodyPr/>
        <a:lstStyle/>
        <a:p>
          <a:r>
            <a:rPr lang="en-US" dirty="0">
              <a:solidFill>
                <a:srgbClr val="336699"/>
              </a:solidFill>
              <a:latin typeface="Arial" panose="020B0604020202020204" pitchFamily="34" charset="0"/>
              <a:cs typeface="Arial" panose="020B0604020202020204" pitchFamily="34" charset="0"/>
            </a:rPr>
            <a:t>When making safety decision on behalf of your team (e.g. allocating further work) it is help to remember that you too are prone to these biases and </a:t>
          </a:r>
          <a:r>
            <a:rPr lang="en-US" b="1" dirty="0">
              <a:solidFill>
                <a:srgbClr val="336699"/>
              </a:solidFill>
              <a:latin typeface="Arial" panose="020B0604020202020204" pitchFamily="34" charset="0"/>
              <a:cs typeface="Arial" panose="020B0604020202020204" pitchFamily="34" charset="0"/>
            </a:rPr>
            <a:t>reflect </a:t>
          </a:r>
          <a:r>
            <a:rPr lang="en-US" dirty="0">
              <a:solidFill>
                <a:srgbClr val="336699"/>
              </a:solidFill>
              <a:latin typeface="Arial" panose="020B0604020202020204" pitchFamily="34" charset="0"/>
              <a:cs typeface="Arial" panose="020B0604020202020204" pitchFamily="34" charset="0"/>
            </a:rPr>
            <a:t>on how they might be influencing you.</a:t>
          </a:r>
          <a:endParaRPr lang="en-GB" dirty="0"/>
        </a:p>
      </dgm:t>
    </dgm:pt>
    <dgm:pt modelId="{D682612A-37C1-4CAD-A2B5-B9EC157BACFD}" type="parTrans" cxnId="{4116A3E4-B5E0-4E6B-8977-63DEFDD95A6C}">
      <dgm:prSet/>
      <dgm:spPr/>
      <dgm:t>
        <a:bodyPr/>
        <a:lstStyle/>
        <a:p>
          <a:endParaRPr lang="en-GB"/>
        </a:p>
      </dgm:t>
    </dgm:pt>
    <dgm:pt modelId="{A3001AF9-8289-4625-B105-4F23ED85D813}" type="sibTrans" cxnId="{4116A3E4-B5E0-4E6B-8977-63DEFDD95A6C}">
      <dgm:prSet/>
      <dgm:spPr/>
      <dgm:t>
        <a:bodyPr/>
        <a:lstStyle/>
        <a:p>
          <a:endParaRPr lang="en-GB"/>
        </a:p>
      </dgm:t>
    </dgm:pt>
    <dgm:pt modelId="{CF1200B5-7E3E-4054-8018-5B27A1ADF750}">
      <dgm:prSet phldrT="[Text]"/>
      <dgm:spPr/>
      <dgm:t>
        <a:bodyPr/>
        <a:lstStyle/>
        <a:p>
          <a:r>
            <a:rPr lang="en-US" b="1" dirty="0">
              <a:solidFill>
                <a:srgbClr val="336699"/>
              </a:solidFill>
              <a:latin typeface="Arial" panose="020B0604020202020204" pitchFamily="34" charset="0"/>
              <a:cs typeface="Arial" panose="020B0604020202020204" pitchFamily="34" charset="0"/>
            </a:rPr>
            <a:t>Meaningfully</a:t>
          </a:r>
          <a:r>
            <a:rPr lang="en-US" dirty="0">
              <a:solidFill>
                <a:srgbClr val="336699"/>
              </a:solidFill>
              <a:latin typeface="Arial" panose="020B0604020202020204" pitchFamily="34" charset="0"/>
              <a:cs typeface="Arial" panose="020B0604020202020204" pitchFamily="34" charset="0"/>
            </a:rPr>
            <a:t> employ structured processes for fatigue-related decisions – remember that fatigue risk assessments were specifically designed to overcome errors in decision making. </a:t>
          </a:r>
          <a:endParaRPr lang="en-GB" dirty="0"/>
        </a:p>
      </dgm:t>
    </dgm:pt>
    <dgm:pt modelId="{B1606F48-5466-415E-9F94-25976115806B}" type="parTrans" cxnId="{DB2495A8-D22B-4D4D-880C-9AF1A356A00D}">
      <dgm:prSet/>
      <dgm:spPr/>
      <dgm:t>
        <a:bodyPr/>
        <a:lstStyle/>
        <a:p>
          <a:endParaRPr lang="en-GB"/>
        </a:p>
      </dgm:t>
    </dgm:pt>
    <dgm:pt modelId="{A2A8953D-4D5B-4742-BE09-B8DD10A2729A}" type="sibTrans" cxnId="{DB2495A8-D22B-4D4D-880C-9AF1A356A00D}">
      <dgm:prSet/>
      <dgm:spPr/>
      <dgm:t>
        <a:bodyPr/>
        <a:lstStyle/>
        <a:p>
          <a:endParaRPr lang="en-GB"/>
        </a:p>
      </dgm:t>
    </dgm:pt>
    <dgm:pt modelId="{F5D9E33D-368A-48C9-84F1-814404C35788}">
      <dgm:prSet phldrT="[Text]"/>
      <dgm:spPr/>
      <dgm:t>
        <a:bodyPr/>
        <a:lstStyle/>
        <a:p>
          <a:r>
            <a:rPr lang="en-US" b="0" dirty="0">
              <a:solidFill>
                <a:srgbClr val="336699"/>
              </a:solidFill>
              <a:latin typeface="Arial" panose="020B0604020202020204" pitchFamily="34" charset="0"/>
              <a:cs typeface="Arial" panose="020B0604020202020204" pitchFamily="34" charset="0"/>
            </a:rPr>
            <a:t>Actively seek opportunities to </a:t>
          </a:r>
          <a:r>
            <a:rPr lang="en-US" b="1" dirty="0">
              <a:solidFill>
                <a:srgbClr val="336699"/>
              </a:solidFill>
              <a:latin typeface="Arial" panose="020B0604020202020204" pitchFamily="34" charset="0"/>
              <a:cs typeface="Arial" panose="020B0604020202020204" pitchFamily="34" charset="0"/>
            </a:rPr>
            <a:t>justify your decisions about work allocation </a:t>
          </a:r>
          <a:r>
            <a:rPr lang="en-US" b="0" dirty="0">
              <a:solidFill>
                <a:srgbClr val="336699"/>
              </a:solidFill>
              <a:latin typeface="Arial" panose="020B0604020202020204" pitchFamily="34" charset="0"/>
              <a:cs typeface="Arial" panose="020B0604020202020204" pitchFamily="34" charset="0"/>
            </a:rPr>
            <a:t>(or standing down) to others – this will increase the changes that your decision is justified  </a:t>
          </a:r>
          <a:endParaRPr lang="en-GB" b="0" dirty="0"/>
        </a:p>
      </dgm:t>
    </dgm:pt>
    <dgm:pt modelId="{CF900DAD-748D-4040-8708-82315B23D8D9}" type="parTrans" cxnId="{4277A183-5810-4423-B9D2-B959FCF8AD53}">
      <dgm:prSet/>
      <dgm:spPr/>
      <dgm:t>
        <a:bodyPr/>
        <a:lstStyle/>
        <a:p>
          <a:endParaRPr lang="en-GB"/>
        </a:p>
      </dgm:t>
    </dgm:pt>
    <dgm:pt modelId="{1DE4B793-362E-407A-8B47-D06299A53E34}" type="sibTrans" cxnId="{4277A183-5810-4423-B9D2-B959FCF8AD53}">
      <dgm:prSet/>
      <dgm:spPr/>
      <dgm:t>
        <a:bodyPr/>
        <a:lstStyle/>
        <a:p>
          <a:endParaRPr lang="en-GB"/>
        </a:p>
      </dgm:t>
    </dgm:pt>
    <dgm:pt modelId="{A56571A9-5FA2-4A14-8920-1B81D15E73B2}" type="pres">
      <dgm:prSet presAssocID="{A7B93317-C945-42D6-A039-0D52EAD869AA}" presName="Name0" presStyleCnt="0">
        <dgm:presLayoutVars>
          <dgm:dir/>
          <dgm:resizeHandles val="exact"/>
        </dgm:presLayoutVars>
      </dgm:prSet>
      <dgm:spPr/>
    </dgm:pt>
    <dgm:pt modelId="{869AE74C-68C6-4D55-819F-84FFFBA2C20A}" type="pres">
      <dgm:prSet presAssocID="{EF23D991-17C3-406F-A398-9BA3ABE51939}" presName="composite" presStyleCnt="0"/>
      <dgm:spPr/>
    </dgm:pt>
    <dgm:pt modelId="{6A610BD9-F65C-47C5-BA6B-FF864A119A4A}" type="pres">
      <dgm:prSet presAssocID="{EF23D991-17C3-406F-A398-9BA3ABE51939}" presName="rect1" presStyleLbl="trAlignAcc1" presStyleIdx="0" presStyleCnt="4">
        <dgm:presLayoutVars>
          <dgm:bulletEnabled val="1"/>
        </dgm:presLayoutVars>
      </dgm:prSet>
      <dgm:spPr/>
    </dgm:pt>
    <dgm:pt modelId="{B24FAC01-3E18-4678-AADB-00CB3CBABF94}" type="pres">
      <dgm:prSet presAssocID="{EF23D991-17C3-406F-A398-9BA3ABE51939}" presName="rect2" presStyleLbl="fgImgPlace1" presStyleIdx="0" presStyleCnt="4" custLinFactNeighborX="-17085" custLinFactNeighborY="3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1 with solid fill"/>
        </a:ext>
      </dgm:extLst>
    </dgm:pt>
    <dgm:pt modelId="{28FFD376-4BBC-498F-BB5F-483ACAB18FC3}" type="pres">
      <dgm:prSet presAssocID="{46036840-D3E0-4F5D-AD4D-C62EBE10360B}" presName="sibTrans" presStyleCnt="0"/>
      <dgm:spPr/>
    </dgm:pt>
    <dgm:pt modelId="{0231CE98-ADEC-46F6-9676-D310DB91BC7E}" type="pres">
      <dgm:prSet presAssocID="{C940401C-483B-4548-BE69-FD50402007D3}" presName="composite" presStyleCnt="0"/>
      <dgm:spPr/>
    </dgm:pt>
    <dgm:pt modelId="{BF379E51-D2E6-40CB-B635-5EF6F52503CF}" type="pres">
      <dgm:prSet presAssocID="{C940401C-483B-4548-BE69-FD50402007D3}" presName="rect1" presStyleLbl="trAlignAcc1" presStyleIdx="1" presStyleCnt="4">
        <dgm:presLayoutVars>
          <dgm:bulletEnabled val="1"/>
        </dgm:presLayoutVars>
      </dgm:prSet>
      <dgm:spPr/>
    </dgm:pt>
    <dgm:pt modelId="{818553A2-6CAA-40FE-879F-301F479FE103}" type="pres">
      <dgm:prSet presAssocID="{C940401C-483B-4548-BE69-FD50402007D3}" presName="rect2"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2DA7CC68-48B2-4BDB-8CC4-9C67336A7BCA}" type="pres">
      <dgm:prSet presAssocID="{A3001AF9-8289-4625-B105-4F23ED85D813}" presName="sibTrans" presStyleCnt="0"/>
      <dgm:spPr/>
    </dgm:pt>
    <dgm:pt modelId="{9D5358FD-26BD-4234-8F7D-2F2BEDF4D27F}" type="pres">
      <dgm:prSet presAssocID="{CF1200B5-7E3E-4054-8018-5B27A1ADF750}" presName="composite" presStyleCnt="0"/>
      <dgm:spPr/>
    </dgm:pt>
    <dgm:pt modelId="{E7379136-6D1B-491D-B4F7-AC5D3154699C}" type="pres">
      <dgm:prSet presAssocID="{CF1200B5-7E3E-4054-8018-5B27A1ADF750}" presName="rect1" presStyleLbl="trAlignAcc1" presStyleIdx="2" presStyleCnt="4">
        <dgm:presLayoutVars>
          <dgm:bulletEnabled val="1"/>
        </dgm:presLayoutVars>
      </dgm:prSet>
      <dgm:spPr/>
    </dgm:pt>
    <dgm:pt modelId="{1C5D3E49-E3D3-4DB4-B8FB-7CA0640B948A}" type="pres">
      <dgm:prSet presAssocID="{CF1200B5-7E3E-4054-8018-5B27A1ADF750}" presName="rect2"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05E04A33-4A46-47AA-B123-33144CA7913F}" type="pres">
      <dgm:prSet presAssocID="{A2A8953D-4D5B-4742-BE09-B8DD10A2729A}" presName="sibTrans" presStyleCnt="0"/>
      <dgm:spPr/>
    </dgm:pt>
    <dgm:pt modelId="{9BB6611B-5F1F-4645-AEE1-BD0DB679F39F}" type="pres">
      <dgm:prSet presAssocID="{F5D9E33D-368A-48C9-84F1-814404C35788}" presName="composite" presStyleCnt="0"/>
      <dgm:spPr/>
    </dgm:pt>
    <dgm:pt modelId="{5666E439-3A5E-4080-9A34-E23013334879}" type="pres">
      <dgm:prSet presAssocID="{F5D9E33D-368A-48C9-84F1-814404C35788}" presName="rect1" presStyleLbl="trAlignAcc1" presStyleIdx="3" presStyleCnt="4">
        <dgm:presLayoutVars>
          <dgm:bulletEnabled val="1"/>
        </dgm:presLayoutVars>
      </dgm:prSet>
      <dgm:spPr/>
    </dgm:pt>
    <dgm:pt modelId="{09596AAB-B985-4590-9353-F3350331C69A}" type="pres">
      <dgm:prSet presAssocID="{F5D9E33D-368A-48C9-84F1-814404C35788}" presName="rect2"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Lst>
  <dgm:cxnLst>
    <dgm:cxn modelId="{4F602A2B-9900-49E6-B881-67DBB3A86C85}" type="presOf" srcId="{C940401C-483B-4548-BE69-FD50402007D3}" destId="{BF379E51-D2E6-40CB-B635-5EF6F52503CF}" srcOrd="0" destOrd="0" presId="urn:microsoft.com/office/officeart/2008/layout/PictureStrips"/>
    <dgm:cxn modelId="{69853B3A-99FC-4C6D-8E04-2417A84F32E2}" type="presOf" srcId="{EF23D991-17C3-406F-A398-9BA3ABE51939}" destId="{6A610BD9-F65C-47C5-BA6B-FF864A119A4A}" srcOrd="0" destOrd="0" presId="urn:microsoft.com/office/officeart/2008/layout/PictureStrips"/>
    <dgm:cxn modelId="{F39AED6A-80FA-458E-8179-903F0AE6BD98}" type="presOf" srcId="{CF1200B5-7E3E-4054-8018-5B27A1ADF750}" destId="{E7379136-6D1B-491D-B4F7-AC5D3154699C}" srcOrd="0" destOrd="0" presId="urn:microsoft.com/office/officeart/2008/layout/PictureStrips"/>
    <dgm:cxn modelId="{809E6F5A-C17C-4D69-8E18-217DC162F7DB}" type="presOf" srcId="{F5D9E33D-368A-48C9-84F1-814404C35788}" destId="{5666E439-3A5E-4080-9A34-E23013334879}" srcOrd="0" destOrd="0" presId="urn:microsoft.com/office/officeart/2008/layout/PictureStrips"/>
    <dgm:cxn modelId="{4277A183-5810-4423-B9D2-B959FCF8AD53}" srcId="{A7B93317-C945-42D6-A039-0D52EAD869AA}" destId="{F5D9E33D-368A-48C9-84F1-814404C35788}" srcOrd="3" destOrd="0" parTransId="{CF900DAD-748D-4040-8708-82315B23D8D9}" sibTransId="{1DE4B793-362E-407A-8B47-D06299A53E34}"/>
    <dgm:cxn modelId="{DB2495A8-D22B-4D4D-880C-9AF1A356A00D}" srcId="{A7B93317-C945-42D6-A039-0D52EAD869AA}" destId="{CF1200B5-7E3E-4054-8018-5B27A1ADF750}" srcOrd="2" destOrd="0" parTransId="{B1606F48-5466-415E-9F94-25976115806B}" sibTransId="{A2A8953D-4D5B-4742-BE09-B8DD10A2729A}"/>
    <dgm:cxn modelId="{4116A3E4-B5E0-4E6B-8977-63DEFDD95A6C}" srcId="{A7B93317-C945-42D6-A039-0D52EAD869AA}" destId="{C940401C-483B-4548-BE69-FD50402007D3}" srcOrd="1" destOrd="0" parTransId="{D682612A-37C1-4CAD-A2B5-B9EC157BACFD}" sibTransId="{A3001AF9-8289-4625-B105-4F23ED85D813}"/>
    <dgm:cxn modelId="{6EBF8EE5-F708-40ED-AFAD-0BB40EAD69CE}" srcId="{A7B93317-C945-42D6-A039-0D52EAD869AA}" destId="{EF23D991-17C3-406F-A398-9BA3ABE51939}" srcOrd="0" destOrd="0" parTransId="{62DAFCFE-24D7-46F3-A89E-41605DF02132}" sibTransId="{46036840-D3E0-4F5D-AD4D-C62EBE10360B}"/>
    <dgm:cxn modelId="{FD285EF1-7802-42FE-9FE2-D833C789F3BA}" type="presOf" srcId="{A7B93317-C945-42D6-A039-0D52EAD869AA}" destId="{A56571A9-5FA2-4A14-8920-1B81D15E73B2}" srcOrd="0" destOrd="0" presId="urn:microsoft.com/office/officeart/2008/layout/PictureStrips"/>
    <dgm:cxn modelId="{5D8E399F-D5F5-4927-B888-868C4A636201}" type="presParOf" srcId="{A56571A9-5FA2-4A14-8920-1B81D15E73B2}" destId="{869AE74C-68C6-4D55-819F-84FFFBA2C20A}" srcOrd="0" destOrd="0" presId="urn:microsoft.com/office/officeart/2008/layout/PictureStrips"/>
    <dgm:cxn modelId="{8B2743EA-43F1-4E05-8964-452C12921066}" type="presParOf" srcId="{869AE74C-68C6-4D55-819F-84FFFBA2C20A}" destId="{6A610BD9-F65C-47C5-BA6B-FF864A119A4A}" srcOrd="0" destOrd="0" presId="urn:microsoft.com/office/officeart/2008/layout/PictureStrips"/>
    <dgm:cxn modelId="{233034A9-33C1-404A-9AA6-E9E2D064B99F}" type="presParOf" srcId="{869AE74C-68C6-4D55-819F-84FFFBA2C20A}" destId="{B24FAC01-3E18-4678-AADB-00CB3CBABF94}" srcOrd="1" destOrd="0" presId="urn:microsoft.com/office/officeart/2008/layout/PictureStrips"/>
    <dgm:cxn modelId="{EC15F0CD-C21D-495F-A584-AF8220AEB6DE}" type="presParOf" srcId="{A56571A9-5FA2-4A14-8920-1B81D15E73B2}" destId="{28FFD376-4BBC-498F-BB5F-483ACAB18FC3}" srcOrd="1" destOrd="0" presId="urn:microsoft.com/office/officeart/2008/layout/PictureStrips"/>
    <dgm:cxn modelId="{2BD52E8B-9FB0-434D-B447-557C9D51E864}" type="presParOf" srcId="{A56571A9-5FA2-4A14-8920-1B81D15E73B2}" destId="{0231CE98-ADEC-46F6-9676-D310DB91BC7E}" srcOrd="2" destOrd="0" presId="urn:microsoft.com/office/officeart/2008/layout/PictureStrips"/>
    <dgm:cxn modelId="{93260AC8-34B9-4362-9F2D-C834A1E9F2D4}" type="presParOf" srcId="{0231CE98-ADEC-46F6-9676-D310DB91BC7E}" destId="{BF379E51-D2E6-40CB-B635-5EF6F52503CF}" srcOrd="0" destOrd="0" presId="urn:microsoft.com/office/officeart/2008/layout/PictureStrips"/>
    <dgm:cxn modelId="{196F484A-BC0E-46AB-820B-EDA5FFB3C9D9}" type="presParOf" srcId="{0231CE98-ADEC-46F6-9676-D310DB91BC7E}" destId="{818553A2-6CAA-40FE-879F-301F479FE103}" srcOrd="1" destOrd="0" presId="urn:microsoft.com/office/officeart/2008/layout/PictureStrips"/>
    <dgm:cxn modelId="{48A12ACD-100E-4C17-A9B6-6B30DCCD49B0}" type="presParOf" srcId="{A56571A9-5FA2-4A14-8920-1B81D15E73B2}" destId="{2DA7CC68-48B2-4BDB-8CC4-9C67336A7BCA}" srcOrd="3" destOrd="0" presId="urn:microsoft.com/office/officeart/2008/layout/PictureStrips"/>
    <dgm:cxn modelId="{812B9E13-AEC6-417C-B7F4-91FF3983D399}" type="presParOf" srcId="{A56571A9-5FA2-4A14-8920-1B81D15E73B2}" destId="{9D5358FD-26BD-4234-8F7D-2F2BEDF4D27F}" srcOrd="4" destOrd="0" presId="urn:microsoft.com/office/officeart/2008/layout/PictureStrips"/>
    <dgm:cxn modelId="{6B924070-AB3F-43CB-A730-2ACA3D655148}" type="presParOf" srcId="{9D5358FD-26BD-4234-8F7D-2F2BEDF4D27F}" destId="{E7379136-6D1B-491D-B4F7-AC5D3154699C}" srcOrd="0" destOrd="0" presId="urn:microsoft.com/office/officeart/2008/layout/PictureStrips"/>
    <dgm:cxn modelId="{CEF4A07B-D932-4F9B-AE60-1A1411F75DF3}" type="presParOf" srcId="{9D5358FD-26BD-4234-8F7D-2F2BEDF4D27F}" destId="{1C5D3E49-E3D3-4DB4-B8FB-7CA0640B948A}" srcOrd="1" destOrd="0" presId="urn:microsoft.com/office/officeart/2008/layout/PictureStrips"/>
    <dgm:cxn modelId="{6B91DEF8-C95C-45BF-997A-540D2886FC3F}" type="presParOf" srcId="{A56571A9-5FA2-4A14-8920-1B81D15E73B2}" destId="{05E04A33-4A46-47AA-B123-33144CA7913F}" srcOrd="5" destOrd="0" presId="urn:microsoft.com/office/officeart/2008/layout/PictureStrips"/>
    <dgm:cxn modelId="{2270D135-362C-4BD0-A6CD-DE82BA353C40}" type="presParOf" srcId="{A56571A9-5FA2-4A14-8920-1B81D15E73B2}" destId="{9BB6611B-5F1F-4645-AEE1-BD0DB679F39F}" srcOrd="6" destOrd="0" presId="urn:microsoft.com/office/officeart/2008/layout/PictureStrips"/>
    <dgm:cxn modelId="{04F9FE02-2EEB-4382-A418-A6F92CD20665}" type="presParOf" srcId="{9BB6611B-5F1F-4645-AEE1-BD0DB679F39F}" destId="{5666E439-3A5E-4080-9A34-E23013334879}" srcOrd="0" destOrd="0" presId="urn:microsoft.com/office/officeart/2008/layout/PictureStrips"/>
    <dgm:cxn modelId="{8DC7EFE2-F347-4698-8C18-ECE410E901E4}" type="presParOf" srcId="{9BB6611B-5F1F-4645-AEE1-BD0DB679F39F}" destId="{09596AAB-B985-4590-9353-F3350331C69A}"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191976C-A249-4B73-8C7C-EDA08A6072CE}">
      <dgm:prSet custT="1"/>
      <dgm:spPr/>
      <dgm:t>
        <a:bodyPr/>
        <a:lstStyle/>
        <a:p>
          <a:pPr>
            <a:lnSpc>
              <a:spcPct val="100000"/>
            </a:lnSpc>
          </a:pPr>
          <a:r>
            <a:rPr lang="en-GB" sz="1800">
              <a:solidFill>
                <a:srgbClr val="4478A8"/>
              </a:solidFill>
              <a:latin typeface="Arial" panose="020B0604020202020204" pitchFamily="34" charset="0"/>
              <a:cs typeface="Arial" panose="020B0604020202020204" pitchFamily="34" charset="0"/>
            </a:rPr>
            <a:t>A lot of factors can influence the decision related to the assessment of fatigue</a:t>
          </a:r>
          <a:endParaRPr lang="en-US" sz="1800">
            <a:solidFill>
              <a:srgbClr val="4478A8"/>
            </a:solidFill>
            <a:latin typeface="Arial" panose="020B0604020202020204" pitchFamily="34" charset="0"/>
            <a:cs typeface="Arial" panose="020B0604020202020204" pitchFamily="34" charset="0"/>
          </a:endParaRPr>
        </a:p>
      </dgm:t>
    </dgm:pt>
    <dgm:pt modelId="{562E4904-1568-462F-9FB3-B3C0363F409C}" type="parTrans" cxnId="{4259CB1F-DA1B-40C6-A2CB-AB08BF43D14C}">
      <dgm:prSet/>
      <dgm:spPr/>
      <dgm:t>
        <a:bodyPr/>
        <a:lstStyle/>
        <a:p>
          <a:endParaRPr lang="en-GB"/>
        </a:p>
      </dgm:t>
    </dgm:pt>
    <dgm:pt modelId="{27CB5413-DDBE-4E44-90B7-D497591C4065}" type="sibTrans" cxnId="{4259CB1F-DA1B-40C6-A2CB-AB08BF43D14C}">
      <dgm:prSet/>
      <dgm:spPr/>
      <dgm:t>
        <a:bodyPr/>
        <a:lstStyle/>
        <a:p>
          <a:endParaRPr lang="en-GB"/>
        </a:p>
      </dgm:t>
    </dgm:pt>
    <dgm:pt modelId="{80081843-41DE-44CA-9FFB-7E1E1A1BB854}">
      <dgm:prSet custT="1"/>
      <dgm:spPr/>
      <dgm:t>
        <a:bodyPr/>
        <a:lstStyle/>
        <a:p>
          <a:pPr>
            <a:lnSpc>
              <a:spcPct val="100000"/>
            </a:lnSpc>
          </a:pPr>
          <a:r>
            <a:rPr lang="en-GB" sz="1800" b="1">
              <a:solidFill>
                <a:srgbClr val="4478A8"/>
              </a:solidFill>
              <a:latin typeface="Arial" panose="020B0604020202020204" pitchFamily="34" charset="0"/>
              <a:cs typeface="Arial" panose="020B0604020202020204" pitchFamily="34" charset="0"/>
            </a:rPr>
            <a:t>Each situation is different</a:t>
          </a:r>
          <a:r>
            <a:rPr lang="en-GB" sz="1800">
              <a:solidFill>
                <a:srgbClr val="4478A8"/>
              </a:solidFill>
              <a:latin typeface="Arial" panose="020B0604020202020204" pitchFamily="34" charset="0"/>
              <a:cs typeface="Arial" panose="020B0604020202020204" pitchFamily="34" charset="0"/>
            </a:rPr>
            <a:t>, should be considered carefully and separately from past decisions, and given a unique/specific answer</a:t>
          </a:r>
        </a:p>
      </dgm:t>
    </dgm:pt>
    <dgm:pt modelId="{75180C2C-C109-44A8-BB53-3F42F0DFED5B}" type="parTrans" cxnId="{AFB265CE-D59E-4898-B192-7957A29FBBC3}">
      <dgm:prSet/>
      <dgm:spPr/>
      <dgm:t>
        <a:bodyPr/>
        <a:lstStyle/>
        <a:p>
          <a:endParaRPr lang="en-GB"/>
        </a:p>
      </dgm:t>
    </dgm:pt>
    <dgm:pt modelId="{49415BF9-68BF-41FF-B811-86D9BC9B0F4E}" type="sibTrans" cxnId="{AFB265CE-D59E-4898-B192-7957A29FBBC3}">
      <dgm:prSet/>
      <dgm:spPr/>
      <dgm:t>
        <a:bodyPr/>
        <a:lstStyle/>
        <a:p>
          <a:endParaRPr lang="en-GB"/>
        </a:p>
      </dgm:t>
    </dgm:pt>
    <dgm:pt modelId="{9C14B079-C035-47ED-910B-C791E2A6BEC0}">
      <dgm:prSet custT="1"/>
      <dgm:spPr/>
      <dgm:t>
        <a:bodyPr/>
        <a:lstStyle/>
        <a:p>
          <a:pPr>
            <a:lnSpc>
              <a:spcPct val="100000"/>
            </a:lnSpc>
          </a:pPr>
          <a:r>
            <a:rPr lang="en-GB" sz="1800">
              <a:solidFill>
                <a:srgbClr val="4478A8"/>
              </a:solidFill>
              <a:latin typeface="Arial" panose="020B0604020202020204" pitchFamily="34" charset="0"/>
              <a:cs typeface="Arial" panose="020B0604020202020204" pitchFamily="34" charset="0"/>
            </a:rPr>
            <a:t>Your role is to ensure that workers have assessed accurately their own state, and that you have an understanding of their current situation to challenge them appropriately</a:t>
          </a:r>
        </a:p>
      </dgm:t>
    </dgm:pt>
    <dgm:pt modelId="{65AFA4C2-63DF-4041-89AE-18FD3EB1AE30}" type="parTrans" cxnId="{3716BF43-E389-4286-AEEF-39B04440BA4E}">
      <dgm:prSet/>
      <dgm:spPr/>
      <dgm:t>
        <a:bodyPr/>
        <a:lstStyle/>
        <a:p>
          <a:endParaRPr lang="en-GB"/>
        </a:p>
      </dgm:t>
    </dgm:pt>
    <dgm:pt modelId="{AA7DC52E-00CB-4F54-847C-4A027DB2E5F1}" type="sibTrans" cxnId="{3716BF43-E389-4286-AEEF-39B04440BA4E}">
      <dgm:prSet/>
      <dgm:spPr/>
      <dgm:t>
        <a:bodyPr/>
        <a:lstStyle/>
        <a:p>
          <a:endParaRPr lang="en-GB"/>
        </a:p>
      </dgm:t>
    </dgm:pt>
    <dgm:pt modelId="{1A6BF18D-CCAE-4210-93FA-9483BD7E6730}">
      <dgm:prSet custT="1"/>
      <dgm:spPr/>
      <dgm:t>
        <a:bodyPr/>
        <a:lstStyle/>
        <a:p>
          <a:pPr>
            <a:lnSpc>
              <a:spcPct val="100000"/>
            </a:lnSpc>
          </a:pPr>
          <a:r>
            <a:rPr lang="en-GB" sz="1800">
              <a:solidFill>
                <a:srgbClr val="4478A8"/>
              </a:solidFill>
              <a:latin typeface="Arial" panose="020B0604020202020204" pitchFamily="34" charset="0"/>
              <a:cs typeface="Arial" panose="020B0604020202020204" pitchFamily="34" charset="0"/>
            </a:rPr>
            <a:t>As fatigue is not stable through time, it is </a:t>
          </a:r>
          <a:r>
            <a:rPr lang="en-GB" sz="1800" b="1">
              <a:solidFill>
                <a:srgbClr val="4478A8"/>
              </a:solidFill>
              <a:latin typeface="Arial" panose="020B0604020202020204" pitchFamily="34" charset="0"/>
              <a:cs typeface="Arial" panose="020B0604020202020204" pitchFamily="34" charset="0"/>
            </a:rPr>
            <a:t>okay</a:t>
          </a:r>
          <a:r>
            <a:rPr lang="en-GB" sz="1800">
              <a:solidFill>
                <a:srgbClr val="4478A8"/>
              </a:solidFill>
              <a:latin typeface="Arial" panose="020B0604020202020204" pitchFamily="34" charset="0"/>
              <a:cs typeface="Arial" panose="020B0604020202020204" pitchFamily="34" charset="0"/>
            </a:rPr>
            <a:t> for workers to change their mind afterwards</a:t>
          </a:r>
        </a:p>
      </dgm:t>
    </dgm:pt>
    <dgm:pt modelId="{F2592584-B95A-469A-8542-2D80C22FBA0F}" type="parTrans" cxnId="{8642878D-888D-4498-9458-B9FCA80249D7}">
      <dgm:prSet/>
      <dgm:spPr/>
      <dgm:t>
        <a:bodyPr/>
        <a:lstStyle/>
        <a:p>
          <a:endParaRPr lang="en-GB"/>
        </a:p>
      </dgm:t>
    </dgm:pt>
    <dgm:pt modelId="{C884AE58-5A27-4B65-B104-3728CF504C81}" type="sibTrans" cxnId="{8642878D-888D-4498-9458-B9FCA80249D7}">
      <dgm:prSet/>
      <dgm:spPr/>
      <dgm:t>
        <a:bodyPr/>
        <a:lstStyle/>
        <a:p>
          <a:endParaRPr lang="en-GB"/>
        </a:p>
      </dgm:t>
    </dgm:pt>
    <dgm:pt modelId="{B9E84418-F674-4D5A-9BAD-973B826D29FC}">
      <dgm:prSet custT="1"/>
      <dgm:spPr/>
      <dgm:t>
        <a:bodyPr/>
        <a:lstStyle/>
        <a:p>
          <a:pPr>
            <a:lnSpc>
              <a:spcPct val="100000"/>
            </a:lnSpc>
          </a:pPr>
          <a:r>
            <a:rPr lang="en-GB" sz="1800" dirty="0">
              <a:solidFill>
                <a:srgbClr val="4478A8"/>
              </a:solidFill>
              <a:latin typeface="Arial" panose="020B0604020202020204" pitchFamily="34" charset="0"/>
              <a:cs typeface="Arial" panose="020B0604020202020204" pitchFamily="34" charset="0"/>
            </a:rPr>
            <a:t>By understanding the role that the different factors play in your fatigue-related decisions, you will be in a better position to re-evaluate their importance in your future decisions.</a:t>
          </a:r>
        </a:p>
      </dgm:t>
    </dgm:pt>
    <dgm:pt modelId="{E2AFE973-8362-49FD-AE6C-CCB24198F2FB}" type="parTrans" cxnId="{465D2B8A-DDA7-4749-A7B6-BFFB2927D049}">
      <dgm:prSet/>
      <dgm:spPr/>
      <dgm:t>
        <a:bodyPr/>
        <a:lstStyle/>
        <a:p>
          <a:endParaRPr lang="en-GB"/>
        </a:p>
      </dgm:t>
    </dgm:pt>
    <dgm:pt modelId="{7652E47C-C4BC-4C02-BE43-029D6EF80CC3}" type="sibTrans" cxnId="{465D2B8A-DDA7-4749-A7B6-BFFB2927D049}">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88504072-56DF-4D0D-ABA2-85C2CE0E2DCA}" type="pres">
      <dgm:prSet presAssocID="{C191976C-A249-4B73-8C7C-EDA08A6072CE}" presName="compNode" presStyleCnt="0"/>
      <dgm:spPr/>
    </dgm:pt>
    <dgm:pt modelId="{9F602F8E-2605-4F22-A1F8-2E796C3E3DDF}" type="pres">
      <dgm:prSet presAssocID="{C191976C-A249-4B73-8C7C-EDA08A6072CE}" presName="bgRect" presStyleLbl="bgShp" presStyleIdx="0" presStyleCnt="5"/>
      <dgm:spPr>
        <a:solidFill>
          <a:srgbClr val="E4E9F3"/>
        </a:solidFill>
      </dgm:spPr>
    </dgm:pt>
    <dgm:pt modelId="{DA18A3F4-784C-4E11-8C5E-795FD2847F63}" type="pres">
      <dgm:prSet presAssocID="{C191976C-A249-4B73-8C7C-EDA08A6072CE}" presName="iconRect" presStyleLbl="node1" presStyleIdx="0" presStyleCnt="5"/>
      <dgm:spPr>
        <a:solidFill>
          <a:srgbClr val="4478A8"/>
        </a:solidFill>
        <a:ln>
          <a:solidFill>
            <a:srgbClr val="4478A8"/>
          </a:solidFill>
        </a:ln>
      </dgm:spPr>
    </dgm:pt>
    <dgm:pt modelId="{2ACB5180-CCA6-4106-9794-15F4D9C08399}" type="pres">
      <dgm:prSet presAssocID="{C191976C-A249-4B73-8C7C-EDA08A6072CE}" presName="spaceRect" presStyleCnt="0"/>
      <dgm:spPr/>
    </dgm:pt>
    <dgm:pt modelId="{C7EACF6F-34E5-44E7-8CBB-93AA377BD9B2}" type="pres">
      <dgm:prSet presAssocID="{C191976C-A249-4B73-8C7C-EDA08A6072CE}" presName="parTx" presStyleLbl="revTx" presStyleIdx="0" presStyleCnt="5">
        <dgm:presLayoutVars>
          <dgm:chMax val="0"/>
          <dgm:chPref val="0"/>
        </dgm:presLayoutVars>
      </dgm:prSet>
      <dgm:spPr/>
    </dgm:pt>
    <dgm:pt modelId="{C5DBA072-B9DC-42CD-85C6-0B252EDC48ED}" type="pres">
      <dgm:prSet presAssocID="{27CB5413-DDBE-4E44-90B7-D497591C4065}" presName="sibTrans" presStyleCnt="0"/>
      <dgm:spPr/>
    </dgm:pt>
    <dgm:pt modelId="{D72B375F-3043-493C-914E-065C5A8F5E34}" type="pres">
      <dgm:prSet presAssocID="{80081843-41DE-44CA-9FFB-7E1E1A1BB854}" presName="compNode" presStyleCnt="0"/>
      <dgm:spPr/>
    </dgm:pt>
    <dgm:pt modelId="{B53107DC-3957-498C-8812-7214EEC1A8DA}" type="pres">
      <dgm:prSet presAssocID="{80081843-41DE-44CA-9FFB-7E1E1A1BB854}" presName="bgRect" presStyleLbl="bgShp" presStyleIdx="1" presStyleCnt="5"/>
      <dgm:spPr>
        <a:solidFill>
          <a:srgbClr val="E4E9F3"/>
        </a:solidFill>
      </dgm:spPr>
    </dgm:pt>
    <dgm:pt modelId="{33ADC03E-1E72-494A-8CCB-982C4DDF5051}" type="pres">
      <dgm:prSet presAssocID="{80081843-41DE-44CA-9FFB-7E1E1A1BB854}" presName="iconRect" presStyleLbl="node1" presStyleIdx="1" presStyleCnt="5"/>
      <dgm:spPr>
        <a:solidFill>
          <a:srgbClr val="4478A8"/>
        </a:solidFill>
        <a:ln>
          <a:solidFill>
            <a:srgbClr val="4478A8"/>
          </a:solidFill>
        </a:ln>
      </dgm:spPr>
    </dgm:pt>
    <dgm:pt modelId="{FF70B347-81CF-4CCA-B2C6-4F6A51EAD6A6}" type="pres">
      <dgm:prSet presAssocID="{80081843-41DE-44CA-9FFB-7E1E1A1BB854}" presName="spaceRect" presStyleCnt="0"/>
      <dgm:spPr/>
    </dgm:pt>
    <dgm:pt modelId="{032DCA3B-E910-44B7-9A0D-60A83B3A06E4}" type="pres">
      <dgm:prSet presAssocID="{80081843-41DE-44CA-9FFB-7E1E1A1BB854}" presName="parTx" presStyleLbl="revTx" presStyleIdx="1" presStyleCnt="5">
        <dgm:presLayoutVars>
          <dgm:chMax val="0"/>
          <dgm:chPref val="0"/>
        </dgm:presLayoutVars>
      </dgm:prSet>
      <dgm:spPr/>
    </dgm:pt>
    <dgm:pt modelId="{A4B3A564-EEB5-4E22-9F2A-21E37265DBF1}" type="pres">
      <dgm:prSet presAssocID="{49415BF9-68BF-41FF-B811-86D9BC9B0F4E}" presName="sibTrans" presStyleCnt="0"/>
      <dgm:spPr/>
    </dgm:pt>
    <dgm:pt modelId="{DD1B0EF1-4702-4CEF-924A-9DB00DA39E3B}" type="pres">
      <dgm:prSet presAssocID="{9C14B079-C035-47ED-910B-C791E2A6BEC0}" presName="compNode" presStyleCnt="0"/>
      <dgm:spPr/>
    </dgm:pt>
    <dgm:pt modelId="{873820FD-D695-4268-B616-882EDF6BEE68}" type="pres">
      <dgm:prSet presAssocID="{9C14B079-C035-47ED-910B-C791E2A6BEC0}" presName="bgRect" presStyleLbl="bgShp" presStyleIdx="2" presStyleCnt="5"/>
      <dgm:spPr>
        <a:solidFill>
          <a:srgbClr val="E4E9F3"/>
        </a:solidFill>
      </dgm:spPr>
    </dgm:pt>
    <dgm:pt modelId="{B4F308EE-575D-4D09-8671-2ECAF4502C46}" type="pres">
      <dgm:prSet presAssocID="{9C14B079-C035-47ED-910B-C791E2A6BEC0}" presName="iconRect" presStyleLbl="node1" presStyleIdx="2" presStyleCnt="5"/>
      <dgm:spPr>
        <a:solidFill>
          <a:srgbClr val="4478A8"/>
        </a:solidFill>
        <a:ln>
          <a:solidFill>
            <a:srgbClr val="4478A8"/>
          </a:solidFill>
        </a:ln>
      </dgm:spPr>
    </dgm:pt>
    <dgm:pt modelId="{96C016D0-BBDE-4B93-BEC0-663123F41D29}" type="pres">
      <dgm:prSet presAssocID="{9C14B079-C035-47ED-910B-C791E2A6BEC0}" presName="spaceRect" presStyleCnt="0"/>
      <dgm:spPr/>
    </dgm:pt>
    <dgm:pt modelId="{F643B296-A051-420E-9511-A92535A9D1FB}" type="pres">
      <dgm:prSet presAssocID="{9C14B079-C035-47ED-910B-C791E2A6BEC0}" presName="parTx" presStyleLbl="revTx" presStyleIdx="2" presStyleCnt="5">
        <dgm:presLayoutVars>
          <dgm:chMax val="0"/>
          <dgm:chPref val="0"/>
        </dgm:presLayoutVars>
      </dgm:prSet>
      <dgm:spPr/>
    </dgm:pt>
    <dgm:pt modelId="{4C7060A4-7CE8-4F35-A43C-96FEDBEF7D42}" type="pres">
      <dgm:prSet presAssocID="{AA7DC52E-00CB-4F54-847C-4A027DB2E5F1}" presName="sibTrans" presStyleCnt="0"/>
      <dgm:spPr/>
    </dgm:pt>
    <dgm:pt modelId="{385150E3-8F14-46B4-9F28-F8ADF1732451}" type="pres">
      <dgm:prSet presAssocID="{1A6BF18D-CCAE-4210-93FA-9483BD7E6730}" presName="compNode" presStyleCnt="0"/>
      <dgm:spPr/>
    </dgm:pt>
    <dgm:pt modelId="{C6E2D8A7-EE58-4AA7-BEEB-64972DFDFB69}" type="pres">
      <dgm:prSet presAssocID="{1A6BF18D-CCAE-4210-93FA-9483BD7E6730}" presName="bgRect" presStyleLbl="bgShp" presStyleIdx="3" presStyleCnt="5"/>
      <dgm:spPr>
        <a:solidFill>
          <a:srgbClr val="E4E9F3"/>
        </a:solidFill>
      </dgm:spPr>
    </dgm:pt>
    <dgm:pt modelId="{53B4B008-F0D9-49EC-A6B8-A999E0005D17}" type="pres">
      <dgm:prSet presAssocID="{1A6BF18D-CCAE-4210-93FA-9483BD7E6730}" presName="iconRect" presStyleLbl="node1" presStyleIdx="3" presStyleCnt="5"/>
      <dgm:spPr>
        <a:solidFill>
          <a:srgbClr val="4478A8"/>
        </a:solidFill>
        <a:ln>
          <a:solidFill>
            <a:srgbClr val="4478A8"/>
          </a:solidFill>
        </a:ln>
      </dgm:spPr>
    </dgm:pt>
    <dgm:pt modelId="{BC9D37BC-E56F-4160-887D-94E8AACEA9FA}" type="pres">
      <dgm:prSet presAssocID="{1A6BF18D-CCAE-4210-93FA-9483BD7E6730}" presName="spaceRect" presStyleCnt="0"/>
      <dgm:spPr/>
    </dgm:pt>
    <dgm:pt modelId="{A05C1A70-FA01-475C-A0DD-8347716A2A01}" type="pres">
      <dgm:prSet presAssocID="{1A6BF18D-CCAE-4210-93FA-9483BD7E6730}" presName="parTx" presStyleLbl="revTx" presStyleIdx="3" presStyleCnt="5">
        <dgm:presLayoutVars>
          <dgm:chMax val="0"/>
          <dgm:chPref val="0"/>
        </dgm:presLayoutVars>
      </dgm:prSet>
      <dgm:spPr/>
    </dgm:pt>
    <dgm:pt modelId="{EC8EBEEB-42BB-4588-92FA-6258E4807F9A}" type="pres">
      <dgm:prSet presAssocID="{C884AE58-5A27-4B65-B104-3728CF504C81}" presName="sibTrans" presStyleCnt="0"/>
      <dgm:spPr/>
    </dgm:pt>
    <dgm:pt modelId="{2095A9C7-AC5E-4D6F-8FA5-6AC14426D080}" type="pres">
      <dgm:prSet presAssocID="{B9E84418-F674-4D5A-9BAD-973B826D29FC}" presName="compNode" presStyleCnt="0"/>
      <dgm:spPr/>
    </dgm:pt>
    <dgm:pt modelId="{D1ACE62F-D34A-4EF3-900B-02DA5942B3F9}" type="pres">
      <dgm:prSet presAssocID="{B9E84418-F674-4D5A-9BAD-973B826D29FC}" presName="bgRect" presStyleLbl="bgShp" presStyleIdx="4" presStyleCnt="5"/>
      <dgm:spPr>
        <a:solidFill>
          <a:srgbClr val="E4E9F3"/>
        </a:solidFill>
      </dgm:spPr>
    </dgm:pt>
    <dgm:pt modelId="{40F13959-EA72-46E0-ACB4-26ED53B5CF36}" type="pres">
      <dgm:prSet presAssocID="{B9E84418-F674-4D5A-9BAD-973B826D29FC}" presName="iconRect" presStyleLbl="node1" presStyleIdx="4" presStyleCnt="5"/>
      <dgm:spPr>
        <a:solidFill>
          <a:srgbClr val="4478A8"/>
        </a:solidFill>
        <a:ln>
          <a:solidFill>
            <a:srgbClr val="4478A8"/>
          </a:solidFill>
        </a:ln>
      </dgm:spPr>
    </dgm:pt>
    <dgm:pt modelId="{75FAC820-F53E-4852-A217-8559D8843F30}" type="pres">
      <dgm:prSet presAssocID="{B9E84418-F674-4D5A-9BAD-973B826D29FC}" presName="spaceRect" presStyleCnt="0"/>
      <dgm:spPr/>
    </dgm:pt>
    <dgm:pt modelId="{75DCBE2D-F960-40D4-B4FC-4F7DBFACCEAB}" type="pres">
      <dgm:prSet presAssocID="{B9E84418-F674-4D5A-9BAD-973B826D29FC}" presName="parTx" presStyleLbl="revTx" presStyleIdx="4" presStyleCnt="5">
        <dgm:presLayoutVars>
          <dgm:chMax val="0"/>
          <dgm:chPref val="0"/>
        </dgm:presLayoutVars>
      </dgm:prSet>
      <dgm:spPr/>
    </dgm:pt>
  </dgm:ptLst>
  <dgm:cxnLst>
    <dgm:cxn modelId="{6B4B790E-A68D-49E8-AFFE-922258D325E3}" type="presOf" srcId="{80081843-41DE-44CA-9FFB-7E1E1A1BB854}" destId="{032DCA3B-E910-44B7-9A0D-60A83B3A06E4}" srcOrd="0" destOrd="0" presId="urn:microsoft.com/office/officeart/2018/2/layout/IconVerticalSolidList"/>
    <dgm:cxn modelId="{C4C7B818-CA9E-4F3F-8848-5365000DB8BF}" type="presOf" srcId="{C191976C-A249-4B73-8C7C-EDA08A6072CE}" destId="{C7EACF6F-34E5-44E7-8CBB-93AA377BD9B2}" srcOrd="0" destOrd="0" presId="urn:microsoft.com/office/officeart/2018/2/layout/IconVerticalSolidList"/>
    <dgm:cxn modelId="{4259CB1F-DA1B-40C6-A2CB-AB08BF43D14C}" srcId="{11632C0B-17E6-456E-8232-4D7B25442239}" destId="{C191976C-A249-4B73-8C7C-EDA08A6072CE}" srcOrd="0" destOrd="0" parTransId="{562E4904-1568-462F-9FB3-B3C0363F409C}" sibTransId="{27CB5413-DDBE-4E44-90B7-D497591C4065}"/>
    <dgm:cxn modelId="{3716BF43-E389-4286-AEEF-39B04440BA4E}" srcId="{11632C0B-17E6-456E-8232-4D7B25442239}" destId="{9C14B079-C035-47ED-910B-C791E2A6BEC0}" srcOrd="2" destOrd="0" parTransId="{65AFA4C2-63DF-4041-89AE-18FD3EB1AE30}" sibTransId="{AA7DC52E-00CB-4F54-847C-4A027DB2E5F1}"/>
    <dgm:cxn modelId="{1F92BF6A-461B-43D0-AAC8-752AB9997EDE}" type="presOf" srcId="{9C14B079-C035-47ED-910B-C791E2A6BEC0}" destId="{F643B296-A051-420E-9511-A92535A9D1FB}" srcOrd="0" destOrd="0" presId="urn:microsoft.com/office/officeart/2018/2/layout/IconVerticalSolidList"/>
    <dgm:cxn modelId="{465D2B8A-DDA7-4749-A7B6-BFFB2927D049}" srcId="{11632C0B-17E6-456E-8232-4D7B25442239}" destId="{B9E84418-F674-4D5A-9BAD-973B826D29FC}" srcOrd="4" destOrd="0" parTransId="{E2AFE973-8362-49FD-AE6C-CCB24198F2FB}" sibTransId="{7652E47C-C4BC-4C02-BE43-029D6EF80CC3}"/>
    <dgm:cxn modelId="{8642878D-888D-4498-9458-B9FCA80249D7}" srcId="{11632C0B-17E6-456E-8232-4D7B25442239}" destId="{1A6BF18D-CCAE-4210-93FA-9483BD7E6730}" srcOrd="3" destOrd="0" parTransId="{F2592584-B95A-469A-8542-2D80C22FBA0F}" sibTransId="{C884AE58-5A27-4B65-B104-3728CF504C81}"/>
    <dgm:cxn modelId="{5CA62EBB-FBF5-4CBD-80AE-6AE57BD5B7C1}" type="presOf" srcId="{11632C0B-17E6-456E-8232-4D7B25442239}" destId="{0DC8ECC6-B6AD-490C-AF3A-C46DB2C9C17E}" srcOrd="0" destOrd="0" presId="urn:microsoft.com/office/officeart/2018/2/layout/IconVerticalSolidList"/>
    <dgm:cxn modelId="{AFB265CE-D59E-4898-B192-7957A29FBBC3}" srcId="{11632C0B-17E6-456E-8232-4D7B25442239}" destId="{80081843-41DE-44CA-9FFB-7E1E1A1BB854}" srcOrd="1" destOrd="0" parTransId="{75180C2C-C109-44A8-BB53-3F42F0DFED5B}" sibTransId="{49415BF9-68BF-41FF-B811-86D9BC9B0F4E}"/>
    <dgm:cxn modelId="{0550B4E3-FCC8-482C-BA35-DD7C4475106D}" type="presOf" srcId="{1A6BF18D-CCAE-4210-93FA-9483BD7E6730}" destId="{A05C1A70-FA01-475C-A0DD-8347716A2A01}" srcOrd="0" destOrd="0" presId="urn:microsoft.com/office/officeart/2018/2/layout/IconVerticalSolidList"/>
    <dgm:cxn modelId="{9EDBCEEC-6C4D-4679-8978-A27ED1DD7210}" type="presOf" srcId="{B9E84418-F674-4D5A-9BAD-973B826D29FC}" destId="{75DCBE2D-F960-40D4-B4FC-4F7DBFACCEAB}" srcOrd="0" destOrd="0" presId="urn:microsoft.com/office/officeart/2018/2/layout/IconVerticalSolidList"/>
    <dgm:cxn modelId="{D92D387A-4462-4588-856E-B772568B133B}" type="presParOf" srcId="{0DC8ECC6-B6AD-490C-AF3A-C46DB2C9C17E}" destId="{88504072-56DF-4D0D-ABA2-85C2CE0E2DCA}" srcOrd="0" destOrd="0" presId="urn:microsoft.com/office/officeart/2018/2/layout/IconVerticalSolidList"/>
    <dgm:cxn modelId="{77BC6FB2-875C-4F2D-87BF-1410DCB6EBC9}" type="presParOf" srcId="{88504072-56DF-4D0D-ABA2-85C2CE0E2DCA}" destId="{9F602F8E-2605-4F22-A1F8-2E796C3E3DDF}" srcOrd="0" destOrd="0" presId="urn:microsoft.com/office/officeart/2018/2/layout/IconVerticalSolidList"/>
    <dgm:cxn modelId="{6C656E97-8F97-4D7D-9AE7-5A9E7544D6AB}" type="presParOf" srcId="{88504072-56DF-4D0D-ABA2-85C2CE0E2DCA}" destId="{DA18A3F4-784C-4E11-8C5E-795FD2847F63}" srcOrd="1" destOrd="0" presId="urn:microsoft.com/office/officeart/2018/2/layout/IconVerticalSolidList"/>
    <dgm:cxn modelId="{123B7248-7B10-499B-B312-0AB5A8D83D92}" type="presParOf" srcId="{88504072-56DF-4D0D-ABA2-85C2CE0E2DCA}" destId="{2ACB5180-CCA6-4106-9794-15F4D9C08399}" srcOrd="2" destOrd="0" presId="urn:microsoft.com/office/officeart/2018/2/layout/IconVerticalSolidList"/>
    <dgm:cxn modelId="{170C8C16-B7DB-4149-8273-8CCA3DC0C0C1}" type="presParOf" srcId="{88504072-56DF-4D0D-ABA2-85C2CE0E2DCA}" destId="{C7EACF6F-34E5-44E7-8CBB-93AA377BD9B2}" srcOrd="3" destOrd="0" presId="urn:microsoft.com/office/officeart/2018/2/layout/IconVerticalSolidList"/>
    <dgm:cxn modelId="{42B752AF-235C-45E0-8B2C-E768E74E0B81}" type="presParOf" srcId="{0DC8ECC6-B6AD-490C-AF3A-C46DB2C9C17E}" destId="{C5DBA072-B9DC-42CD-85C6-0B252EDC48ED}" srcOrd="1" destOrd="0" presId="urn:microsoft.com/office/officeart/2018/2/layout/IconVerticalSolidList"/>
    <dgm:cxn modelId="{CA956AAA-E058-470C-BE03-56957D3AF485}" type="presParOf" srcId="{0DC8ECC6-B6AD-490C-AF3A-C46DB2C9C17E}" destId="{D72B375F-3043-493C-914E-065C5A8F5E34}" srcOrd="2" destOrd="0" presId="urn:microsoft.com/office/officeart/2018/2/layout/IconVerticalSolidList"/>
    <dgm:cxn modelId="{82030FBC-F462-41DA-AA32-A9755E675E79}" type="presParOf" srcId="{D72B375F-3043-493C-914E-065C5A8F5E34}" destId="{B53107DC-3957-498C-8812-7214EEC1A8DA}" srcOrd="0" destOrd="0" presId="urn:microsoft.com/office/officeart/2018/2/layout/IconVerticalSolidList"/>
    <dgm:cxn modelId="{C12FFFB5-9F76-4B1D-9BE3-B7F54B056F51}" type="presParOf" srcId="{D72B375F-3043-493C-914E-065C5A8F5E34}" destId="{33ADC03E-1E72-494A-8CCB-982C4DDF5051}" srcOrd="1" destOrd="0" presId="urn:microsoft.com/office/officeart/2018/2/layout/IconVerticalSolidList"/>
    <dgm:cxn modelId="{588F3B14-EA00-4517-B137-BF72FAE3C233}" type="presParOf" srcId="{D72B375F-3043-493C-914E-065C5A8F5E34}" destId="{FF70B347-81CF-4CCA-B2C6-4F6A51EAD6A6}" srcOrd="2" destOrd="0" presId="urn:microsoft.com/office/officeart/2018/2/layout/IconVerticalSolidList"/>
    <dgm:cxn modelId="{66CE078F-B64A-4CFE-A240-B77D3F7C32BC}" type="presParOf" srcId="{D72B375F-3043-493C-914E-065C5A8F5E34}" destId="{032DCA3B-E910-44B7-9A0D-60A83B3A06E4}" srcOrd="3" destOrd="0" presId="urn:microsoft.com/office/officeart/2018/2/layout/IconVerticalSolidList"/>
    <dgm:cxn modelId="{49E6B520-C835-4EE5-A664-65ADFF536225}" type="presParOf" srcId="{0DC8ECC6-B6AD-490C-AF3A-C46DB2C9C17E}" destId="{A4B3A564-EEB5-4E22-9F2A-21E37265DBF1}" srcOrd="3" destOrd="0" presId="urn:microsoft.com/office/officeart/2018/2/layout/IconVerticalSolidList"/>
    <dgm:cxn modelId="{A99EBD2D-A11B-410E-93F8-23486CED4CD5}" type="presParOf" srcId="{0DC8ECC6-B6AD-490C-AF3A-C46DB2C9C17E}" destId="{DD1B0EF1-4702-4CEF-924A-9DB00DA39E3B}" srcOrd="4" destOrd="0" presId="urn:microsoft.com/office/officeart/2018/2/layout/IconVerticalSolidList"/>
    <dgm:cxn modelId="{BA803B0F-51F1-492F-ADE1-5BF3C9E7568C}" type="presParOf" srcId="{DD1B0EF1-4702-4CEF-924A-9DB00DA39E3B}" destId="{873820FD-D695-4268-B616-882EDF6BEE68}" srcOrd="0" destOrd="0" presId="urn:microsoft.com/office/officeart/2018/2/layout/IconVerticalSolidList"/>
    <dgm:cxn modelId="{4F34C63B-C77E-45CE-86D4-16C6C824FDCF}" type="presParOf" srcId="{DD1B0EF1-4702-4CEF-924A-9DB00DA39E3B}" destId="{B4F308EE-575D-4D09-8671-2ECAF4502C46}" srcOrd="1" destOrd="0" presId="urn:microsoft.com/office/officeart/2018/2/layout/IconVerticalSolidList"/>
    <dgm:cxn modelId="{6EAEF991-61B4-44C5-8ACD-EC7EAB7FF59C}" type="presParOf" srcId="{DD1B0EF1-4702-4CEF-924A-9DB00DA39E3B}" destId="{96C016D0-BBDE-4B93-BEC0-663123F41D29}" srcOrd="2" destOrd="0" presId="urn:microsoft.com/office/officeart/2018/2/layout/IconVerticalSolidList"/>
    <dgm:cxn modelId="{D00E7C90-B175-4FE5-B70E-635A691AE877}" type="presParOf" srcId="{DD1B0EF1-4702-4CEF-924A-9DB00DA39E3B}" destId="{F643B296-A051-420E-9511-A92535A9D1FB}" srcOrd="3" destOrd="0" presId="urn:microsoft.com/office/officeart/2018/2/layout/IconVerticalSolidList"/>
    <dgm:cxn modelId="{67DE24D3-17BA-4ABC-807F-3A4DF5CAB23A}" type="presParOf" srcId="{0DC8ECC6-B6AD-490C-AF3A-C46DB2C9C17E}" destId="{4C7060A4-7CE8-4F35-A43C-96FEDBEF7D42}" srcOrd="5" destOrd="0" presId="urn:microsoft.com/office/officeart/2018/2/layout/IconVerticalSolidList"/>
    <dgm:cxn modelId="{649CE5F2-B9BE-4517-90AF-E1231487665F}" type="presParOf" srcId="{0DC8ECC6-B6AD-490C-AF3A-C46DB2C9C17E}" destId="{385150E3-8F14-46B4-9F28-F8ADF1732451}" srcOrd="6" destOrd="0" presId="urn:microsoft.com/office/officeart/2018/2/layout/IconVerticalSolidList"/>
    <dgm:cxn modelId="{BDAD23F9-7051-4D72-BE24-78798AE42F4B}" type="presParOf" srcId="{385150E3-8F14-46B4-9F28-F8ADF1732451}" destId="{C6E2D8A7-EE58-4AA7-BEEB-64972DFDFB69}" srcOrd="0" destOrd="0" presId="urn:microsoft.com/office/officeart/2018/2/layout/IconVerticalSolidList"/>
    <dgm:cxn modelId="{199A382C-F05B-4300-A23C-071A96559454}" type="presParOf" srcId="{385150E3-8F14-46B4-9F28-F8ADF1732451}" destId="{53B4B008-F0D9-49EC-A6B8-A999E0005D17}" srcOrd="1" destOrd="0" presId="urn:microsoft.com/office/officeart/2018/2/layout/IconVerticalSolidList"/>
    <dgm:cxn modelId="{E249C365-ECE0-47F5-8E16-7DA1349CA97C}" type="presParOf" srcId="{385150E3-8F14-46B4-9F28-F8ADF1732451}" destId="{BC9D37BC-E56F-4160-887D-94E8AACEA9FA}" srcOrd="2" destOrd="0" presId="urn:microsoft.com/office/officeart/2018/2/layout/IconVerticalSolidList"/>
    <dgm:cxn modelId="{58CAF915-582E-4E0F-A7DD-C6043B54118B}" type="presParOf" srcId="{385150E3-8F14-46B4-9F28-F8ADF1732451}" destId="{A05C1A70-FA01-475C-A0DD-8347716A2A01}" srcOrd="3" destOrd="0" presId="urn:microsoft.com/office/officeart/2018/2/layout/IconVerticalSolidList"/>
    <dgm:cxn modelId="{95F44548-E603-4A5F-B6A5-65FDAAAAFBAE}" type="presParOf" srcId="{0DC8ECC6-B6AD-490C-AF3A-C46DB2C9C17E}" destId="{EC8EBEEB-42BB-4588-92FA-6258E4807F9A}" srcOrd="7" destOrd="0" presId="urn:microsoft.com/office/officeart/2018/2/layout/IconVerticalSolidList"/>
    <dgm:cxn modelId="{5EA0D6D6-7390-497B-B4C2-FA398E61BB2A}" type="presParOf" srcId="{0DC8ECC6-B6AD-490C-AF3A-C46DB2C9C17E}" destId="{2095A9C7-AC5E-4D6F-8FA5-6AC14426D080}" srcOrd="8" destOrd="0" presId="urn:microsoft.com/office/officeart/2018/2/layout/IconVerticalSolidList"/>
    <dgm:cxn modelId="{C4D5BEEE-B799-43D9-B045-829B92224029}" type="presParOf" srcId="{2095A9C7-AC5E-4D6F-8FA5-6AC14426D080}" destId="{D1ACE62F-D34A-4EF3-900B-02DA5942B3F9}" srcOrd="0" destOrd="0" presId="urn:microsoft.com/office/officeart/2018/2/layout/IconVerticalSolidList"/>
    <dgm:cxn modelId="{5843451F-7DEE-40EB-9EC3-3EF9EAE065F3}" type="presParOf" srcId="{2095A9C7-AC5E-4D6F-8FA5-6AC14426D080}" destId="{40F13959-EA72-46E0-ACB4-26ED53B5CF36}" srcOrd="1" destOrd="0" presId="urn:microsoft.com/office/officeart/2018/2/layout/IconVerticalSolidList"/>
    <dgm:cxn modelId="{00C37147-54FF-4D30-8D07-FB5937443B10}" type="presParOf" srcId="{2095A9C7-AC5E-4D6F-8FA5-6AC14426D080}" destId="{75FAC820-F53E-4852-A217-8559D8843F30}" srcOrd="2" destOrd="0" presId="urn:microsoft.com/office/officeart/2018/2/layout/IconVerticalSolidList"/>
    <dgm:cxn modelId="{F931B156-C63A-4084-ACBF-806F1D8C4C50}" type="presParOf" srcId="{2095A9C7-AC5E-4D6F-8FA5-6AC14426D080}" destId="{75DCBE2D-F960-40D4-B4FC-4F7DBFACCEAB}"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9502528" cy="829419"/>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50899" y="209038"/>
          <a:ext cx="456626" cy="456180"/>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958425" y="3897"/>
          <a:ext cx="8500803" cy="90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0" tIns="96010" rIns="96010" bIns="96010" numCol="1" spcCol="1270" anchor="ctr" anchorCtr="0">
          <a:noAutofit/>
        </a:bodyPr>
        <a:lstStyle/>
        <a:p>
          <a:pPr marL="0" lvl="0" indent="0" algn="l" defTabSz="711200">
            <a:lnSpc>
              <a:spcPct val="100000"/>
            </a:lnSpc>
            <a:spcBef>
              <a:spcPct val="0"/>
            </a:spcBef>
            <a:spcAft>
              <a:spcPct val="35000"/>
            </a:spcAft>
            <a:buNone/>
          </a:pPr>
          <a:r>
            <a:rPr lang="en-US" sz="1600" b="0" kern="1200">
              <a:solidFill>
                <a:srgbClr val="4478A8"/>
              </a:solidFill>
              <a:latin typeface="Arial"/>
              <a:cs typeface="Arial"/>
            </a:rPr>
            <a:t>Fatigue is a process that develops in response to work and/or disruption to sleep. It is dynamic and needs ongoing review and assessment to effectively manage it.</a:t>
          </a:r>
          <a:endParaRPr lang="en-GB" sz="1600" b="0" kern="1200">
            <a:solidFill>
              <a:srgbClr val="4478A8"/>
            </a:solidFill>
            <a:latin typeface="Arial"/>
            <a:cs typeface="Arial"/>
          </a:endParaRPr>
        </a:p>
      </dsp:txBody>
      <dsp:txXfrm>
        <a:off x="958425" y="3897"/>
        <a:ext cx="8500803" cy="907177"/>
      </dsp:txXfrm>
    </dsp:sp>
    <dsp:sp modelId="{DCCFCFE9-4B61-4DC1-813D-9F54479F8D4B}">
      <dsp:nvSpPr>
        <dsp:cNvPr id="0" name=""/>
        <dsp:cNvSpPr/>
      </dsp:nvSpPr>
      <dsp:spPr>
        <a:xfrm>
          <a:off x="0" y="1137870"/>
          <a:ext cx="9502528" cy="829419"/>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37BE3354-E1F5-4FBE-ADB5-4D26E9C2D59A}">
      <dsp:nvSpPr>
        <dsp:cNvPr id="0" name=""/>
        <dsp:cNvSpPr/>
      </dsp:nvSpPr>
      <dsp:spPr>
        <a:xfrm>
          <a:off x="250899" y="1324489"/>
          <a:ext cx="456626" cy="456180"/>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E58450-2362-4574-A237-0F1E0E431984}">
      <dsp:nvSpPr>
        <dsp:cNvPr id="0" name=""/>
        <dsp:cNvSpPr/>
      </dsp:nvSpPr>
      <dsp:spPr>
        <a:xfrm>
          <a:off x="958425" y="1137870"/>
          <a:ext cx="8500803" cy="90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0" tIns="96010" rIns="96010" bIns="96010" numCol="1" spcCol="1270" anchor="ctr" anchorCtr="0">
          <a:noAutofit/>
        </a:bodyPr>
        <a:lstStyle/>
        <a:p>
          <a:pPr marL="0" lvl="0" indent="0" algn="l" defTabSz="711200">
            <a:lnSpc>
              <a:spcPct val="100000"/>
            </a:lnSpc>
            <a:spcBef>
              <a:spcPct val="0"/>
            </a:spcBef>
            <a:spcAft>
              <a:spcPct val="35000"/>
            </a:spcAft>
            <a:buNone/>
          </a:pPr>
          <a:r>
            <a:rPr lang="en-US" sz="1600" b="0" kern="1200">
              <a:solidFill>
                <a:srgbClr val="4478A8"/>
              </a:solidFill>
              <a:latin typeface="Arial"/>
              <a:cs typeface="Arial"/>
            </a:rPr>
            <a:t>Fatigue is a healthy response which protects us from working beyond what is healthy for us. </a:t>
          </a:r>
          <a:endParaRPr lang="en-GB" sz="1600" b="0" kern="1200">
            <a:solidFill>
              <a:srgbClr val="4478A8"/>
            </a:solidFill>
            <a:latin typeface="Arial"/>
            <a:cs typeface="Arial"/>
          </a:endParaRPr>
        </a:p>
      </dsp:txBody>
      <dsp:txXfrm>
        <a:off x="958425" y="1137870"/>
        <a:ext cx="8500803" cy="907177"/>
      </dsp:txXfrm>
    </dsp:sp>
    <dsp:sp modelId="{DE9BF80B-1FD6-4EC4-8AEE-183F6E757180}">
      <dsp:nvSpPr>
        <dsp:cNvPr id="0" name=""/>
        <dsp:cNvSpPr/>
      </dsp:nvSpPr>
      <dsp:spPr>
        <a:xfrm>
          <a:off x="0" y="2271842"/>
          <a:ext cx="9502528" cy="829419"/>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43AA83D4-5ED9-456A-BA60-77FA749DAF62}">
      <dsp:nvSpPr>
        <dsp:cNvPr id="0" name=""/>
        <dsp:cNvSpPr/>
      </dsp:nvSpPr>
      <dsp:spPr>
        <a:xfrm>
          <a:off x="250899" y="2458461"/>
          <a:ext cx="456626" cy="456180"/>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9FE94-A690-434E-9ADF-0495F96B78A8}">
      <dsp:nvSpPr>
        <dsp:cNvPr id="0" name=""/>
        <dsp:cNvSpPr/>
      </dsp:nvSpPr>
      <dsp:spPr>
        <a:xfrm>
          <a:off x="958425" y="2268576"/>
          <a:ext cx="8500803" cy="907177"/>
        </a:xfrm>
        <a:prstGeom prst="round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96010" tIns="96010" rIns="96010" bIns="96010" numCol="1" spcCol="1270" anchor="ctr" anchorCtr="0">
          <a:noAutofit/>
        </a:bodyPr>
        <a:lstStyle/>
        <a:p>
          <a:pPr marL="0" lvl="0" indent="0" algn="l" defTabSz="711200">
            <a:lnSpc>
              <a:spcPct val="100000"/>
            </a:lnSpc>
            <a:spcBef>
              <a:spcPct val="0"/>
            </a:spcBef>
            <a:spcAft>
              <a:spcPct val="35000"/>
            </a:spcAft>
            <a:buNone/>
          </a:pPr>
          <a:r>
            <a:rPr lang="en-US" sz="1600" b="0" kern="1200">
              <a:solidFill>
                <a:srgbClr val="4478A8"/>
              </a:solidFill>
              <a:latin typeface="Arial"/>
              <a:cs typeface="Arial"/>
            </a:rPr>
            <a:t>The key characteristics of a fatigued state are the feelings of tiredness and shifts towards lower effort processing. This impacts on the decisions you make at work and influences the ways you engage with your tasks. </a:t>
          </a:r>
          <a:endParaRPr lang="en-GB" sz="1600" b="0" kern="1200">
            <a:solidFill>
              <a:srgbClr val="4478A8"/>
            </a:solidFill>
            <a:latin typeface="Arial"/>
            <a:cs typeface="Arial"/>
          </a:endParaRPr>
        </a:p>
      </dsp:txBody>
      <dsp:txXfrm>
        <a:off x="1002710" y="2312861"/>
        <a:ext cx="8412233" cy="818607"/>
      </dsp:txXfrm>
    </dsp:sp>
    <dsp:sp modelId="{AA0F99F8-CA5A-4C0D-A56A-1130CD841427}">
      <dsp:nvSpPr>
        <dsp:cNvPr id="0" name=""/>
        <dsp:cNvSpPr/>
      </dsp:nvSpPr>
      <dsp:spPr>
        <a:xfrm>
          <a:off x="0" y="3405814"/>
          <a:ext cx="9502528" cy="829419"/>
        </a:xfrm>
        <a:prstGeom prst="roundRect">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D4C93A11-78D9-473A-8B1A-DDEC3321EF36}">
      <dsp:nvSpPr>
        <dsp:cNvPr id="0" name=""/>
        <dsp:cNvSpPr/>
      </dsp:nvSpPr>
      <dsp:spPr>
        <a:xfrm>
          <a:off x="250899" y="3592433"/>
          <a:ext cx="456626" cy="456180"/>
        </a:xfrm>
        <a:prstGeom prst="rect">
          <a:avLst/>
        </a:prstGeom>
        <a:solidFill>
          <a:srgbClr val="4478A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6610DC-FC2A-460A-8B5C-BF0614996542}">
      <dsp:nvSpPr>
        <dsp:cNvPr id="0" name=""/>
        <dsp:cNvSpPr/>
      </dsp:nvSpPr>
      <dsp:spPr>
        <a:xfrm>
          <a:off x="958425" y="3405814"/>
          <a:ext cx="8500803" cy="907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0" tIns="96010" rIns="96010" bIns="96010" numCol="1" spcCol="1270" anchor="ctr" anchorCtr="0">
          <a:noAutofit/>
        </a:bodyPr>
        <a:lstStyle/>
        <a:p>
          <a:pPr marL="0" lvl="0" indent="0" algn="l" defTabSz="711200">
            <a:lnSpc>
              <a:spcPct val="100000"/>
            </a:lnSpc>
            <a:spcBef>
              <a:spcPct val="0"/>
            </a:spcBef>
            <a:spcAft>
              <a:spcPct val="35000"/>
            </a:spcAft>
            <a:buNone/>
          </a:pPr>
          <a:r>
            <a:rPr lang="en-GB" sz="1600" b="0" kern="1200">
              <a:solidFill>
                <a:srgbClr val="4478A8"/>
              </a:solidFill>
              <a:latin typeface="Arial"/>
              <a:ea typeface="+mn-ea"/>
              <a:cs typeface="Arial"/>
            </a:rPr>
            <a:t>What happens to your task engagement is influenced by how you feel about your work – if you are highly motivated to maintain your effort, task effects (e.g. errors) are likely to occur later.</a:t>
          </a:r>
        </a:p>
      </dsp:txBody>
      <dsp:txXfrm>
        <a:off x="958425" y="3405814"/>
        <a:ext cx="8500803" cy="907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81A37-0ECE-4CE4-9900-1EB9749BF82F}">
      <dsp:nvSpPr>
        <dsp:cNvPr id="0" name=""/>
        <dsp:cNvSpPr/>
      </dsp:nvSpPr>
      <dsp:spPr>
        <a:xfrm>
          <a:off x="0" y="3177"/>
          <a:ext cx="8642180" cy="1002031"/>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2FF82635-DD91-4867-ABA5-B10FDA88979C}">
      <dsp:nvSpPr>
        <dsp:cNvPr id="0" name=""/>
        <dsp:cNvSpPr/>
      </dsp:nvSpPr>
      <dsp:spPr>
        <a:xfrm>
          <a:off x="303114" y="228634"/>
          <a:ext cx="551656" cy="551117"/>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803CF-DF8D-488A-8825-FC874413325E}">
      <dsp:nvSpPr>
        <dsp:cNvPr id="0" name=""/>
        <dsp:cNvSpPr/>
      </dsp:nvSpPr>
      <dsp:spPr>
        <a:xfrm>
          <a:off x="1157885" y="3177"/>
          <a:ext cx="7438929" cy="1003011"/>
        </a:xfrm>
        <a:prstGeom prst="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106152" tIns="106152" rIns="106152" bIns="106152" numCol="1" spcCol="1270" anchor="ctr" anchorCtr="0">
          <a:noAutofit/>
        </a:bodyPr>
        <a:lstStyle/>
        <a:p>
          <a:pPr marL="0" lvl="0" indent="0" algn="l" defTabSz="889000" rtl="0">
            <a:lnSpc>
              <a:spcPct val="100000"/>
            </a:lnSpc>
            <a:spcBef>
              <a:spcPct val="0"/>
            </a:spcBef>
            <a:spcAft>
              <a:spcPct val="35000"/>
            </a:spcAft>
            <a:buNone/>
          </a:pPr>
          <a:r>
            <a:rPr lang="en-GB" sz="2000" kern="1200" dirty="0">
              <a:solidFill>
                <a:srgbClr val="4478A8"/>
              </a:solidFill>
              <a:latin typeface="Arial"/>
              <a:ea typeface="+mn-lt"/>
              <a:cs typeface="Arial"/>
            </a:rPr>
            <a:t>To help you understand the factors influencing the decisions of frontline/technical workers about their own levels of fatigue, as well as understanding the drivers in your own decisions. </a:t>
          </a:r>
        </a:p>
      </dsp:txBody>
      <dsp:txXfrm>
        <a:off x="1157885" y="3177"/>
        <a:ext cx="7438929" cy="1003011"/>
      </dsp:txXfrm>
    </dsp:sp>
    <dsp:sp modelId="{A43FE27A-BB72-4C9B-B3D3-A7B549063440}">
      <dsp:nvSpPr>
        <dsp:cNvPr id="0" name=""/>
        <dsp:cNvSpPr/>
      </dsp:nvSpPr>
      <dsp:spPr>
        <a:xfrm>
          <a:off x="0" y="1249342"/>
          <a:ext cx="8642180" cy="1002031"/>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2B2FAE9B-52E3-4C3A-ABEE-28BE06CF3B79}">
      <dsp:nvSpPr>
        <dsp:cNvPr id="0" name=""/>
        <dsp:cNvSpPr/>
      </dsp:nvSpPr>
      <dsp:spPr>
        <a:xfrm>
          <a:off x="303114" y="1474800"/>
          <a:ext cx="551656" cy="551117"/>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25C14-5367-421F-A5BB-D55C775BEED5}">
      <dsp:nvSpPr>
        <dsp:cNvPr id="0" name=""/>
        <dsp:cNvSpPr/>
      </dsp:nvSpPr>
      <dsp:spPr>
        <a:xfrm>
          <a:off x="1157885" y="1249342"/>
          <a:ext cx="7438929" cy="1003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52" tIns="106152" rIns="106152" bIns="106152"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4478A8"/>
              </a:solidFill>
              <a:latin typeface="Arial"/>
              <a:ea typeface="+mn-lt"/>
              <a:cs typeface="Arial"/>
            </a:rPr>
            <a:t>To propose discussion activities to offer an opportunity for reflective thought about these factors</a:t>
          </a:r>
          <a:r>
            <a:rPr lang="en-GB" sz="2000" b="1" kern="1200">
              <a:solidFill>
                <a:srgbClr val="4478A8"/>
              </a:solidFill>
              <a:latin typeface="Arial"/>
              <a:ea typeface="+mn-lt"/>
              <a:cs typeface="Arial"/>
            </a:rPr>
            <a:t> </a:t>
          </a:r>
        </a:p>
      </dsp:txBody>
      <dsp:txXfrm>
        <a:off x="1157885" y="1249342"/>
        <a:ext cx="7438929" cy="1003011"/>
      </dsp:txXfrm>
    </dsp:sp>
    <dsp:sp modelId="{7074D094-1EFF-4651-8BC6-FF1E7F050C8A}">
      <dsp:nvSpPr>
        <dsp:cNvPr id="0" name=""/>
        <dsp:cNvSpPr/>
      </dsp:nvSpPr>
      <dsp:spPr>
        <a:xfrm>
          <a:off x="0" y="2495508"/>
          <a:ext cx="8642180" cy="1002031"/>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6153E228-9086-405D-BC35-BD95886AAC36}">
      <dsp:nvSpPr>
        <dsp:cNvPr id="0" name=""/>
        <dsp:cNvSpPr/>
      </dsp:nvSpPr>
      <dsp:spPr>
        <a:xfrm>
          <a:off x="303114" y="2720965"/>
          <a:ext cx="551656" cy="551117"/>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B410D0-AC18-41BE-AC81-9F47403018A3}">
      <dsp:nvSpPr>
        <dsp:cNvPr id="0" name=""/>
        <dsp:cNvSpPr/>
      </dsp:nvSpPr>
      <dsp:spPr>
        <a:xfrm>
          <a:off x="1157885" y="2495508"/>
          <a:ext cx="7438929" cy="1003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52" tIns="106152" rIns="106152" bIns="106152" numCol="1" spcCol="1270" anchor="ctr" anchorCtr="0">
          <a:noAutofit/>
        </a:bodyPr>
        <a:lstStyle/>
        <a:p>
          <a:pPr marL="0" lvl="0" indent="0" algn="l" defTabSz="889000">
            <a:lnSpc>
              <a:spcPct val="100000"/>
            </a:lnSpc>
            <a:spcBef>
              <a:spcPct val="0"/>
            </a:spcBef>
            <a:spcAft>
              <a:spcPct val="35000"/>
            </a:spcAft>
            <a:buNone/>
          </a:pPr>
          <a:r>
            <a:rPr lang="en-GB" sz="2000" kern="1200" dirty="0">
              <a:solidFill>
                <a:srgbClr val="4478A8"/>
              </a:solidFill>
              <a:latin typeface="Arial"/>
              <a:ea typeface="+mn-lt"/>
              <a:cs typeface="Arial"/>
            </a:rPr>
            <a:t>To invite you to challenge your automatic thoughts or decisions to cultivate good mental habits</a:t>
          </a:r>
        </a:p>
      </dsp:txBody>
      <dsp:txXfrm>
        <a:off x="1157885" y="2495508"/>
        <a:ext cx="7438929" cy="1003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9F8C9-94BF-46B9-91DC-42C0C097D568}">
      <dsp:nvSpPr>
        <dsp:cNvPr id="0" name=""/>
        <dsp:cNvSpPr/>
      </dsp:nvSpPr>
      <dsp:spPr>
        <a:xfrm>
          <a:off x="3378" y="6529"/>
          <a:ext cx="3294287" cy="835200"/>
        </a:xfrm>
        <a:prstGeom prst="rect">
          <a:avLst/>
        </a:prstGeom>
        <a:solidFill>
          <a:srgbClr val="4478A8"/>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Representativeness Bias</a:t>
          </a:r>
          <a:endParaRPr lang="en-GB" sz="2000" kern="1200" dirty="0">
            <a:solidFill>
              <a:schemeClr val="bg1"/>
            </a:solidFill>
          </a:endParaRPr>
        </a:p>
      </dsp:txBody>
      <dsp:txXfrm>
        <a:off x="3378" y="6529"/>
        <a:ext cx="3294287" cy="835200"/>
      </dsp:txXfrm>
    </dsp:sp>
    <dsp:sp modelId="{0FB3C681-FFB8-499D-8305-DD30430F149D}">
      <dsp:nvSpPr>
        <dsp:cNvPr id="0" name=""/>
        <dsp:cNvSpPr/>
      </dsp:nvSpPr>
      <dsp:spPr>
        <a:xfrm>
          <a:off x="3378" y="841729"/>
          <a:ext cx="3294287" cy="2348347"/>
        </a:xfrm>
        <a:prstGeom prst="rect">
          <a:avLst/>
        </a:prstGeom>
        <a:solidFill>
          <a:srgbClr val="E4E9F3">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4478A8"/>
              </a:solidFill>
              <a:latin typeface="Arial" panose="020B0604020202020204" pitchFamily="34" charset="0"/>
              <a:cs typeface="Arial" panose="020B0604020202020204" pitchFamily="34" charset="0"/>
            </a:rPr>
            <a:t>We are influenced by how much something or someone is representative of its category or stereotype</a:t>
          </a:r>
          <a:endParaRPr lang="en-GB" sz="1600" kern="1200" dirty="0">
            <a:solidFill>
              <a:srgbClr val="4478A8"/>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4478A8"/>
              </a:solidFill>
              <a:latin typeface="Arial" panose="020B0604020202020204" pitchFamily="34" charset="0"/>
              <a:cs typeface="Arial" panose="020B0604020202020204" pitchFamily="34" charset="0"/>
            </a:rPr>
            <a:t>We assume that the person or situation is more like our known mental model or stereotype and focus on the similarities</a:t>
          </a:r>
          <a:endParaRPr lang="en-GB" sz="1600" kern="1200" dirty="0">
            <a:solidFill>
              <a:srgbClr val="4478A8"/>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4478A8"/>
              </a:solidFill>
              <a:latin typeface="Arial" panose="020B0604020202020204" pitchFamily="34" charset="0"/>
              <a:cs typeface="Arial" panose="020B0604020202020204" pitchFamily="34" charset="0"/>
            </a:rPr>
            <a:t>We are less likely to focus on differences and unique factors</a:t>
          </a:r>
          <a:endParaRPr lang="en-GB" sz="1600" kern="1200" dirty="0">
            <a:solidFill>
              <a:srgbClr val="4478A8"/>
            </a:solidFill>
            <a:latin typeface="Arial" panose="020B0604020202020204" pitchFamily="34" charset="0"/>
            <a:cs typeface="Arial" panose="020B0604020202020204" pitchFamily="34" charset="0"/>
          </a:endParaRPr>
        </a:p>
      </dsp:txBody>
      <dsp:txXfrm>
        <a:off x="3378" y="841729"/>
        <a:ext cx="3294287" cy="2348347"/>
      </dsp:txXfrm>
    </dsp:sp>
    <dsp:sp modelId="{EC9F4295-CCE7-4DAB-9854-B551951340FC}">
      <dsp:nvSpPr>
        <dsp:cNvPr id="0" name=""/>
        <dsp:cNvSpPr/>
      </dsp:nvSpPr>
      <dsp:spPr>
        <a:xfrm>
          <a:off x="3758866" y="6529"/>
          <a:ext cx="3294287" cy="835200"/>
        </a:xfrm>
        <a:prstGeom prst="rect">
          <a:avLst/>
        </a:prstGeom>
        <a:solidFill>
          <a:srgbClr val="4478A8"/>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Anchoring Bias</a:t>
          </a:r>
          <a:endParaRPr lang="en-GB" sz="2000" kern="1200" dirty="0">
            <a:solidFill>
              <a:schemeClr val="bg1"/>
            </a:solidFill>
          </a:endParaRPr>
        </a:p>
      </dsp:txBody>
      <dsp:txXfrm>
        <a:off x="3758866" y="6529"/>
        <a:ext cx="3294287" cy="835200"/>
      </dsp:txXfrm>
    </dsp:sp>
    <dsp:sp modelId="{03CA22D2-C36C-4374-B958-ED1A58148AF9}">
      <dsp:nvSpPr>
        <dsp:cNvPr id="0" name=""/>
        <dsp:cNvSpPr/>
      </dsp:nvSpPr>
      <dsp:spPr>
        <a:xfrm>
          <a:off x="3758866" y="841729"/>
          <a:ext cx="3294287" cy="2348347"/>
        </a:xfrm>
        <a:prstGeom prst="rect">
          <a:avLst/>
        </a:prstGeom>
        <a:solidFill>
          <a:srgbClr val="E4E9F3">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4478A8"/>
              </a:solidFill>
              <a:latin typeface="Arial" panose="020B0604020202020204" pitchFamily="34" charset="0"/>
              <a:cs typeface="Arial" panose="020B0604020202020204" pitchFamily="34" charset="0"/>
            </a:rPr>
            <a:t>We over rely on an initial piece of information (known as the anchor)</a:t>
          </a:r>
          <a:endParaRPr lang="en-GB" sz="1600" kern="1200" dirty="0">
            <a:solidFill>
              <a:srgbClr val="4478A8"/>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4478A8"/>
              </a:solidFill>
              <a:latin typeface="Arial" panose="020B0604020202020204" pitchFamily="34" charset="0"/>
              <a:cs typeface="Arial" panose="020B0604020202020204" pitchFamily="34" charset="0"/>
            </a:rPr>
            <a:t>Our subsequent estimates tend to be closer to our original estimates</a:t>
          </a:r>
          <a:endParaRPr lang="en-GB" sz="1600" kern="1200" dirty="0">
            <a:solidFill>
              <a:srgbClr val="4478A8"/>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4478A8"/>
              </a:solidFill>
              <a:latin typeface="Arial" panose="020B0604020202020204" pitchFamily="34" charset="0"/>
              <a:cs typeface="Arial" panose="020B0604020202020204" pitchFamily="34" charset="0"/>
            </a:rPr>
            <a:t>This can be influenced by personality: open-minded people are less likely to stick to rigid initial estimates</a:t>
          </a:r>
          <a:endParaRPr lang="en-GB" sz="1600" kern="1200" dirty="0">
            <a:solidFill>
              <a:srgbClr val="4478A8"/>
            </a:solidFill>
            <a:latin typeface="Arial" panose="020B0604020202020204" pitchFamily="34" charset="0"/>
            <a:cs typeface="Arial" panose="020B0604020202020204" pitchFamily="34" charset="0"/>
          </a:endParaRPr>
        </a:p>
      </dsp:txBody>
      <dsp:txXfrm>
        <a:off x="3758866" y="841729"/>
        <a:ext cx="3294287" cy="2348347"/>
      </dsp:txXfrm>
    </dsp:sp>
    <dsp:sp modelId="{F4992ED7-BC51-4756-8FAF-6B966DD3B59A}">
      <dsp:nvSpPr>
        <dsp:cNvPr id="0" name=""/>
        <dsp:cNvSpPr/>
      </dsp:nvSpPr>
      <dsp:spPr>
        <a:xfrm>
          <a:off x="7514354" y="6529"/>
          <a:ext cx="3294287" cy="835200"/>
        </a:xfrm>
        <a:prstGeom prst="rect">
          <a:avLst/>
        </a:prstGeom>
        <a:solidFill>
          <a:srgbClr val="4478A8"/>
        </a:soli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Availability Bias</a:t>
          </a:r>
          <a:endParaRPr lang="en-GB" sz="2000" kern="1200" dirty="0">
            <a:solidFill>
              <a:schemeClr val="bg1"/>
            </a:solidFill>
          </a:endParaRPr>
        </a:p>
      </dsp:txBody>
      <dsp:txXfrm>
        <a:off x="7514354" y="6529"/>
        <a:ext cx="3294287" cy="835200"/>
      </dsp:txXfrm>
    </dsp:sp>
    <dsp:sp modelId="{3BCDCBCE-38DC-4B26-A096-1F970E680E05}">
      <dsp:nvSpPr>
        <dsp:cNvPr id="0" name=""/>
        <dsp:cNvSpPr/>
      </dsp:nvSpPr>
      <dsp:spPr>
        <a:xfrm>
          <a:off x="7514354" y="841729"/>
          <a:ext cx="3294287" cy="2348347"/>
        </a:xfrm>
        <a:prstGeom prst="rect">
          <a:avLst/>
        </a:prstGeom>
        <a:solidFill>
          <a:srgbClr val="E4E9F3">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4478A8"/>
              </a:solidFill>
              <a:latin typeface="Arial" panose="020B0604020202020204" pitchFamily="34" charset="0"/>
              <a:cs typeface="Arial" panose="020B0604020202020204" pitchFamily="34" charset="0"/>
            </a:rPr>
            <a:t>We judge the likelihood of an event based on how easily examples come to mind (the  availability of examples)</a:t>
          </a:r>
          <a:endParaRPr lang="en-GB" sz="1600" kern="1200" dirty="0">
            <a:solidFill>
              <a:srgbClr val="4478A8"/>
            </a:solidFill>
            <a:latin typeface="Arial" panose="020B0604020202020204" pitchFamily="34" charset="0"/>
            <a:cs typeface="Arial" panose="020B0604020202020204" pitchFamily="34" charset="0"/>
          </a:endParaRPr>
        </a:p>
      </dsp:txBody>
      <dsp:txXfrm>
        <a:off x="7514354" y="841729"/>
        <a:ext cx="3294287" cy="2348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3ABE8-DF9D-4114-8E83-346704438C7B}">
      <dsp:nvSpPr>
        <dsp:cNvPr id="0" name=""/>
        <dsp:cNvSpPr/>
      </dsp:nvSpPr>
      <dsp:spPr>
        <a:xfrm>
          <a:off x="2732420" y="378"/>
          <a:ext cx="8033131" cy="1477781"/>
        </a:xfrm>
        <a:prstGeom prst="rightArrow">
          <a:avLst>
            <a:gd name="adj1" fmla="val 75000"/>
            <a:gd name="adj2" fmla="val 50000"/>
          </a:avLst>
        </a:prstGeom>
        <a:solidFill>
          <a:srgbClr val="E4E9F3">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br>
            <a:rPr lang="en-US" sz="1600" kern="1200" dirty="0">
              <a:solidFill>
                <a:srgbClr val="4478A8"/>
              </a:solidFill>
              <a:latin typeface="Arial" panose="020B0604020202020204" pitchFamily="34" charset="0"/>
              <a:cs typeface="Arial" panose="020B0604020202020204" pitchFamily="34" charset="0"/>
            </a:rPr>
          </a:br>
          <a:r>
            <a:rPr lang="en-US" sz="1600" kern="1200" dirty="0">
              <a:solidFill>
                <a:srgbClr val="4478A8"/>
              </a:solidFill>
              <a:latin typeface="Arial" panose="020B0604020202020204" pitchFamily="34" charset="0"/>
              <a:cs typeface="Arial" panose="020B0604020202020204" pitchFamily="34" charset="0"/>
            </a:rPr>
            <a:t>This practice can minimize the risk that we base our judgement on single (available) experiences, or mental models (stereotypes) and include wider information that allows us to consider the unique conditions and their impact on the state of the frontline worker</a:t>
          </a:r>
          <a:endParaRPr lang="en-GB" sz="1600" kern="1200" dirty="0">
            <a:solidFill>
              <a:srgbClr val="4478A8"/>
            </a:solidFill>
            <a:latin typeface="Arial" panose="020B0604020202020204" pitchFamily="34" charset="0"/>
            <a:cs typeface="Arial" panose="020B0604020202020204" pitchFamily="34" charset="0"/>
          </a:endParaRPr>
        </a:p>
      </dsp:txBody>
      <dsp:txXfrm>
        <a:off x="2732420" y="185101"/>
        <a:ext cx="7478963" cy="1108335"/>
      </dsp:txXfrm>
    </dsp:sp>
    <dsp:sp modelId="{3138CDE4-D802-4A85-BF60-335C2E73D9B4}">
      <dsp:nvSpPr>
        <dsp:cNvPr id="0" name=""/>
        <dsp:cNvSpPr/>
      </dsp:nvSpPr>
      <dsp:spPr>
        <a:xfrm>
          <a:off x="0" y="3408"/>
          <a:ext cx="2728370" cy="1477781"/>
        </a:xfrm>
        <a:prstGeom prst="roundRect">
          <a:avLst/>
        </a:prstGeom>
        <a:solidFill>
          <a:srgbClr val="4478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Fatigue risk assessment</a:t>
          </a:r>
          <a:endParaRPr lang="en-GB" sz="2400" kern="1200" dirty="0">
            <a:latin typeface="Arial" panose="020B0604020202020204" pitchFamily="34" charset="0"/>
            <a:cs typeface="Arial" panose="020B0604020202020204" pitchFamily="34" charset="0"/>
          </a:endParaRPr>
        </a:p>
      </dsp:txBody>
      <dsp:txXfrm>
        <a:off x="72139" y="75547"/>
        <a:ext cx="2584092" cy="1333503"/>
      </dsp:txXfrm>
    </dsp:sp>
    <dsp:sp modelId="{E4EBB882-EDAA-47D3-A140-28A5AF63D3BA}">
      <dsp:nvSpPr>
        <dsp:cNvPr id="0" name=""/>
        <dsp:cNvSpPr/>
      </dsp:nvSpPr>
      <dsp:spPr>
        <a:xfrm>
          <a:off x="2701151" y="1625938"/>
          <a:ext cx="8063825" cy="1477781"/>
        </a:xfrm>
        <a:prstGeom prst="rightArrow">
          <a:avLst>
            <a:gd name="adj1" fmla="val 75000"/>
            <a:gd name="adj2" fmla="val 50000"/>
          </a:avLst>
        </a:prstGeom>
        <a:solidFill>
          <a:srgbClr val="E4E9F3">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None/>
          </a:pPr>
          <a:br>
            <a:rPr lang="en-US" sz="1600" kern="1200" dirty="0">
              <a:solidFill>
                <a:srgbClr val="4478A8"/>
              </a:solidFill>
              <a:latin typeface="Arial" panose="020B0604020202020204" pitchFamily="34" charset="0"/>
              <a:cs typeface="Arial" panose="020B0604020202020204" pitchFamily="34" charset="0"/>
            </a:rPr>
          </a:br>
          <a:r>
            <a:rPr lang="en-US" sz="1600" kern="1200" dirty="0">
              <a:solidFill>
                <a:srgbClr val="4478A8"/>
              </a:solidFill>
              <a:latin typeface="Arial" panose="020B0604020202020204" pitchFamily="34" charset="0"/>
              <a:cs typeface="Arial" panose="020B0604020202020204" pitchFamily="34" charset="0"/>
            </a:rPr>
            <a:t>The opportunity for your team to review and justify estimates of the length of time required to complete a job with you or others (fatigue manager or their wider team) encourages them to undertake a thorough and reasoned review of the context, less influenced by their initial ‘gut feel’ or first estimate</a:t>
          </a:r>
          <a:endParaRPr lang="en-GB" sz="1600" kern="1200" dirty="0">
            <a:solidFill>
              <a:srgbClr val="4478A8"/>
            </a:solidFill>
            <a:latin typeface="Arial" panose="020B0604020202020204" pitchFamily="34" charset="0"/>
            <a:cs typeface="Arial" panose="020B0604020202020204" pitchFamily="34" charset="0"/>
          </a:endParaRPr>
        </a:p>
      </dsp:txBody>
      <dsp:txXfrm>
        <a:off x="2701151" y="1810661"/>
        <a:ext cx="7509657" cy="1108335"/>
      </dsp:txXfrm>
    </dsp:sp>
    <dsp:sp modelId="{00869090-47DC-43E5-8005-285BA36D62F5}">
      <dsp:nvSpPr>
        <dsp:cNvPr id="0" name=""/>
        <dsp:cNvSpPr/>
      </dsp:nvSpPr>
      <dsp:spPr>
        <a:xfrm>
          <a:off x="0" y="1597964"/>
          <a:ext cx="2696527" cy="1477781"/>
        </a:xfrm>
        <a:prstGeom prst="roundRect">
          <a:avLst/>
        </a:prstGeom>
        <a:solidFill>
          <a:srgbClr val="4478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Group review of job requirements</a:t>
          </a:r>
          <a:endParaRPr lang="en-GB" sz="2400" kern="1200" dirty="0">
            <a:latin typeface="Arial" panose="020B0604020202020204" pitchFamily="34" charset="0"/>
            <a:cs typeface="Arial" panose="020B0604020202020204" pitchFamily="34" charset="0"/>
          </a:endParaRPr>
        </a:p>
      </dsp:txBody>
      <dsp:txXfrm>
        <a:off x="72139" y="1670103"/>
        <a:ext cx="2552249" cy="1333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10BD9-F65C-47C5-BA6B-FF864A119A4A}">
      <dsp:nvSpPr>
        <dsp:cNvPr id="0" name=""/>
        <dsp:cNvSpPr/>
      </dsp:nvSpPr>
      <dsp:spPr>
        <a:xfrm>
          <a:off x="214472" y="267984"/>
          <a:ext cx="5041790" cy="15755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7179"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6699"/>
              </a:solidFill>
              <a:latin typeface="Arial" panose="020B0604020202020204" pitchFamily="34" charset="0"/>
              <a:cs typeface="Arial" panose="020B0604020202020204" pitchFamily="34" charset="0"/>
            </a:rPr>
            <a:t>It is very important you understand the cognitive biases influencing fatigue-related decision making in the field.  Awareness of these processes will </a:t>
          </a:r>
          <a:r>
            <a:rPr lang="en-US" sz="1800" b="1" kern="1200" dirty="0">
              <a:solidFill>
                <a:srgbClr val="336699"/>
              </a:solidFill>
              <a:latin typeface="Arial" panose="020B0604020202020204" pitchFamily="34" charset="0"/>
              <a:cs typeface="Arial" panose="020B0604020202020204" pitchFamily="34" charset="0"/>
            </a:rPr>
            <a:t>improve your ability to assess the decisions of your teams</a:t>
          </a:r>
          <a:r>
            <a:rPr lang="en-US" sz="1800" kern="1200" dirty="0">
              <a:solidFill>
                <a:srgbClr val="336699"/>
              </a:solidFill>
              <a:latin typeface="Arial" panose="020B0604020202020204" pitchFamily="34" charset="0"/>
              <a:cs typeface="Arial" panose="020B0604020202020204" pitchFamily="34" charset="0"/>
            </a:rPr>
            <a:t>. </a:t>
          </a:r>
          <a:endParaRPr lang="en-GB" sz="1800" kern="1200" dirty="0"/>
        </a:p>
      </dsp:txBody>
      <dsp:txXfrm>
        <a:off x="214472" y="267984"/>
        <a:ext cx="5041790" cy="1575559"/>
      </dsp:txXfrm>
    </dsp:sp>
    <dsp:sp modelId="{B24FAC01-3E18-4678-AADB-00CB3CBABF94}">
      <dsp:nvSpPr>
        <dsp:cNvPr id="0" name=""/>
        <dsp:cNvSpPr/>
      </dsp:nvSpPr>
      <dsp:spPr>
        <a:xfrm>
          <a:off x="0" y="45383"/>
          <a:ext cx="1102891" cy="1654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79E51-D2E6-40CB-B635-5EF6F52503CF}">
      <dsp:nvSpPr>
        <dsp:cNvPr id="0" name=""/>
        <dsp:cNvSpPr/>
      </dsp:nvSpPr>
      <dsp:spPr>
        <a:xfrm>
          <a:off x="5656119" y="267984"/>
          <a:ext cx="5041790" cy="15755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7179"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336699"/>
              </a:solidFill>
              <a:latin typeface="Arial" panose="020B0604020202020204" pitchFamily="34" charset="0"/>
              <a:cs typeface="Arial" panose="020B0604020202020204" pitchFamily="34" charset="0"/>
            </a:rPr>
            <a:t>When making safety decision on behalf of your team (e.g. allocating further work) it is help to remember that you too are prone to these biases and </a:t>
          </a:r>
          <a:r>
            <a:rPr lang="en-US" sz="1800" b="1" kern="1200" dirty="0">
              <a:solidFill>
                <a:srgbClr val="336699"/>
              </a:solidFill>
              <a:latin typeface="Arial" panose="020B0604020202020204" pitchFamily="34" charset="0"/>
              <a:cs typeface="Arial" panose="020B0604020202020204" pitchFamily="34" charset="0"/>
            </a:rPr>
            <a:t>reflect </a:t>
          </a:r>
          <a:r>
            <a:rPr lang="en-US" sz="1800" kern="1200" dirty="0">
              <a:solidFill>
                <a:srgbClr val="336699"/>
              </a:solidFill>
              <a:latin typeface="Arial" panose="020B0604020202020204" pitchFamily="34" charset="0"/>
              <a:cs typeface="Arial" panose="020B0604020202020204" pitchFamily="34" charset="0"/>
            </a:rPr>
            <a:t>on how they might be influencing you.</a:t>
          </a:r>
          <a:endParaRPr lang="en-GB" sz="1800" kern="1200" dirty="0"/>
        </a:p>
      </dsp:txBody>
      <dsp:txXfrm>
        <a:off x="5656119" y="267984"/>
        <a:ext cx="5041790" cy="1575559"/>
      </dsp:txXfrm>
    </dsp:sp>
    <dsp:sp modelId="{818553A2-6CAA-40FE-879F-301F479FE103}">
      <dsp:nvSpPr>
        <dsp:cNvPr id="0" name=""/>
        <dsp:cNvSpPr/>
      </dsp:nvSpPr>
      <dsp:spPr>
        <a:xfrm>
          <a:off x="5446045" y="40403"/>
          <a:ext cx="1102891" cy="16543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379136-6D1B-491D-B4F7-AC5D3154699C}">
      <dsp:nvSpPr>
        <dsp:cNvPr id="0" name=""/>
        <dsp:cNvSpPr/>
      </dsp:nvSpPr>
      <dsp:spPr>
        <a:xfrm>
          <a:off x="214472" y="2251438"/>
          <a:ext cx="5041790" cy="15755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7179"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336699"/>
              </a:solidFill>
              <a:latin typeface="Arial" panose="020B0604020202020204" pitchFamily="34" charset="0"/>
              <a:cs typeface="Arial" panose="020B0604020202020204" pitchFamily="34" charset="0"/>
            </a:rPr>
            <a:t>Meaningfully</a:t>
          </a:r>
          <a:r>
            <a:rPr lang="en-US" sz="1800" kern="1200" dirty="0">
              <a:solidFill>
                <a:srgbClr val="336699"/>
              </a:solidFill>
              <a:latin typeface="Arial" panose="020B0604020202020204" pitchFamily="34" charset="0"/>
              <a:cs typeface="Arial" panose="020B0604020202020204" pitchFamily="34" charset="0"/>
            </a:rPr>
            <a:t> employ structured processes for fatigue-related decisions – remember that fatigue risk assessments were specifically designed to overcome errors in decision making. </a:t>
          </a:r>
          <a:endParaRPr lang="en-GB" sz="1800" kern="1200" dirty="0"/>
        </a:p>
      </dsp:txBody>
      <dsp:txXfrm>
        <a:off x="214472" y="2251438"/>
        <a:ext cx="5041790" cy="1575559"/>
      </dsp:txXfrm>
    </dsp:sp>
    <dsp:sp modelId="{1C5D3E49-E3D3-4DB4-B8FB-7CA0640B948A}">
      <dsp:nvSpPr>
        <dsp:cNvPr id="0" name=""/>
        <dsp:cNvSpPr/>
      </dsp:nvSpPr>
      <dsp:spPr>
        <a:xfrm>
          <a:off x="4397" y="2023858"/>
          <a:ext cx="1102891" cy="16543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6E439-3A5E-4080-9A34-E23013334879}">
      <dsp:nvSpPr>
        <dsp:cNvPr id="0" name=""/>
        <dsp:cNvSpPr/>
      </dsp:nvSpPr>
      <dsp:spPr>
        <a:xfrm>
          <a:off x="5656119" y="2251438"/>
          <a:ext cx="5041790" cy="15755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7179"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rgbClr val="336699"/>
              </a:solidFill>
              <a:latin typeface="Arial" panose="020B0604020202020204" pitchFamily="34" charset="0"/>
              <a:cs typeface="Arial" panose="020B0604020202020204" pitchFamily="34" charset="0"/>
            </a:rPr>
            <a:t>Actively seek opportunities to </a:t>
          </a:r>
          <a:r>
            <a:rPr lang="en-US" sz="1800" b="1" kern="1200" dirty="0">
              <a:solidFill>
                <a:srgbClr val="336699"/>
              </a:solidFill>
              <a:latin typeface="Arial" panose="020B0604020202020204" pitchFamily="34" charset="0"/>
              <a:cs typeface="Arial" panose="020B0604020202020204" pitchFamily="34" charset="0"/>
            </a:rPr>
            <a:t>justify your decisions about work allocation </a:t>
          </a:r>
          <a:r>
            <a:rPr lang="en-US" sz="1800" b="0" kern="1200" dirty="0">
              <a:solidFill>
                <a:srgbClr val="336699"/>
              </a:solidFill>
              <a:latin typeface="Arial" panose="020B0604020202020204" pitchFamily="34" charset="0"/>
              <a:cs typeface="Arial" panose="020B0604020202020204" pitchFamily="34" charset="0"/>
            </a:rPr>
            <a:t>(or standing down) to others – this will increase the changes that your decision is justified  </a:t>
          </a:r>
          <a:endParaRPr lang="en-GB" sz="1800" b="0" kern="1200" dirty="0"/>
        </a:p>
      </dsp:txBody>
      <dsp:txXfrm>
        <a:off x="5656119" y="2251438"/>
        <a:ext cx="5041790" cy="1575559"/>
      </dsp:txXfrm>
    </dsp:sp>
    <dsp:sp modelId="{09596AAB-B985-4590-9353-F3350331C69A}">
      <dsp:nvSpPr>
        <dsp:cNvPr id="0" name=""/>
        <dsp:cNvSpPr/>
      </dsp:nvSpPr>
      <dsp:spPr>
        <a:xfrm>
          <a:off x="5446045" y="2023858"/>
          <a:ext cx="1102891" cy="165433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02F8E-2605-4F22-A1F8-2E796C3E3DDF}">
      <dsp:nvSpPr>
        <dsp:cNvPr id="0" name=""/>
        <dsp:cNvSpPr/>
      </dsp:nvSpPr>
      <dsp:spPr>
        <a:xfrm>
          <a:off x="0" y="3643"/>
          <a:ext cx="10400105" cy="776128"/>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DA18A3F4-784C-4E11-8C5E-795FD2847F63}">
      <dsp:nvSpPr>
        <dsp:cNvPr id="0" name=""/>
        <dsp:cNvSpPr/>
      </dsp:nvSpPr>
      <dsp:spPr>
        <a:xfrm>
          <a:off x="234778" y="178272"/>
          <a:ext cx="426870" cy="426870"/>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ACF6F-34E5-44E7-8CBB-93AA377BD9B2}">
      <dsp:nvSpPr>
        <dsp:cNvPr id="0" name=""/>
        <dsp:cNvSpPr/>
      </dsp:nvSpPr>
      <dsp:spPr>
        <a:xfrm>
          <a:off x="896428" y="3643"/>
          <a:ext cx="9503676" cy="77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40" tIns="82140" rIns="82140" bIns="82140" numCol="1" spcCol="1270" anchor="ctr" anchorCtr="0">
          <a:noAutofit/>
        </a:bodyPr>
        <a:lstStyle/>
        <a:p>
          <a:pPr marL="0" lvl="0" indent="0" algn="l" defTabSz="800100">
            <a:lnSpc>
              <a:spcPct val="100000"/>
            </a:lnSpc>
            <a:spcBef>
              <a:spcPct val="0"/>
            </a:spcBef>
            <a:spcAft>
              <a:spcPct val="35000"/>
            </a:spcAft>
            <a:buNone/>
          </a:pPr>
          <a:r>
            <a:rPr lang="en-GB" sz="1800" kern="1200">
              <a:solidFill>
                <a:srgbClr val="4478A8"/>
              </a:solidFill>
              <a:latin typeface="Arial" panose="020B0604020202020204" pitchFamily="34" charset="0"/>
              <a:cs typeface="Arial" panose="020B0604020202020204" pitchFamily="34" charset="0"/>
            </a:rPr>
            <a:t>A lot of factors can influence the decision related to the assessment of fatigue</a:t>
          </a:r>
          <a:endParaRPr lang="en-US" sz="1800" kern="1200">
            <a:solidFill>
              <a:srgbClr val="4478A8"/>
            </a:solidFill>
            <a:latin typeface="Arial" panose="020B0604020202020204" pitchFamily="34" charset="0"/>
            <a:cs typeface="Arial" panose="020B0604020202020204" pitchFamily="34" charset="0"/>
          </a:endParaRPr>
        </a:p>
      </dsp:txBody>
      <dsp:txXfrm>
        <a:off x="896428" y="3643"/>
        <a:ext cx="9503676" cy="776128"/>
      </dsp:txXfrm>
    </dsp:sp>
    <dsp:sp modelId="{B53107DC-3957-498C-8812-7214EEC1A8DA}">
      <dsp:nvSpPr>
        <dsp:cNvPr id="0" name=""/>
        <dsp:cNvSpPr/>
      </dsp:nvSpPr>
      <dsp:spPr>
        <a:xfrm>
          <a:off x="0" y="973804"/>
          <a:ext cx="10400105" cy="776128"/>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33ADC03E-1E72-494A-8CCB-982C4DDF5051}">
      <dsp:nvSpPr>
        <dsp:cNvPr id="0" name=""/>
        <dsp:cNvSpPr/>
      </dsp:nvSpPr>
      <dsp:spPr>
        <a:xfrm>
          <a:off x="234778" y="1148433"/>
          <a:ext cx="426870" cy="426870"/>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DCA3B-E910-44B7-9A0D-60A83B3A06E4}">
      <dsp:nvSpPr>
        <dsp:cNvPr id="0" name=""/>
        <dsp:cNvSpPr/>
      </dsp:nvSpPr>
      <dsp:spPr>
        <a:xfrm>
          <a:off x="896428" y="973804"/>
          <a:ext cx="9503676" cy="77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40" tIns="82140" rIns="82140" bIns="82140" numCol="1" spcCol="1270" anchor="ctr" anchorCtr="0">
          <a:noAutofit/>
        </a:bodyPr>
        <a:lstStyle/>
        <a:p>
          <a:pPr marL="0" lvl="0" indent="0" algn="l" defTabSz="800100">
            <a:lnSpc>
              <a:spcPct val="100000"/>
            </a:lnSpc>
            <a:spcBef>
              <a:spcPct val="0"/>
            </a:spcBef>
            <a:spcAft>
              <a:spcPct val="35000"/>
            </a:spcAft>
            <a:buNone/>
          </a:pPr>
          <a:r>
            <a:rPr lang="en-GB" sz="1800" b="1" kern="1200">
              <a:solidFill>
                <a:srgbClr val="4478A8"/>
              </a:solidFill>
              <a:latin typeface="Arial" panose="020B0604020202020204" pitchFamily="34" charset="0"/>
              <a:cs typeface="Arial" panose="020B0604020202020204" pitchFamily="34" charset="0"/>
            </a:rPr>
            <a:t>Each situation is different</a:t>
          </a:r>
          <a:r>
            <a:rPr lang="en-GB" sz="1800" kern="1200">
              <a:solidFill>
                <a:srgbClr val="4478A8"/>
              </a:solidFill>
              <a:latin typeface="Arial" panose="020B0604020202020204" pitchFamily="34" charset="0"/>
              <a:cs typeface="Arial" panose="020B0604020202020204" pitchFamily="34" charset="0"/>
            </a:rPr>
            <a:t>, should be considered carefully and separately from past decisions, and given a unique/specific answer</a:t>
          </a:r>
        </a:p>
      </dsp:txBody>
      <dsp:txXfrm>
        <a:off x="896428" y="973804"/>
        <a:ext cx="9503676" cy="776128"/>
      </dsp:txXfrm>
    </dsp:sp>
    <dsp:sp modelId="{873820FD-D695-4268-B616-882EDF6BEE68}">
      <dsp:nvSpPr>
        <dsp:cNvPr id="0" name=""/>
        <dsp:cNvSpPr/>
      </dsp:nvSpPr>
      <dsp:spPr>
        <a:xfrm>
          <a:off x="0" y="1943965"/>
          <a:ext cx="10400105" cy="776128"/>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B4F308EE-575D-4D09-8671-2ECAF4502C46}">
      <dsp:nvSpPr>
        <dsp:cNvPr id="0" name=""/>
        <dsp:cNvSpPr/>
      </dsp:nvSpPr>
      <dsp:spPr>
        <a:xfrm>
          <a:off x="234778" y="2118594"/>
          <a:ext cx="426870" cy="426870"/>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3B296-A051-420E-9511-A92535A9D1FB}">
      <dsp:nvSpPr>
        <dsp:cNvPr id="0" name=""/>
        <dsp:cNvSpPr/>
      </dsp:nvSpPr>
      <dsp:spPr>
        <a:xfrm>
          <a:off x="896428" y="1943965"/>
          <a:ext cx="9503676" cy="77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40" tIns="82140" rIns="82140" bIns="82140" numCol="1" spcCol="1270" anchor="ctr" anchorCtr="0">
          <a:noAutofit/>
        </a:bodyPr>
        <a:lstStyle/>
        <a:p>
          <a:pPr marL="0" lvl="0" indent="0" algn="l" defTabSz="800100">
            <a:lnSpc>
              <a:spcPct val="100000"/>
            </a:lnSpc>
            <a:spcBef>
              <a:spcPct val="0"/>
            </a:spcBef>
            <a:spcAft>
              <a:spcPct val="35000"/>
            </a:spcAft>
            <a:buNone/>
          </a:pPr>
          <a:r>
            <a:rPr lang="en-GB" sz="1800" kern="1200">
              <a:solidFill>
                <a:srgbClr val="4478A8"/>
              </a:solidFill>
              <a:latin typeface="Arial" panose="020B0604020202020204" pitchFamily="34" charset="0"/>
              <a:cs typeface="Arial" panose="020B0604020202020204" pitchFamily="34" charset="0"/>
            </a:rPr>
            <a:t>Your role is to ensure that workers have assessed accurately their own state, and that you have an understanding of their current situation to challenge them appropriately</a:t>
          </a:r>
        </a:p>
      </dsp:txBody>
      <dsp:txXfrm>
        <a:off x="896428" y="1943965"/>
        <a:ext cx="9503676" cy="776128"/>
      </dsp:txXfrm>
    </dsp:sp>
    <dsp:sp modelId="{C6E2D8A7-EE58-4AA7-BEEB-64972DFDFB69}">
      <dsp:nvSpPr>
        <dsp:cNvPr id="0" name=""/>
        <dsp:cNvSpPr/>
      </dsp:nvSpPr>
      <dsp:spPr>
        <a:xfrm>
          <a:off x="0" y="2914125"/>
          <a:ext cx="10400105" cy="776128"/>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53B4B008-F0D9-49EC-A6B8-A999E0005D17}">
      <dsp:nvSpPr>
        <dsp:cNvPr id="0" name=""/>
        <dsp:cNvSpPr/>
      </dsp:nvSpPr>
      <dsp:spPr>
        <a:xfrm>
          <a:off x="234778" y="3088754"/>
          <a:ext cx="426870" cy="426870"/>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C1A70-FA01-475C-A0DD-8347716A2A01}">
      <dsp:nvSpPr>
        <dsp:cNvPr id="0" name=""/>
        <dsp:cNvSpPr/>
      </dsp:nvSpPr>
      <dsp:spPr>
        <a:xfrm>
          <a:off x="896428" y="2914125"/>
          <a:ext cx="9503676" cy="77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40" tIns="82140" rIns="82140" bIns="82140" numCol="1" spcCol="1270" anchor="ctr" anchorCtr="0">
          <a:noAutofit/>
        </a:bodyPr>
        <a:lstStyle/>
        <a:p>
          <a:pPr marL="0" lvl="0" indent="0" algn="l" defTabSz="800100">
            <a:lnSpc>
              <a:spcPct val="100000"/>
            </a:lnSpc>
            <a:spcBef>
              <a:spcPct val="0"/>
            </a:spcBef>
            <a:spcAft>
              <a:spcPct val="35000"/>
            </a:spcAft>
            <a:buNone/>
          </a:pPr>
          <a:r>
            <a:rPr lang="en-GB" sz="1800" kern="1200">
              <a:solidFill>
                <a:srgbClr val="4478A8"/>
              </a:solidFill>
              <a:latin typeface="Arial" panose="020B0604020202020204" pitchFamily="34" charset="0"/>
              <a:cs typeface="Arial" panose="020B0604020202020204" pitchFamily="34" charset="0"/>
            </a:rPr>
            <a:t>As fatigue is not stable through time, it is </a:t>
          </a:r>
          <a:r>
            <a:rPr lang="en-GB" sz="1800" b="1" kern="1200">
              <a:solidFill>
                <a:srgbClr val="4478A8"/>
              </a:solidFill>
              <a:latin typeface="Arial" panose="020B0604020202020204" pitchFamily="34" charset="0"/>
              <a:cs typeface="Arial" panose="020B0604020202020204" pitchFamily="34" charset="0"/>
            </a:rPr>
            <a:t>okay</a:t>
          </a:r>
          <a:r>
            <a:rPr lang="en-GB" sz="1800" kern="1200">
              <a:solidFill>
                <a:srgbClr val="4478A8"/>
              </a:solidFill>
              <a:latin typeface="Arial" panose="020B0604020202020204" pitchFamily="34" charset="0"/>
              <a:cs typeface="Arial" panose="020B0604020202020204" pitchFamily="34" charset="0"/>
            </a:rPr>
            <a:t> for workers to change their mind afterwards</a:t>
          </a:r>
        </a:p>
      </dsp:txBody>
      <dsp:txXfrm>
        <a:off x="896428" y="2914125"/>
        <a:ext cx="9503676" cy="776128"/>
      </dsp:txXfrm>
    </dsp:sp>
    <dsp:sp modelId="{D1ACE62F-D34A-4EF3-900B-02DA5942B3F9}">
      <dsp:nvSpPr>
        <dsp:cNvPr id="0" name=""/>
        <dsp:cNvSpPr/>
      </dsp:nvSpPr>
      <dsp:spPr>
        <a:xfrm>
          <a:off x="0" y="3884286"/>
          <a:ext cx="10400105" cy="776128"/>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40F13959-EA72-46E0-ACB4-26ED53B5CF36}">
      <dsp:nvSpPr>
        <dsp:cNvPr id="0" name=""/>
        <dsp:cNvSpPr/>
      </dsp:nvSpPr>
      <dsp:spPr>
        <a:xfrm>
          <a:off x="234778" y="4058915"/>
          <a:ext cx="426870" cy="426870"/>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CBE2D-F960-40D4-B4FC-4F7DBFACCEAB}">
      <dsp:nvSpPr>
        <dsp:cNvPr id="0" name=""/>
        <dsp:cNvSpPr/>
      </dsp:nvSpPr>
      <dsp:spPr>
        <a:xfrm>
          <a:off x="896428" y="3884286"/>
          <a:ext cx="9503676" cy="77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40" tIns="82140" rIns="82140" bIns="82140" numCol="1" spcCol="1270" anchor="ctr" anchorCtr="0">
          <a:noAutofit/>
        </a:bodyPr>
        <a:lstStyle/>
        <a:p>
          <a:pPr marL="0" lvl="0" indent="0" algn="l" defTabSz="800100">
            <a:lnSpc>
              <a:spcPct val="100000"/>
            </a:lnSpc>
            <a:spcBef>
              <a:spcPct val="0"/>
            </a:spcBef>
            <a:spcAft>
              <a:spcPct val="35000"/>
            </a:spcAft>
            <a:buNone/>
          </a:pPr>
          <a:r>
            <a:rPr lang="en-GB" sz="1800" kern="1200" dirty="0">
              <a:solidFill>
                <a:srgbClr val="4478A8"/>
              </a:solidFill>
              <a:latin typeface="Arial" panose="020B0604020202020204" pitchFamily="34" charset="0"/>
              <a:cs typeface="Arial" panose="020B0604020202020204" pitchFamily="34" charset="0"/>
            </a:rPr>
            <a:t>By understanding the role that the different factors play in your fatigue-related decisions, you will be in a better position to re-evaluate their importance in your future decisions.</a:t>
          </a:r>
        </a:p>
      </dsp:txBody>
      <dsp:txXfrm>
        <a:off x="896428" y="3884286"/>
        <a:ext cx="9503676" cy="7761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96C0C-E1CC-4930-B1F2-1D02264F68DE}" type="datetimeFigureOut">
              <a:rPr lang="en-GB" smtClean="0"/>
              <a:t>05/08/2024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DF054-A868-4A51-9F23-F8515277083B}" type="slidenum">
              <a:rPr lang="en-GB" smtClean="0"/>
              <a:t>‹#›</a:t>
            </a:fld>
            <a:endParaRPr lang="en-GB"/>
          </a:p>
        </p:txBody>
      </p:sp>
    </p:spTree>
    <p:extLst>
      <p:ext uri="{BB962C8B-B14F-4D97-AF65-F5344CB8AC3E}">
        <p14:creationId xmlns:p14="http://schemas.microsoft.com/office/powerpoint/2010/main" val="113812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amazon.co.uk/Thinking-Fast-Slow-Daniel-Kahneman/dp/0141033576/ref=asc_df_0141033576?tag=bingshoppinga-21&amp;linkCode=df0&amp;hvadid=80539283534590&amp;hvnetw=o&amp;hvqmt=e&amp;hvbmt=be&amp;hvdev=c&amp;hvlocint=&amp;hvlocphy=&amp;hvtargid=pla-4584138858752159&amp;psc=1" TargetMode="External"/><Relationship Id="rId3" Type="http://schemas.openxmlformats.org/officeDocument/2006/relationships/hyperlink" Target="https://www.bing.com/videos/riverview/relatedvideo?q=kahneman+and+tversky+how+heuristics&amp;mid=EC1BF3897A795891B45CEC1BF3897A795891B45C&amp;FORM=VIRE" TargetMode="External"/><Relationship Id="rId7" Type="http://schemas.openxmlformats.org/officeDocument/2006/relationships/hyperlink" Target="https://www.youtube.com/watch?v=cjra_7zQxp8"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youtube.com/watch?v=elrG1QtGgOg" TargetMode="External"/><Relationship Id="rId5" Type="http://schemas.openxmlformats.org/officeDocument/2006/relationships/hyperlink" Target="https://www.youtube.com/watch?v=PRMonkh0keo" TargetMode="External"/><Relationship Id="rId4" Type="http://schemas.openxmlformats.org/officeDocument/2006/relationships/hyperlink" Target="https://www.youtube.com/watch?v=l86-VqdvFW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7858C1-D36C-4F04-A3E3-0D91279BB381}" type="slidenum">
              <a:rPr lang="en-GB" smtClean="0"/>
              <a:t>2</a:t>
            </a:fld>
            <a:endParaRPr lang="en-GB"/>
          </a:p>
        </p:txBody>
      </p:sp>
    </p:spTree>
    <p:extLst>
      <p:ext uri="{BB962C8B-B14F-4D97-AF65-F5344CB8AC3E}">
        <p14:creationId xmlns:p14="http://schemas.microsoft.com/office/powerpoint/2010/main" val="235896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78A8"/>
                </a:solidFill>
                <a:latin typeface="Arial" panose="020B0604020202020204" pitchFamily="34" charset="0"/>
                <a:ea typeface="Calibri"/>
                <a:cs typeface="Arial" panose="020B0604020202020204" pitchFamily="34" charset="0"/>
              </a:rPr>
              <a:t>Trainer’s note: </a:t>
            </a:r>
            <a:r>
              <a:rPr lang="en-US" sz="1200" dirty="0">
                <a:solidFill>
                  <a:srgbClr val="4478A8"/>
                </a:solidFill>
                <a:latin typeface="Arial" panose="020B0604020202020204" pitchFamily="34" charset="0"/>
                <a:ea typeface="Calibri"/>
                <a:cs typeface="Arial" panose="020B0604020202020204" pitchFamily="34" charset="0"/>
              </a:rPr>
              <a:t>list any factors mentioned as missing and feed them back to ENA for continuous monitoring and improvement</a:t>
            </a:r>
          </a:p>
          <a:p>
            <a:endParaRPr lang="en-US" dirty="0">
              <a:cs typeface="Calibri"/>
            </a:endParaRPr>
          </a:p>
        </p:txBody>
      </p:sp>
      <p:sp>
        <p:nvSpPr>
          <p:cNvPr id="4" name="Slide Number Placeholder 3"/>
          <p:cNvSpPr>
            <a:spLocks noGrp="1"/>
          </p:cNvSpPr>
          <p:nvPr>
            <p:ph type="sldNum" sz="quarter" idx="5"/>
          </p:nvPr>
        </p:nvSpPr>
        <p:spPr/>
        <p:txBody>
          <a:bodyPr/>
          <a:lstStyle/>
          <a:p>
            <a:fld id="{7DBDF054-A868-4A51-9F23-F8515277083B}" type="slidenum">
              <a:rPr lang="en-GB" smtClean="0"/>
              <a:t>21</a:t>
            </a:fld>
            <a:endParaRPr lang="en-GB"/>
          </a:p>
        </p:txBody>
      </p:sp>
    </p:spTree>
    <p:extLst>
      <p:ext uri="{BB962C8B-B14F-4D97-AF65-F5344CB8AC3E}">
        <p14:creationId xmlns:p14="http://schemas.microsoft.com/office/powerpoint/2010/main" val="140748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5272C-B045-6450-24CD-1F6704AF6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8B443-B301-029A-E36D-C524AE1601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6E482-8325-1996-14E8-F110EA05816A}"/>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9784586E-5E87-0F40-DF32-72E682BFC27F}"/>
              </a:ext>
            </a:extLst>
          </p:cNvPr>
          <p:cNvSpPr>
            <a:spLocks noGrp="1"/>
          </p:cNvSpPr>
          <p:nvPr>
            <p:ph type="sldNum" sz="quarter" idx="5"/>
          </p:nvPr>
        </p:nvSpPr>
        <p:spPr/>
        <p:txBody>
          <a:bodyPr/>
          <a:lstStyle/>
          <a:p>
            <a:fld id="{7DBDF054-A868-4A51-9F23-F8515277083B}" type="slidenum">
              <a:rPr lang="en-GB" smtClean="0"/>
              <a:t>25</a:t>
            </a:fld>
            <a:endParaRPr lang="en-GB"/>
          </a:p>
        </p:txBody>
      </p:sp>
    </p:spTree>
    <p:extLst>
      <p:ext uri="{BB962C8B-B14F-4D97-AF65-F5344CB8AC3E}">
        <p14:creationId xmlns:p14="http://schemas.microsoft.com/office/powerpoint/2010/main" val="244214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7858C1-D36C-4F04-A3E3-0D91279BB381}" type="slidenum">
              <a:rPr lang="en-GB" smtClean="0"/>
              <a:t>28</a:t>
            </a:fld>
            <a:endParaRPr lang="en-GB"/>
          </a:p>
        </p:txBody>
      </p:sp>
    </p:spTree>
    <p:extLst>
      <p:ext uri="{BB962C8B-B14F-4D97-AF65-F5344CB8AC3E}">
        <p14:creationId xmlns:p14="http://schemas.microsoft.com/office/powerpoint/2010/main" val="399918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p:txBody>
      </p:sp>
      <p:sp>
        <p:nvSpPr>
          <p:cNvPr id="4" name="Slide Number Placeholder 3"/>
          <p:cNvSpPr>
            <a:spLocks noGrp="1"/>
          </p:cNvSpPr>
          <p:nvPr>
            <p:ph type="sldNum" sz="quarter" idx="5"/>
          </p:nvPr>
        </p:nvSpPr>
        <p:spPr/>
        <p:txBody>
          <a:bodyPr/>
          <a:lstStyle/>
          <a:p>
            <a:fld id="{7DBDF054-A868-4A51-9F23-F8515277083B}" type="slidenum">
              <a:rPr lang="en-GB" smtClean="0"/>
              <a:t>5</a:t>
            </a:fld>
            <a:endParaRPr lang="en-GB"/>
          </a:p>
        </p:txBody>
      </p:sp>
    </p:spTree>
    <p:extLst>
      <p:ext uri="{BB962C8B-B14F-4D97-AF65-F5344CB8AC3E}">
        <p14:creationId xmlns:p14="http://schemas.microsoft.com/office/powerpoint/2010/main" val="378886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p:txBody>
      </p:sp>
      <p:sp>
        <p:nvSpPr>
          <p:cNvPr id="4" name="Slide Number Placeholder 3"/>
          <p:cNvSpPr>
            <a:spLocks noGrp="1"/>
          </p:cNvSpPr>
          <p:nvPr>
            <p:ph type="sldNum" sz="quarter" idx="5"/>
          </p:nvPr>
        </p:nvSpPr>
        <p:spPr/>
        <p:txBody>
          <a:bodyPr/>
          <a:lstStyle/>
          <a:p>
            <a:fld id="{7DBDF054-A868-4A51-9F23-F8515277083B}" type="slidenum">
              <a:rPr lang="en-GB" smtClean="0"/>
              <a:t>6</a:t>
            </a:fld>
            <a:endParaRPr lang="en-GB"/>
          </a:p>
        </p:txBody>
      </p:sp>
    </p:spTree>
    <p:extLst>
      <p:ext uri="{BB962C8B-B14F-4D97-AF65-F5344CB8AC3E}">
        <p14:creationId xmlns:p14="http://schemas.microsoft.com/office/powerpoint/2010/main" val="218293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BDF054-A868-4A51-9F23-F8515277083B}" type="slidenum">
              <a:rPr lang="en-GB" smtClean="0"/>
              <a:t>8</a:t>
            </a:fld>
            <a:endParaRPr lang="en-GB"/>
          </a:p>
        </p:txBody>
      </p:sp>
    </p:spTree>
    <p:extLst>
      <p:ext uri="{BB962C8B-B14F-4D97-AF65-F5344CB8AC3E}">
        <p14:creationId xmlns:p14="http://schemas.microsoft.com/office/powerpoint/2010/main" val="165263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2">
                    <a:lumMod val="75000"/>
                    <a:lumOff val="25000"/>
                  </a:schemeClr>
                </a:solidFill>
                <a:latin typeface="Arial" panose="020B0604020202020204" pitchFamily="34" charset="0"/>
                <a:cs typeface="Arial" panose="020B0604020202020204" pitchFamily="34" charset="0"/>
              </a:rPr>
              <a:t>Trainer notes </a:t>
            </a:r>
            <a:r>
              <a:rPr lang="en-GB" sz="1200" dirty="0">
                <a:solidFill>
                  <a:schemeClr val="tx2">
                    <a:lumMod val="75000"/>
                    <a:lumOff val="25000"/>
                  </a:schemeClr>
                </a:solidFill>
                <a:latin typeface="Arial" panose="020B0604020202020204" pitchFamily="34" charset="0"/>
                <a:cs typeface="Arial" panose="020B0604020202020204" pitchFamily="34" charset="0"/>
              </a:rPr>
              <a:t>– this is complex, but has value in terms of explaining the sorts of mistakes we and others are likely to make </a:t>
            </a:r>
          </a:p>
          <a:p>
            <a:r>
              <a:rPr lang="en-GB" sz="1200" dirty="0">
                <a:solidFill>
                  <a:schemeClr val="tx2">
                    <a:lumMod val="75000"/>
                    <a:lumOff val="25000"/>
                  </a:schemeClr>
                </a:solidFill>
                <a:latin typeface="Arial" panose="020B0604020202020204" pitchFamily="34" charset="0"/>
                <a:cs typeface="Arial" panose="020B0604020202020204" pitchFamily="34" charset="0"/>
              </a:rPr>
              <a:t>If you need more support, watch these short videos for a little more information:  </a:t>
            </a:r>
            <a:r>
              <a:rPr lang="en-US" sz="1200" dirty="0">
                <a:hlinkClick r:id="rId3"/>
              </a:rPr>
              <a:t>How heuristics impact our judgement</a:t>
            </a:r>
            <a:r>
              <a:rPr lang="en-GB" sz="1200" dirty="0">
                <a:solidFill>
                  <a:schemeClr val="tx2">
                    <a:lumMod val="75000"/>
                    <a:lumOff val="25000"/>
                  </a:schemeClr>
                </a:solidFill>
                <a:latin typeface="Arial" panose="020B0604020202020204" pitchFamily="34" charset="0"/>
                <a:cs typeface="Arial" panose="020B0604020202020204" pitchFamily="34" charset="0"/>
              </a:rPr>
              <a:t> </a:t>
            </a:r>
          </a:p>
          <a:p>
            <a:r>
              <a:rPr lang="en-US" sz="1200" dirty="0">
                <a:solidFill>
                  <a:schemeClr val="tx2">
                    <a:lumMod val="75000"/>
                    <a:lumOff val="25000"/>
                  </a:schemeClr>
                </a:solidFill>
                <a:hlinkClick r:id="rId4">
                  <a:extLst>
                    <a:ext uri="{A12FA001-AC4F-418D-AE19-62706E023703}">
                      <ahyp:hlinkClr xmlns:ahyp="http://schemas.microsoft.com/office/drawing/2018/hyperlinkcolor" val="tx"/>
                    </a:ext>
                  </a:extLst>
                </a:hlinkClick>
              </a:rPr>
              <a:t>What are heuristics? </a:t>
            </a:r>
            <a:r>
              <a:rPr lang="en-GB" sz="1200" dirty="0">
                <a:solidFill>
                  <a:schemeClr val="tx2">
                    <a:lumMod val="75000"/>
                    <a:lumOff val="25000"/>
                  </a:schemeClr>
                </a:solidFill>
                <a:hlinkClick r:id="rId5">
                  <a:extLst>
                    <a:ext uri="{A12FA001-AC4F-418D-AE19-62706E023703}">
                      <ahyp:hlinkClr xmlns:ahyp="http://schemas.microsoft.com/office/drawing/2018/hyperlinkcolor" val="tx"/>
                    </a:ext>
                  </a:extLst>
                </a:hlinkClick>
              </a:rPr>
              <a:t>Representativeness Heuristic  </a:t>
            </a:r>
            <a:r>
              <a:rPr lang="en-GB" sz="1200" dirty="0">
                <a:solidFill>
                  <a:schemeClr val="tx2">
                    <a:lumMod val="75000"/>
                    <a:lumOff val="25000"/>
                  </a:schemeClr>
                </a:solidFill>
                <a:hlinkClick r:id="rId6"/>
              </a:rPr>
              <a:t>Availability Heuristic</a:t>
            </a:r>
            <a:r>
              <a:rPr lang="en-GB" sz="1200" dirty="0">
                <a:solidFill>
                  <a:schemeClr val="tx2">
                    <a:lumMod val="75000"/>
                    <a:lumOff val="25000"/>
                  </a:schemeClr>
                </a:solidFill>
              </a:rPr>
              <a:t> </a:t>
            </a:r>
            <a:r>
              <a:rPr lang="en-GB" sz="1200" dirty="0">
                <a:solidFill>
                  <a:schemeClr val="tx2">
                    <a:lumMod val="75000"/>
                    <a:lumOff val="25000"/>
                  </a:schemeClr>
                </a:solidFill>
                <a:hlinkClick r:id="rId7"/>
              </a:rPr>
              <a:t>Recognition Heuristic</a:t>
            </a:r>
            <a:r>
              <a:rPr lang="en-GB" sz="1200" dirty="0">
                <a:solidFill>
                  <a:schemeClr val="tx2">
                    <a:lumMod val="75000"/>
                    <a:lumOff val="25000"/>
                  </a:schemeClr>
                </a:solidFill>
              </a:rPr>
              <a:t>  </a:t>
            </a:r>
          </a:p>
          <a:p>
            <a:r>
              <a:rPr lang="en-GB" sz="1200" dirty="0">
                <a:solidFill>
                  <a:schemeClr val="tx2">
                    <a:lumMod val="75000"/>
                    <a:lumOff val="25000"/>
                  </a:schemeClr>
                </a:solidFill>
                <a:latin typeface="Arial" panose="020B0604020202020204" pitchFamily="34" charset="0"/>
                <a:cs typeface="Arial" panose="020B0604020202020204" pitchFamily="34" charset="0"/>
              </a:rPr>
              <a:t>If you are now fascinated… read this for a detailed exploration: </a:t>
            </a:r>
            <a:r>
              <a:rPr lang="en-GB" sz="1200" dirty="0">
                <a:solidFill>
                  <a:schemeClr val="tx2">
                    <a:lumMod val="75000"/>
                    <a:lumOff val="25000"/>
                  </a:schemeClr>
                </a:solidFill>
                <a:latin typeface="Arial" panose="020B0604020202020204" pitchFamily="34" charset="0"/>
                <a:cs typeface="Arial" panose="020B0604020202020204" pitchFamily="34" charset="0"/>
                <a:hlinkClick r:id="rId8"/>
              </a:rPr>
              <a:t>Thinking fast and slow</a:t>
            </a:r>
            <a:r>
              <a:rPr lang="en-GB" sz="1200" dirty="0">
                <a:solidFill>
                  <a:schemeClr val="tx2">
                    <a:lumMod val="75000"/>
                    <a:lumOff val="25000"/>
                  </a:schemeClr>
                </a:solidFill>
                <a:latin typeface="Arial" panose="020B0604020202020204" pitchFamily="34" charset="0"/>
                <a:cs typeface="Arial" panose="020B0604020202020204" pitchFamily="34" charset="0"/>
              </a:rPr>
              <a:t>    </a:t>
            </a:r>
          </a:p>
          <a:p>
            <a:endParaRPr lang="en-GB" dirty="0"/>
          </a:p>
          <a:p>
            <a:r>
              <a:rPr lang="en-GB" dirty="0"/>
              <a:t>There are lots of </a:t>
            </a:r>
            <a:r>
              <a:rPr lang="en-GB" dirty="0" err="1"/>
              <a:t>Youtube</a:t>
            </a:r>
            <a:r>
              <a:rPr lang="en-GB" dirty="0"/>
              <a:t> videos that might further enhance your understanding.  </a:t>
            </a:r>
          </a:p>
          <a:p>
            <a:r>
              <a:rPr lang="en-GB" dirty="0"/>
              <a:t>If you have more bespoke examples from your organisation, these might bring this interesting topic to life a little more. </a:t>
            </a:r>
          </a:p>
          <a:p>
            <a:endParaRPr lang="en-GB" dirty="0"/>
          </a:p>
        </p:txBody>
      </p:sp>
      <p:sp>
        <p:nvSpPr>
          <p:cNvPr id="4" name="Slide Number Placeholder 3"/>
          <p:cNvSpPr>
            <a:spLocks noGrp="1"/>
          </p:cNvSpPr>
          <p:nvPr>
            <p:ph type="sldNum" sz="quarter" idx="5"/>
          </p:nvPr>
        </p:nvSpPr>
        <p:spPr/>
        <p:txBody>
          <a:bodyPr/>
          <a:lstStyle/>
          <a:p>
            <a:fld id="{23129261-7395-4888-A5BC-538074F5F31D}" type="slidenum">
              <a:rPr lang="en-GB" smtClean="0"/>
              <a:t>10</a:t>
            </a:fld>
            <a:endParaRPr lang="en-GB" dirty="0"/>
          </a:p>
        </p:txBody>
      </p:sp>
    </p:spTree>
    <p:extLst>
      <p:ext uri="{BB962C8B-B14F-4D97-AF65-F5344CB8AC3E}">
        <p14:creationId xmlns:p14="http://schemas.microsoft.com/office/powerpoint/2010/main" val="110687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notes </a:t>
            </a:r>
          </a:p>
          <a:p>
            <a:r>
              <a:rPr lang="en-US" dirty="0"/>
              <a:t>Ask trainees how they could actively adopted these approaches in their working context. </a:t>
            </a:r>
            <a:endParaRPr lang="en-GB" dirty="0"/>
          </a:p>
        </p:txBody>
      </p:sp>
      <p:sp>
        <p:nvSpPr>
          <p:cNvPr id="4" name="Slide Number Placeholder 3"/>
          <p:cNvSpPr>
            <a:spLocks noGrp="1"/>
          </p:cNvSpPr>
          <p:nvPr>
            <p:ph type="sldNum" sz="quarter" idx="5"/>
          </p:nvPr>
        </p:nvSpPr>
        <p:spPr/>
        <p:txBody>
          <a:bodyPr/>
          <a:lstStyle/>
          <a:p>
            <a:fld id="{7DBDF054-A868-4A51-9F23-F8515277083B}" type="slidenum">
              <a:rPr lang="en-GB" smtClean="0"/>
              <a:t>15</a:t>
            </a:fld>
            <a:endParaRPr lang="en-GB"/>
          </a:p>
        </p:txBody>
      </p:sp>
    </p:spTree>
    <p:extLst>
      <p:ext uri="{BB962C8B-B14F-4D97-AF65-F5344CB8AC3E}">
        <p14:creationId xmlns:p14="http://schemas.microsoft.com/office/powerpoint/2010/main" val="235185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highlight>
                  <a:srgbClr val="F5F5F5"/>
                </a:highlight>
                <a:latin typeface="Calibri" panose="020F0502020204030204" pitchFamily="34" charset="0"/>
              </a:rPr>
              <a:t>Trainer notes </a:t>
            </a:r>
            <a:endParaRPr lang="en-US" b="1"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What compromise Deeta is making: overlooking her own health for her team</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Which factors can you identify in her situation that can influence her decisions?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Team situation with staff shortage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 Social pressure – not letting others down, fatigue is a sign a weakness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 Customer concerns</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 Pressure from management/organisation</a:t>
            </a:r>
            <a:r>
              <a:rPr lang="en-GB" sz="1800" b="0" i="0" dirty="0">
                <a:solidFill>
                  <a:srgbClr val="000000"/>
                </a:solidFill>
                <a:effectLst/>
                <a:highlight>
                  <a:srgbClr val="F5F5F5"/>
                </a:highlight>
                <a:latin typeface="Calibri" panose="020F0502020204030204" pitchFamily="34" charset="0"/>
              </a:rPr>
              <a:t>​</a:t>
            </a:r>
            <a:endParaRPr lang="en-GB"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Reflect on these factors as a group. Are there any present in this situation that play also a role in your decisions around fatigue? Prompt the discussion if no one kicks off by asking whether participants think that in their team fatigue is perceived as a sign of weakness </a:t>
            </a:r>
            <a:r>
              <a:rPr lang="en-GB" sz="1800" b="0" i="0" dirty="0">
                <a:solidFill>
                  <a:srgbClr val="000000"/>
                </a:solidFill>
                <a:effectLst/>
                <a:highlight>
                  <a:srgbClr val="F5F5F5"/>
                </a:highlight>
                <a:latin typeface="Calibri" panose="020F0502020204030204" pitchFamily="34" charset="0"/>
              </a:rPr>
              <a:t>​</a:t>
            </a:r>
            <a:endParaRPr lang="en-GB"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As a group discuss which ones feel possible to push back? It is important to distinguish between external factors that the individual cannot control vs more internal factors that the individual can control and change (e.g., culture within the team, perception of weakness)</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3129261-7395-4888-A5BC-538074F5F31D}" type="slidenum">
              <a:rPr lang="en-GB" smtClean="0"/>
              <a:t>17</a:t>
            </a:fld>
            <a:endParaRPr lang="en-GB" dirty="0"/>
          </a:p>
        </p:txBody>
      </p:sp>
    </p:spTree>
    <p:extLst>
      <p:ext uri="{BB962C8B-B14F-4D97-AF65-F5344CB8AC3E}">
        <p14:creationId xmlns:p14="http://schemas.microsoft.com/office/powerpoint/2010/main" val="8913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1" i="0" u="none" strike="noStrike" dirty="0">
                <a:solidFill>
                  <a:srgbClr val="000000"/>
                </a:solidFill>
                <a:effectLst/>
                <a:highlight>
                  <a:srgbClr val="F5F5F5"/>
                </a:highlight>
                <a:latin typeface="Calibri" panose="020F0502020204030204" pitchFamily="34" charset="0"/>
              </a:rPr>
              <a:t>Trainer notes</a:t>
            </a: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What compromise Alan is making? Balancing his personal health against his family’s financial needs. There is no judgment – this is a personal decision</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Which factors can you identify in his situation that can influence his decisions?  </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Financial incentives (extra income)</a:t>
            </a:r>
            <a:r>
              <a:rPr lang="en-US" sz="1800" b="0" i="0" dirty="0">
                <a:solidFill>
                  <a:srgbClr val="000000"/>
                </a:solidFill>
                <a:effectLst/>
                <a:highlight>
                  <a:srgbClr val="F5F5F5"/>
                </a:highlight>
                <a:latin typeface="Calibri" panose="020F0502020204030204" pitchFamily="34" charset="0"/>
              </a:rPr>
              <a:t>​</a:t>
            </a:r>
            <a:endParaRPr lang="en-US" b="0" i="0" dirty="0">
              <a:solidFill>
                <a:srgbClr val="000000"/>
              </a:solidFill>
              <a:effectLst/>
              <a:highlight>
                <a:srgbClr val="F5F5F5"/>
              </a:highligh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highlight>
                  <a:srgbClr val="F5F5F5"/>
                </a:highlight>
                <a:latin typeface="Calibri" panose="020F0502020204030204" pitchFamily="34" charset="0"/>
              </a:rPr>
              <a:t>Impact on his recovery pattern is a consequence of him doing additional shifts; as well as personal conflicts and irritability </a:t>
            </a:r>
            <a:r>
              <a:rPr lang="en-GB" sz="1800" b="0" i="0" dirty="0">
                <a:solidFill>
                  <a:srgbClr val="000000"/>
                </a:solidFill>
                <a:effectLst/>
                <a:highlight>
                  <a:srgbClr val="F5F5F5"/>
                </a:highlight>
                <a:latin typeface="Calibri" panose="020F0502020204030204" pitchFamily="34" charset="0"/>
              </a:rPr>
              <a:t>​</a:t>
            </a:r>
            <a:endParaRPr lang="en-GB" b="0" i="0" dirty="0">
              <a:solidFill>
                <a:srgbClr val="000000"/>
              </a:solidFill>
              <a:effectLst/>
              <a:highlight>
                <a:srgbClr val="F5F5F5"/>
              </a:highligh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3129261-7395-4888-A5BC-538074F5F31D}" type="slidenum">
              <a:rPr lang="en-GB" smtClean="0"/>
              <a:t>18</a:t>
            </a:fld>
            <a:endParaRPr lang="en-GB" dirty="0"/>
          </a:p>
        </p:txBody>
      </p:sp>
    </p:spTree>
    <p:extLst>
      <p:ext uri="{BB962C8B-B14F-4D97-AF65-F5344CB8AC3E}">
        <p14:creationId xmlns:p14="http://schemas.microsoft.com/office/powerpoint/2010/main" val="296576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ea typeface="Calibri"/>
              <a:cs typeface="Calibri"/>
            </a:endParaRPr>
          </a:p>
        </p:txBody>
      </p:sp>
      <p:sp>
        <p:nvSpPr>
          <p:cNvPr id="4" name="Slide Number Placeholder 3"/>
          <p:cNvSpPr>
            <a:spLocks noGrp="1"/>
          </p:cNvSpPr>
          <p:nvPr>
            <p:ph type="sldNum" sz="quarter" idx="5"/>
          </p:nvPr>
        </p:nvSpPr>
        <p:spPr/>
        <p:txBody>
          <a:bodyPr/>
          <a:lstStyle/>
          <a:p>
            <a:fld id="{7DBDF054-A868-4A51-9F23-F8515277083B}" type="slidenum">
              <a:rPr lang="en-GB" smtClean="0"/>
              <a:t>19</a:t>
            </a:fld>
            <a:endParaRPr lang="en-GB"/>
          </a:p>
        </p:txBody>
      </p:sp>
    </p:spTree>
    <p:extLst>
      <p:ext uri="{BB962C8B-B14F-4D97-AF65-F5344CB8AC3E}">
        <p14:creationId xmlns:p14="http://schemas.microsoft.com/office/powerpoint/2010/main" val="361331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E3D7-FEEC-4893-BC0F-199B2C068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9A3313-51A6-4BF8-A349-F27B1C7ED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0875E0-8572-4F56-A3D9-BE40176B5C9A}"/>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B0F7DF2A-CAC9-4D76-8886-46037050F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ACEFA2-1324-46BC-A8F9-F59DB6921F64}"/>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49559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E628-9B76-478D-B7F8-39265B3384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231762-F851-4662-8836-08BEEFAD16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6B7DB-BC68-4355-8980-EAA1845C4C5C}"/>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9070D543-BC40-40C6-BEA5-6B99DF38B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DD67E-F10B-42E1-BD85-E8ABCA61FD61}"/>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335160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F36D5-651D-409B-9FCD-C8654465B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FE8314-703C-465A-AB91-6E57148F33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A7997-8918-410D-9A0F-9A0131D05408}"/>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5991A427-8823-4E76-9FD4-A256CE026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6B1F0-EC91-4F90-AB52-19B98D68712C}"/>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2372327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879" y="284943"/>
            <a:ext cx="1599739" cy="742815"/>
          </a:xfrm>
          <a:prstGeom prst="rect">
            <a:avLst/>
          </a:prstGeom>
        </p:spPr>
      </p:pic>
      <p:sp>
        <p:nvSpPr>
          <p:cNvPr id="2" name="Title 1"/>
          <p:cNvSpPr>
            <a:spLocks noGrp="1"/>
          </p:cNvSpPr>
          <p:nvPr>
            <p:ph type="title" hasCustomPrompt="1"/>
          </p:nvPr>
        </p:nvSpPr>
        <p:spPr>
          <a:xfrm>
            <a:off x="436879" y="1420841"/>
            <a:ext cx="10515600" cy="1325563"/>
          </a:xfrm>
          <a:prstGeom prst="rect">
            <a:avLst/>
          </a:prstGeom>
        </p:spPr>
        <p:txBody>
          <a:bodyPr/>
          <a:lstStyle>
            <a:lvl1pPr>
              <a:defRPr>
                <a:solidFill>
                  <a:schemeClr val="bg1"/>
                </a:solidFill>
                <a:latin typeface="+mn-lt"/>
              </a:defRPr>
            </a:lvl1pPr>
          </a:lstStyle>
          <a:p>
            <a:r>
              <a:rPr lang="en-GB" b="1"/>
              <a:t>Sample header</a:t>
            </a:r>
            <a:endParaRPr lang="en-US"/>
          </a:p>
        </p:txBody>
      </p:sp>
      <p:sp>
        <p:nvSpPr>
          <p:cNvPr id="9" name="Text Placeholder 8"/>
          <p:cNvSpPr>
            <a:spLocks noGrp="1"/>
          </p:cNvSpPr>
          <p:nvPr>
            <p:ph type="body" sz="quarter" idx="10" hasCustomPrompt="1"/>
          </p:nvPr>
        </p:nvSpPr>
        <p:spPr>
          <a:xfrm>
            <a:off x="436564" y="3009900"/>
            <a:ext cx="7381875" cy="3055938"/>
          </a:xfrm>
          <a:prstGeom prst="rect">
            <a:avLst/>
          </a:prstGeom>
          <a:noFill/>
        </p:spPr>
        <p:txBody>
          <a:bodyPr/>
          <a:lstStyle>
            <a:lvl1pPr marL="0" indent="0">
              <a:buFontTx/>
              <a:buNone/>
              <a:defRPr>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US"/>
              <a:t>Click to edit text</a:t>
            </a:r>
          </a:p>
        </p:txBody>
      </p:sp>
    </p:spTree>
    <p:extLst>
      <p:ext uri="{BB962C8B-B14F-4D97-AF65-F5344CB8AC3E}">
        <p14:creationId xmlns:p14="http://schemas.microsoft.com/office/powerpoint/2010/main" val="287045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4150-3974-4073-99E2-17430BB716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D1D2FA-85C2-4E71-88E2-58BDF164D2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96C63D-790A-4DE1-A685-29E0A3BF94AF}"/>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956123A0-0C3F-4B0A-AC09-0C199AC9E5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6B708-C54C-41E2-BC44-C0281ACB52C9}"/>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40178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0E70-6E94-4860-92FC-D594EDC6A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F828CA-788A-4909-B948-F1EE026A8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AE0ABA-8778-4079-8B33-F90899AC3FD4}"/>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AF2003D4-D4FB-4C1E-A98B-33FD787A94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0F5C6-DC4D-48FA-92FF-154FB3AE359C}"/>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233411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97F1-A084-4206-9953-C64CF620AF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C2EA9-9BBE-4DFA-B5EC-44A38A07E8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BEECF5-C5F4-406D-8E6D-52A41EE2B3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0941D1-2D09-4029-BA37-1FB20D85E7BD}"/>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6" name="Footer Placeholder 5">
            <a:extLst>
              <a:ext uri="{FF2B5EF4-FFF2-40B4-BE49-F238E27FC236}">
                <a16:creationId xmlns:a16="http://schemas.microsoft.com/office/drawing/2014/main" id="{76DA66B2-AE3B-443F-B6B7-E785611C1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B3F1F-0DB4-42A8-908A-E929210C15B0}"/>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17862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CFCE-FD91-47A7-9142-442FD2F3BA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067D28-0277-45EE-BCA7-FF0D5A137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268691-4CB2-4958-9951-61F2BCD5D0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67D322-D0B0-41DF-A532-34F286038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DB78F9-F98E-4B35-9867-BB6378153D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2B2307-2D9B-44A0-99C7-E7A27042FFCA}"/>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8" name="Footer Placeholder 7">
            <a:extLst>
              <a:ext uri="{FF2B5EF4-FFF2-40B4-BE49-F238E27FC236}">
                <a16:creationId xmlns:a16="http://schemas.microsoft.com/office/drawing/2014/main" id="{41E08337-155E-4DEC-9BEB-2A62E852E7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960F57-5C7B-4BEC-BDC1-DCCEFEAE273A}"/>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31178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18AA-8B2F-4FCA-BF59-E6DD32A516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ABF953-8DEB-4E5F-8A4E-F6EC75D8C4F9}"/>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4" name="Footer Placeholder 3">
            <a:extLst>
              <a:ext uri="{FF2B5EF4-FFF2-40B4-BE49-F238E27FC236}">
                <a16:creationId xmlns:a16="http://schemas.microsoft.com/office/drawing/2014/main" id="{EC7E21F4-F3D1-47E5-AA20-384CAFA7A9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AA7639-B915-455B-82F8-8145702B030D}"/>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376202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F5F87-E4C7-4C7A-84AA-7C4D0C7DA699}"/>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3" name="Footer Placeholder 2">
            <a:extLst>
              <a:ext uri="{FF2B5EF4-FFF2-40B4-BE49-F238E27FC236}">
                <a16:creationId xmlns:a16="http://schemas.microsoft.com/office/drawing/2014/main" id="{AF47F625-0166-4568-BA77-2D15520F4C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BF9B02-C350-4541-95E6-5A7E775DCD21}"/>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418367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994-654D-4E81-A76D-4425B445D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130324-914B-499A-A306-652C20104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838D46-380D-48E8-AA34-9B62E6D71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B89414-A21D-4165-A635-366F2EF66E0C}"/>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6" name="Footer Placeholder 5">
            <a:extLst>
              <a:ext uri="{FF2B5EF4-FFF2-40B4-BE49-F238E27FC236}">
                <a16:creationId xmlns:a16="http://schemas.microsoft.com/office/drawing/2014/main" id="{0E3BAD28-7430-436E-ACF4-50B823D6D7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F9F1C7-622F-4FA6-98B7-97DFDE1BB0A9}"/>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348858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1612-86F3-4C07-9624-B8405F4CD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09CFDB-23AE-4A1F-842C-351E8689A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5AE339-D8B3-4DF5-B98E-CEF40833C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C3052-89D0-49DA-908A-972DCD06A75B}"/>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6" name="Footer Placeholder 5">
            <a:extLst>
              <a:ext uri="{FF2B5EF4-FFF2-40B4-BE49-F238E27FC236}">
                <a16:creationId xmlns:a16="http://schemas.microsoft.com/office/drawing/2014/main" id="{9B2ED374-C04E-4D2B-A806-9876235584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2B36E-3E7E-45CC-89F4-2A89864DFA02}"/>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111039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CEA11B-62B4-4714-B309-C3C896636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39BA17-C64B-4565-87D4-AA2ED9010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98C5B-D10E-4BCF-955F-A6C1A041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C4116821-E54B-4849-A209-AF3D7C86C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963754-525E-4CB4-B0F5-5C7D0C4DA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8BB5A-EBF4-4FED-9291-B5E431F0C6FE}" type="slidenum">
              <a:rPr lang="en-GB" smtClean="0"/>
              <a:t>‹#›</a:t>
            </a:fld>
            <a:endParaRPr lang="en-GB"/>
          </a:p>
        </p:txBody>
      </p:sp>
    </p:spTree>
    <p:extLst>
      <p:ext uri="{BB962C8B-B14F-4D97-AF65-F5344CB8AC3E}">
        <p14:creationId xmlns:p14="http://schemas.microsoft.com/office/powerpoint/2010/main" val="295164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emf"/><Relationship Id="rId7" Type="http://schemas.openxmlformats.org/officeDocument/2006/relationships/diagramQuickStyle" Target="../diagrams/quickStyle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pn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9x53PtjVwqA" TargetMode="External"/><Relationship Id="rId7" Type="http://schemas.openxmlformats.org/officeDocument/2006/relationships/image" Target="../media/image5.png"/><Relationship Id="rId2" Type="http://schemas.openxmlformats.org/officeDocument/2006/relationships/hyperlink" Target="https://www.youtube.com/watch?v=N__V-oh7dys" TargetMode="Externa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9.png"/><Relationship Id="rId4" Type="http://schemas.openxmlformats.org/officeDocument/2006/relationships/hyperlink" Target="https://www.youtube.com/watch?v=D2T7wHXSt0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humanfactors@hull.ac.uk" TargetMode="External"/><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3.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3.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838200" y="1762299"/>
            <a:ext cx="10515600" cy="4649653"/>
          </a:xfrm>
        </p:spPr>
        <p:txBody>
          <a:bodyPr vert="horz" lIns="91440" tIns="45720" rIns="91440" bIns="45720" rtlCol="0" anchor="t">
            <a:normAutofit/>
          </a:bodyPr>
          <a:lstStyle/>
          <a:p>
            <a:r>
              <a:rPr lang="en-GB" sz="2400" dirty="0">
                <a:ea typeface="Calibri"/>
                <a:cs typeface="Calibri"/>
              </a:rPr>
              <a:t>This module offers an opportunity for participants to explore and reflect on the factors influencing fatigue decision-making, with a focus on whether a person is fit for work. In particular, it helps to unravel some of the cognitive processes influencing decisions, as well as the social constraints perhaps preventing people from making ‘good' decisions in relation to fatigue. </a:t>
            </a:r>
          </a:p>
          <a:p>
            <a:r>
              <a:rPr lang="en-GB" sz="2400" dirty="0">
                <a:ea typeface="Calibri"/>
                <a:cs typeface="Calibri"/>
              </a:rPr>
              <a:t>The aim of this unit is to </a:t>
            </a:r>
            <a:r>
              <a:rPr lang="en-GB" sz="2400" b="1" dirty="0">
                <a:ea typeface="Calibri"/>
                <a:cs typeface="Calibri"/>
              </a:rPr>
              <a:t>empower people</a:t>
            </a:r>
            <a:r>
              <a:rPr lang="en-GB" sz="2400" dirty="0">
                <a:ea typeface="Calibri"/>
                <a:cs typeface="Calibri"/>
              </a:rPr>
              <a:t> by giving them insight into the factors involved in their own decision-making process.</a:t>
            </a:r>
          </a:p>
          <a:p>
            <a:r>
              <a:rPr lang="en-GB" sz="2400" dirty="0">
                <a:ea typeface="Calibri"/>
                <a:cs typeface="Calibri"/>
              </a:rPr>
              <a:t>This module has been designed separately for two different groups </a:t>
            </a:r>
          </a:p>
          <a:p>
            <a:pPr marL="914400" lvl="1" indent="-457200">
              <a:buFont typeface="+mj-lt"/>
              <a:buAutoNum type="arabicPeriod"/>
            </a:pPr>
            <a:r>
              <a:rPr lang="en-GB" sz="2000" dirty="0">
                <a:ea typeface="Calibri"/>
                <a:cs typeface="Calibri"/>
              </a:rPr>
              <a:t> Frontline workers and Engineers</a:t>
            </a:r>
          </a:p>
          <a:p>
            <a:pPr marL="914400" lvl="1" indent="-457200">
              <a:buFont typeface="+mj-lt"/>
              <a:buAutoNum type="arabicPeriod"/>
            </a:pPr>
            <a:r>
              <a:rPr lang="en-GB" sz="2000" dirty="0">
                <a:ea typeface="Calibri"/>
                <a:cs typeface="Calibri"/>
              </a:rPr>
              <a:t>Managers, Supervisors and Dispatch</a:t>
            </a:r>
          </a:p>
          <a:p>
            <a:pPr marL="0" indent="0">
              <a:buNone/>
            </a:pPr>
            <a:r>
              <a:rPr lang="en-GB" sz="2400">
                <a:ea typeface="Calibri"/>
                <a:cs typeface="Calibri"/>
              </a:rPr>
              <a:t>This version is #2, so the focus is on enhancing decisions relating to fatigue in </a:t>
            </a:r>
            <a:r>
              <a:rPr lang="en-GB" sz="2400" dirty="0">
                <a:ea typeface="Calibri"/>
                <a:cs typeface="Calibri"/>
              </a:rPr>
              <a:t>others for whom we have some work-related responsibility. </a:t>
            </a: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838200" y="723962"/>
            <a:ext cx="10515600" cy="1325563"/>
          </a:xfrm>
        </p:spPr>
        <p:txBody>
          <a:bodyPr/>
          <a:lstStyle/>
          <a:p>
            <a:pPr algn="ctr"/>
            <a:r>
              <a:rPr lang="en-US" dirty="0"/>
              <a:t>Trainer notes </a:t>
            </a:r>
            <a:r>
              <a:rPr lang="en-US" dirty="0">
                <a:ea typeface="+mj-lt"/>
                <a:cs typeface="+mj-lt"/>
              </a:rPr>
              <a:t>- unit 4 (v2)</a:t>
            </a:r>
          </a:p>
          <a:p>
            <a:pPr algn="ctr"/>
            <a:endParaRPr lang="en-US" dirty="0">
              <a:ea typeface="Calibri Light" panose="020F0302020204030204"/>
              <a:cs typeface="Calibri Light" panose="020F0302020204030204"/>
            </a:endParaRPr>
          </a:p>
        </p:txBody>
      </p:sp>
    </p:spTree>
    <p:extLst>
      <p:ext uri="{BB962C8B-B14F-4D97-AF65-F5344CB8AC3E}">
        <p14:creationId xmlns:p14="http://schemas.microsoft.com/office/powerpoint/2010/main" val="81451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The role of cognitive heuristics (1)</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229565" cy="2031325"/>
          </a:xfrm>
          <a:prstGeom prst="rect">
            <a:avLst/>
          </a:prstGeom>
          <a:noFill/>
        </p:spPr>
        <p:txBody>
          <a:bodyPr wrap="square" rtlCol="0">
            <a:spAutoFit/>
          </a:bodyPr>
          <a:lstStyle/>
          <a:p>
            <a:r>
              <a:rPr lang="en-GB" dirty="0">
                <a:solidFill>
                  <a:srgbClr val="336699"/>
                </a:solidFill>
                <a:latin typeface="Arial" panose="020B0604020202020204" pitchFamily="34" charset="0"/>
                <a:cs typeface="Arial" panose="020B0604020202020204" pitchFamily="34" charset="0"/>
              </a:rPr>
              <a:t>W</a:t>
            </a:r>
            <a:r>
              <a:rPr lang="en-GB" i="0" u="none" strike="noStrike" dirty="0">
                <a:solidFill>
                  <a:srgbClr val="336699"/>
                </a:solidFill>
                <a:effectLst/>
                <a:latin typeface="Arial" panose="020B0604020202020204" pitchFamily="34" charset="0"/>
                <a:cs typeface="Arial" panose="020B0604020202020204" pitchFamily="34" charset="0"/>
              </a:rPr>
              <a:t>e now know that fatigue </a:t>
            </a:r>
            <a:r>
              <a:rPr lang="en-GB" dirty="0">
                <a:solidFill>
                  <a:srgbClr val="336699"/>
                </a:solidFill>
                <a:latin typeface="Arial" panose="020B0604020202020204" pitchFamily="34" charset="0"/>
                <a:cs typeface="Arial" panose="020B0604020202020204" pitchFamily="34" charset="0"/>
              </a:rPr>
              <a:t>impairs decision making, as this increases one’s drive towards low effort processing - this in practice leads people to rely even more heavily on </a:t>
            </a:r>
            <a:r>
              <a:rPr lang="en-GB" b="1" dirty="0">
                <a:solidFill>
                  <a:srgbClr val="336699"/>
                </a:solidFill>
                <a:latin typeface="Arial" panose="020B0604020202020204" pitchFamily="34" charset="0"/>
                <a:cs typeface="Arial" panose="020B0604020202020204" pitchFamily="34" charset="0"/>
              </a:rPr>
              <a:t>mental short cuts</a:t>
            </a:r>
            <a:r>
              <a:rPr lang="en-GB" dirty="0">
                <a:solidFill>
                  <a:srgbClr val="336699"/>
                </a:solidFill>
                <a:latin typeface="Arial" panose="020B0604020202020204" pitchFamily="34" charset="0"/>
                <a:cs typeface="Arial" panose="020B0604020202020204" pitchFamily="34" charset="0"/>
              </a:rPr>
              <a:t>. Interestingly, we know quite a lot about the sort of short cuts people are likely to make, as well as the errors that this leaves them prone to. </a:t>
            </a:r>
          </a:p>
          <a:p>
            <a:r>
              <a:rPr lang="en-GB" dirty="0">
                <a:solidFill>
                  <a:srgbClr val="336699"/>
                </a:solidFill>
                <a:latin typeface="Arial" panose="020B0604020202020204" pitchFamily="34" charset="0"/>
                <a:cs typeface="Arial" panose="020B0604020202020204" pitchFamily="34" charset="0"/>
              </a:rPr>
              <a:t>There is an entire literature about just this topic, known as cognitive heuristics. It is helpful for you to understand the sorts of decision errors your team members are likely to make, as well as reflecting again on your own decision process.    </a:t>
            </a:r>
          </a:p>
        </p:txBody>
      </p:sp>
      <p:sp>
        <p:nvSpPr>
          <p:cNvPr id="7" name="Rectangle 6">
            <a:extLst>
              <a:ext uri="{FF2B5EF4-FFF2-40B4-BE49-F238E27FC236}">
                <a16:creationId xmlns:a16="http://schemas.microsoft.com/office/drawing/2014/main" id="{12A0F1B3-A47D-B45B-2B7B-08FC09056520}"/>
              </a:ext>
            </a:extLst>
          </p:cNvPr>
          <p:cNvSpPr/>
          <p:nvPr/>
        </p:nvSpPr>
        <p:spPr>
          <a:xfrm>
            <a:off x="323968" y="1778001"/>
            <a:ext cx="6813432"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AD7D5F5-8459-70B3-B546-20DCA056D59A}"/>
              </a:ext>
            </a:extLst>
          </p:cNvPr>
          <p:cNvSpPr txBox="1"/>
          <p:nvPr/>
        </p:nvSpPr>
        <p:spPr>
          <a:xfrm>
            <a:off x="2744731" y="4167777"/>
            <a:ext cx="6388036" cy="2369880"/>
          </a:xfrm>
          <a:prstGeom prst="rect">
            <a:avLst/>
          </a:prstGeom>
          <a:solidFill>
            <a:srgbClr val="E4E9F3"/>
          </a:solidFill>
        </p:spPr>
        <p:txBody>
          <a:bodyPr wrap="square" rtlCol="0">
            <a:spAutoFit/>
          </a:bodyPr>
          <a:lstStyle/>
          <a:p>
            <a:pPr algn="ctr"/>
            <a:r>
              <a:rPr lang="en-GB" sz="2000" b="1" dirty="0">
                <a:solidFill>
                  <a:srgbClr val="ED7D31"/>
                </a:solidFill>
                <a:latin typeface="Arial" panose="020B0604020202020204" pitchFamily="34" charset="0"/>
                <a:ea typeface="Calibri"/>
                <a:cs typeface="Arial" panose="020B0604020202020204" pitchFamily="34" charset="0"/>
              </a:rPr>
              <a:t>Cognitive heuristics:</a:t>
            </a:r>
          </a:p>
          <a:p>
            <a:pPr marL="342900" indent="-342900">
              <a:buFont typeface="Arial" panose="020B0604020202020204" pitchFamily="34" charset="0"/>
              <a:buChar char="•"/>
            </a:pPr>
            <a:r>
              <a:rPr lang="en-US" sz="1600" dirty="0">
                <a:solidFill>
                  <a:srgbClr val="336699"/>
                </a:solidFill>
                <a:latin typeface="Arial" panose="020B0604020202020204" pitchFamily="34" charset="0"/>
                <a:cs typeface="Arial" panose="020B0604020202020204" pitchFamily="34" charset="0"/>
              </a:rPr>
              <a:t>These are </a:t>
            </a:r>
            <a:r>
              <a:rPr lang="en-US" sz="1600" b="1" dirty="0">
                <a:solidFill>
                  <a:srgbClr val="336699"/>
                </a:solidFill>
                <a:latin typeface="Arial" panose="020B0604020202020204" pitchFamily="34" charset="0"/>
                <a:cs typeface="Arial" panose="020B0604020202020204" pitchFamily="34" charset="0"/>
              </a:rPr>
              <a:t>mental shortcuts </a:t>
            </a:r>
            <a:r>
              <a:rPr lang="en-US" sz="1600" dirty="0">
                <a:solidFill>
                  <a:srgbClr val="336699"/>
                </a:solidFill>
                <a:latin typeface="Arial" panose="020B0604020202020204" pitchFamily="34" charset="0"/>
                <a:cs typeface="Arial" panose="020B0604020202020204" pitchFamily="34" charset="0"/>
              </a:rPr>
              <a:t>that allow us to make pragmatic decisions based on what we think is likely to be true</a:t>
            </a:r>
          </a:p>
          <a:p>
            <a:pPr marL="342900" indent="-342900">
              <a:buFont typeface="Arial" panose="020B0604020202020204" pitchFamily="34" charset="0"/>
              <a:buChar char="•"/>
            </a:pPr>
            <a:r>
              <a:rPr lang="en-GB" sz="1600" dirty="0">
                <a:solidFill>
                  <a:srgbClr val="336699"/>
                </a:solidFill>
                <a:latin typeface="Arial" panose="020B0604020202020204" pitchFamily="34" charset="0"/>
                <a:cs typeface="Arial" panose="020B0604020202020204" pitchFamily="34" charset="0"/>
              </a:rPr>
              <a:t>They develop as mostly effective strategies to </a:t>
            </a:r>
            <a:r>
              <a:rPr lang="en-GB" sz="1600" b="1" dirty="0">
                <a:solidFill>
                  <a:srgbClr val="336699"/>
                </a:solidFill>
                <a:latin typeface="Arial" panose="020B0604020202020204" pitchFamily="34" charset="0"/>
                <a:cs typeface="Arial" panose="020B0604020202020204" pitchFamily="34" charset="0"/>
              </a:rPr>
              <a:t>reduce the time and mental effort</a:t>
            </a:r>
            <a:r>
              <a:rPr lang="en-GB" sz="1600" dirty="0">
                <a:solidFill>
                  <a:srgbClr val="336699"/>
                </a:solidFill>
                <a:latin typeface="Arial" panose="020B0604020202020204" pitchFamily="34" charset="0"/>
                <a:cs typeface="Arial" panose="020B0604020202020204" pitchFamily="34" charset="0"/>
              </a:rPr>
              <a:t> needed to process complex information </a:t>
            </a:r>
          </a:p>
          <a:p>
            <a:pPr marL="342900" indent="-342900">
              <a:buFont typeface="Arial" panose="020B0604020202020204" pitchFamily="34" charset="0"/>
              <a:buChar char="•"/>
            </a:pPr>
            <a:r>
              <a:rPr lang="en-GB" sz="1600" dirty="0">
                <a:solidFill>
                  <a:srgbClr val="336699"/>
                </a:solidFill>
                <a:latin typeface="Arial" panose="020B0604020202020204" pitchFamily="34" charset="0"/>
                <a:cs typeface="Arial" panose="020B0604020202020204" pitchFamily="34" charset="0"/>
              </a:rPr>
              <a:t>They allows us to </a:t>
            </a:r>
            <a:r>
              <a:rPr lang="en-GB" sz="1600" b="1" dirty="0">
                <a:solidFill>
                  <a:srgbClr val="336699"/>
                </a:solidFill>
                <a:latin typeface="Arial" panose="020B0604020202020204" pitchFamily="34" charset="0"/>
                <a:cs typeface="Arial" panose="020B0604020202020204" pitchFamily="34" charset="0"/>
              </a:rPr>
              <a:t>follow general rules</a:t>
            </a:r>
            <a:r>
              <a:rPr lang="en-GB" sz="1600" dirty="0">
                <a:solidFill>
                  <a:srgbClr val="336699"/>
                </a:solidFill>
                <a:latin typeface="Arial" panose="020B0604020202020204" pitchFamily="34" charset="0"/>
                <a:cs typeface="Arial" panose="020B0604020202020204" pitchFamily="34" charset="0"/>
              </a:rPr>
              <a:t>, but are associated with </a:t>
            </a:r>
            <a:r>
              <a:rPr lang="en-GB" sz="1600" b="1" dirty="0">
                <a:solidFill>
                  <a:srgbClr val="336699"/>
                </a:solidFill>
                <a:latin typeface="Arial" panose="020B0604020202020204" pitchFamily="34" charset="0"/>
                <a:cs typeface="Arial" panose="020B0604020202020204" pitchFamily="34" charset="0"/>
              </a:rPr>
              <a:t>known errors</a:t>
            </a:r>
            <a:r>
              <a:rPr lang="en-GB" sz="1600" dirty="0">
                <a:solidFill>
                  <a:srgbClr val="336699"/>
                </a:solidFill>
                <a:latin typeface="Arial" panose="020B0604020202020204" pitchFamily="34" charset="0"/>
                <a:cs typeface="Arial" panose="020B0604020202020204" pitchFamily="34" charset="0"/>
              </a:rPr>
              <a:t> that are helpful for us to understand </a:t>
            </a:r>
          </a:p>
          <a:p>
            <a:pPr marL="342900" indent="-342900">
              <a:buFont typeface="Arial" panose="020B0604020202020204" pitchFamily="34" charset="0"/>
              <a:buChar char="•"/>
            </a:pPr>
            <a:r>
              <a:rPr lang="en-GB" sz="1600" dirty="0">
                <a:solidFill>
                  <a:srgbClr val="336699"/>
                </a:solidFill>
                <a:latin typeface="Arial" panose="020B0604020202020204" pitchFamily="34" charset="0"/>
                <a:cs typeface="Arial" panose="020B0604020202020204" pitchFamily="34" charset="0"/>
              </a:rPr>
              <a:t>We are more likely to </a:t>
            </a:r>
            <a:r>
              <a:rPr lang="en-GB" sz="1600" b="1" dirty="0">
                <a:solidFill>
                  <a:srgbClr val="336699"/>
                </a:solidFill>
                <a:latin typeface="Arial" panose="020B0604020202020204" pitchFamily="34" charset="0"/>
                <a:cs typeface="Arial" panose="020B0604020202020204" pitchFamily="34" charset="0"/>
              </a:rPr>
              <a:t>rely on these short cuts </a:t>
            </a:r>
            <a:r>
              <a:rPr lang="en-GB" sz="1600" dirty="0">
                <a:solidFill>
                  <a:srgbClr val="336699"/>
                </a:solidFill>
                <a:latin typeface="Arial" panose="020B0604020202020204" pitchFamily="34" charset="0"/>
                <a:cs typeface="Arial" panose="020B0604020202020204" pitchFamily="34" charset="0"/>
              </a:rPr>
              <a:t>when we are fatigued as they allow us to use simpler strategies</a:t>
            </a:r>
            <a:endParaRPr lang="en-GB" b="1" dirty="0">
              <a:solidFill>
                <a:srgbClr val="ED7D31"/>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9567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The role of cognitive heuristics (2)</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615553"/>
          </a:xfrm>
          <a:prstGeom prst="rect">
            <a:avLst/>
          </a:prstGeom>
          <a:noFill/>
        </p:spPr>
        <p:txBody>
          <a:bodyPr wrap="square" rtlCol="0">
            <a:spAutoFit/>
          </a:bodyPr>
          <a:lstStyle/>
          <a:p>
            <a:r>
              <a:rPr lang="en-US" sz="1700" dirty="0">
                <a:solidFill>
                  <a:srgbClr val="336699"/>
                </a:solidFill>
                <a:latin typeface="Arial" panose="020B0604020202020204" pitchFamily="34" charset="0"/>
                <a:cs typeface="Arial" panose="020B0604020202020204" pitchFamily="34" charset="0"/>
              </a:rPr>
              <a:t>There are many known cognitive heuristics, but we will focus on just a few to help us think about the ways we might make mistakes in our safety-related decisions:</a:t>
            </a:r>
            <a:endParaRPr lang="en-GB" sz="17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6796499"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06A56775-38EB-A889-C152-E667AF2AD812}"/>
              </a:ext>
            </a:extLst>
          </p:cNvPr>
          <p:cNvGraphicFramePr/>
          <p:nvPr/>
        </p:nvGraphicFramePr>
        <p:xfrm>
          <a:off x="689989" y="2819108"/>
          <a:ext cx="10812021" cy="3196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463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Cognitive heuristics (3): Training task </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877163"/>
          </a:xfrm>
          <a:prstGeom prst="rect">
            <a:avLst/>
          </a:prstGeom>
          <a:noFill/>
        </p:spPr>
        <p:txBody>
          <a:bodyPr wrap="square" rtlCol="0">
            <a:spAutoFit/>
          </a:bodyPr>
          <a:lstStyle/>
          <a:p>
            <a:r>
              <a:rPr lang="en-US" sz="1700" dirty="0">
                <a:solidFill>
                  <a:srgbClr val="336699"/>
                </a:solidFill>
                <a:latin typeface="Arial" panose="020B0604020202020204" pitchFamily="34" charset="0"/>
                <a:cs typeface="Arial" panose="020B0604020202020204" pitchFamily="34" charset="0"/>
              </a:rPr>
              <a:t>To help you understand the thought processes of your team, work together to review and discuss the examples below of things Deeta and Alan have said while deciding if they and others are fit for work: </a:t>
            </a:r>
            <a:br>
              <a:rPr lang="en-US" sz="1700" dirty="0">
                <a:solidFill>
                  <a:srgbClr val="336699"/>
                </a:solidFill>
                <a:latin typeface="Arial" panose="020B0604020202020204" pitchFamily="34" charset="0"/>
                <a:cs typeface="Arial" panose="020B0604020202020204" pitchFamily="34" charset="0"/>
              </a:rPr>
            </a:br>
            <a:r>
              <a:rPr lang="en-US" sz="1700" dirty="0">
                <a:solidFill>
                  <a:srgbClr val="336699"/>
                </a:solidFill>
                <a:latin typeface="Arial" panose="020B0604020202020204" pitchFamily="34" charset="0"/>
                <a:cs typeface="Arial" panose="020B0604020202020204" pitchFamily="34" charset="0"/>
              </a:rPr>
              <a:t>Can you identify which of these are examples of Availability, Anchoring and Representativeness biases?</a:t>
            </a:r>
            <a:endParaRPr lang="en-GB" sz="17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8786165"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A264338A-16BB-9A60-0C57-9BB926C30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613" y="5296577"/>
            <a:ext cx="1285875" cy="1438275"/>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id="{4A8856F2-9C18-7C34-A804-311946C8AB1C}"/>
              </a:ext>
            </a:extLst>
          </p:cNvPr>
          <p:cNvSpPr/>
          <p:nvPr/>
        </p:nvSpPr>
        <p:spPr>
          <a:xfrm>
            <a:off x="6173317" y="3177067"/>
            <a:ext cx="2648950" cy="1654964"/>
          </a:xfrm>
          <a:prstGeom prst="wedgeEllipseCallout">
            <a:avLst>
              <a:gd name="adj1" fmla="val 27681"/>
              <a:gd name="adj2" fmla="val 81796"/>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“Tom will be able to keep going. He is ‘old school’ and the type that won’t quit”</a:t>
            </a:r>
            <a:endParaRPr lang="en-GB" sz="1600" i="1" dirty="0">
              <a:solidFill>
                <a:schemeClr val="accent1">
                  <a:lumMod val="75000"/>
                </a:schemeClr>
              </a:solidFill>
            </a:endParaRPr>
          </a:p>
        </p:txBody>
      </p:sp>
      <p:sp>
        <p:nvSpPr>
          <p:cNvPr id="12" name="Speech Bubble: Oval 11">
            <a:extLst>
              <a:ext uri="{FF2B5EF4-FFF2-40B4-BE49-F238E27FC236}">
                <a16:creationId xmlns:a16="http://schemas.microsoft.com/office/drawing/2014/main" id="{0AEED299-B96D-8595-4391-265B4E322DD5}"/>
              </a:ext>
            </a:extLst>
          </p:cNvPr>
          <p:cNvSpPr/>
          <p:nvPr/>
        </p:nvSpPr>
        <p:spPr>
          <a:xfrm>
            <a:off x="9011354" y="3034142"/>
            <a:ext cx="2542179" cy="1881468"/>
          </a:xfrm>
          <a:prstGeom prst="wedgeEllipseCallout">
            <a:avLst>
              <a:gd name="adj1" fmla="val -51866"/>
              <a:gd name="adj2" fmla="val 82946"/>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“John fell asleep on his drive  home last week. I really must stop before midnight”  </a:t>
            </a:r>
            <a:endParaRPr lang="en-GB" sz="1600" i="1" dirty="0">
              <a:solidFill>
                <a:schemeClr val="accent1">
                  <a:lumMod val="75000"/>
                </a:schemeClr>
              </a:solidFill>
            </a:endParaRPr>
          </a:p>
        </p:txBody>
      </p:sp>
      <p:pic>
        <p:nvPicPr>
          <p:cNvPr id="1028" name="Picture 4">
            <a:extLst>
              <a:ext uri="{FF2B5EF4-FFF2-40B4-BE49-F238E27FC236}">
                <a16:creationId xmlns:a16="http://schemas.microsoft.com/office/drawing/2014/main" id="{87A16880-8617-F65E-D025-6296A4036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4705" y="5191736"/>
            <a:ext cx="1171575" cy="1552575"/>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a:extLst>
              <a:ext uri="{FF2B5EF4-FFF2-40B4-BE49-F238E27FC236}">
                <a16:creationId xmlns:a16="http://schemas.microsoft.com/office/drawing/2014/main" id="{8EAAAF67-99F9-BA22-6BB3-CB89B6EE7DFC}"/>
              </a:ext>
            </a:extLst>
          </p:cNvPr>
          <p:cNvSpPr/>
          <p:nvPr/>
        </p:nvSpPr>
        <p:spPr>
          <a:xfrm>
            <a:off x="3109189" y="3058377"/>
            <a:ext cx="3190442" cy="2133359"/>
          </a:xfrm>
          <a:prstGeom prst="wedgeEllipseCallout">
            <a:avLst>
              <a:gd name="adj1" fmla="val -23538"/>
              <a:gd name="adj2" fmla="val 72723"/>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“I initially said it would take 2 hours, I’m now thinking I was a little short… maybe 2 hours and 10 minutes will do it”</a:t>
            </a:r>
            <a:endParaRPr lang="en-GB" sz="1600" i="1" dirty="0">
              <a:solidFill>
                <a:schemeClr val="accent1">
                  <a:lumMod val="75000"/>
                </a:schemeClr>
              </a:solidFill>
            </a:endParaRPr>
          </a:p>
        </p:txBody>
      </p:sp>
      <p:sp>
        <p:nvSpPr>
          <p:cNvPr id="9" name="Speech Bubble: Oval 8">
            <a:extLst>
              <a:ext uri="{FF2B5EF4-FFF2-40B4-BE49-F238E27FC236}">
                <a16:creationId xmlns:a16="http://schemas.microsoft.com/office/drawing/2014/main" id="{91C8EAF0-837B-008C-4D87-256192185A9D}"/>
              </a:ext>
            </a:extLst>
          </p:cNvPr>
          <p:cNvSpPr/>
          <p:nvPr/>
        </p:nvSpPr>
        <p:spPr>
          <a:xfrm>
            <a:off x="476772" y="3137915"/>
            <a:ext cx="2542179" cy="1881468"/>
          </a:xfrm>
          <a:prstGeom prst="wedgeEllipseCallout">
            <a:avLst>
              <a:gd name="adj1" fmla="val 54922"/>
              <a:gd name="adj2" fmla="val 60039"/>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“I know this </a:t>
            </a:r>
            <a:br>
              <a:rPr lang="en-US" sz="1600" i="1" dirty="0">
                <a:solidFill>
                  <a:schemeClr val="accent1">
                    <a:lumMod val="75000"/>
                  </a:schemeClr>
                </a:solidFill>
              </a:rPr>
            </a:br>
            <a:r>
              <a:rPr lang="en-US" sz="1600" i="1" dirty="0">
                <a:solidFill>
                  <a:schemeClr val="accent1">
                    <a:lumMod val="75000"/>
                  </a:schemeClr>
                </a:solidFill>
              </a:rPr>
              <a:t>sort of fault. I will be able to complete this before I get too tired” </a:t>
            </a:r>
            <a:endParaRPr lang="en-GB" sz="1600" i="1" dirty="0">
              <a:solidFill>
                <a:schemeClr val="accent1">
                  <a:lumMod val="75000"/>
                </a:schemeClr>
              </a:solidFill>
            </a:endParaRPr>
          </a:p>
        </p:txBody>
      </p:sp>
    </p:spTree>
    <p:extLst>
      <p:ext uri="{BB962C8B-B14F-4D97-AF65-F5344CB8AC3E}">
        <p14:creationId xmlns:p14="http://schemas.microsoft.com/office/powerpoint/2010/main" val="92274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Cognitive heuristics (3): Training task</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615553"/>
          </a:xfrm>
          <a:prstGeom prst="rect">
            <a:avLst/>
          </a:prstGeom>
          <a:noFill/>
        </p:spPr>
        <p:txBody>
          <a:bodyPr wrap="square" rtlCol="0">
            <a:spAutoFit/>
          </a:bodyPr>
          <a:lstStyle/>
          <a:p>
            <a:r>
              <a:rPr lang="en-US" sz="1700" dirty="0">
                <a:solidFill>
                  <a:srgbClr val="336699"/>
                </a:solidFill>
                <a:latin typeface="Arial" panose="020B0604020202020204" pitchFamily="34" charset="0"/>
                <a:cs typeface="Arial" panose="020B0604020202020204" pitchFamily="34" charset="0"/>
              </a:rPr>
              <a:t>How did you do? Can you and your group think of your own examples of the sorts of comments you hear from the frontline? </a:t>
            </a:r>
            <a:endParaRPr lang="en-GB" sz="17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8786165"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Speech Bubble: Oval 10">
            <a:extLst>
              <a:ext uri="{FF2B5EF4-FFF2-40B4-BE49-F238E27FC236}">
                <a16:creationId xmlns:a16="http://schemas.microsoft.com/office/drawing/2014/main" id="{4A8856F2-9C18-7C34-A804-311946C8AB1C}"/>
              </a:ext>
            </a:extLst>
          </p:cNvPr>
          <p:cNvSpPr/>
          <p:nvPr/>
        </p:nvSpPr>
        <p:spPr>
          <a:xfrm>
            <a:off x="6173317" y="3177067"/>
            <a:ext cx="2648950" cy="1654964"/>
          </a:xfrm>
          <a:prstGeom prst="wedgeEllipseCallout">
            <a:avLst>
              <a:gd name="adj1" fmla="val 16494"/>
              <a:gd name="adj2" fmla="val 48031"/>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“Tom will be able to keep going. He is ‘old school’ and the type that won’t quit”</a:t>
            </a:r>
            <a:endParaRPr lang="en-GB" sz="1600" i="1" dirty="0">
              <a:solidFill>
                <a:schemeClr val="accent1">
                  <a:lumMod val="75000"/>
                </a:schemeClr>
              </a:solidFill>
            </a:endParaRPr>
          </a:p>
        </p:txBody>
      </p:sp>
      <p:sp>
        <p:nvSpPr>
          <p:cNvPr id="12" name="Speech Bubble: Oval 11">
            <a:extLst>
              <a:ext uri="{FF2B5EF4-FFF2-40B4-BE49-F238E27FC236}">
                <a16:creationId xmlns:a16="http://schemas.microsoft.com/office/drawing/2014/main" id="{0AEED299-B96D-8595-4391-265B4E322DD5}"/>
              </a:ext>
            </a:extLst>
          </p:cNvPr>
          <p:cNvSpPr/>
          <p:nvPr/>
        </p:nvSpPr>
        <p:spPr>
          <a:xfrm>
            <a:off x="9011354" y="3034142"/>
            <a:ext cx="2542179" cy="1881468"/>
          </a:xfrm>
          <a:prstGeom prst="wedgeEllipseCallout">
            <a:avLst>
              <a:gd name="adj1" fmla="val -27554"/>
              <a:gd name="adj2" fmla="val 32996"/>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“John fell asleep on his drive  home last week. I really must stop before midnight”  </a:t>
            </a:r>
            <a:endParaRPr lang="en-GB" i="1" dirty="0">
              <a:solidFill>
                <a:schemeClr val="accent1">
                  <a:lumMod val="75000"/>
                </a:schemeClr>
              </a:solidFill>
            </a:endParaRPr>
          </a:p>
        </p:txBody>
      </p:sp>
      <p:sp>
        <p:nvSpPr>
          <p:cNvPr id="10" name="Speech Bubble: Oval 9">
            <a:extLst>
              <a:ext uri="{FF2B5EF4-FFF2-40B4-BE49-F238E27FC236}">
                <a16:creationId xmlns:a16="http://schemas.microsoft.com/office/drawing/2014/main" id="{8EAAAF67-99F9-BA22-6BB3-CB89B6EE7DFC}"/>
              </a:ext>
            </a:extLst>
          </p:cNvPr>
          <p:cNvSpPr/>
          <p:nvPr/>
        </p:nvSpPr>
        <p:spPr>
          <a:xfrm>
            <a:off x="3109189" y="3058377"/>
            <a:ext cx="3190442" cy="2133359"/>
          </a:xfrm>
          <a:prstGeom prst="wedgeEllipseCallout">
            <a:avLst>
              <a:gd name="adj1" fmla="val -20353"/>
              <a:gd name="adj2" fmla="val 45339"/>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“I initially said it would take 2 hours, I’m now thinking I was a little short… maybe 2 hours and 10 minutes will do it”</a:t>
            </a:r>
            <a:endParaRPr lang="en-GB" sz="1600" i="1" dirty="0">
              <a:solidFill>
                <a:schemeClr val="accent1">
                  <a:lumMod val="75000"/>
                </a:schemeClr>
              </a:solidFill>
            </a:endParaRPr>
          </a:p>
        </p:txBody>
      </p:sp>
      <p:sp>
        <p:nvSpPr>
          <p:cNvPr id="9" name="Speech Bubble: Oval 8">
            <a:extLst>
              <a:ext uri="{FF2B5EF4-FFF2-40B4-BE49-F238E27FC236}">
                <a16:creationId xmlns:a16="http://schemas.microsoft.com/office/drawing/2014/main" id="{91C8EAF0-837B-008C-4D87-256192185A9D}"/>
              </a:ext>
            </a:extLst>
          </p:cNvPr>
          <p:cNvSpPr/>
          <p:nvPr/>
        </p:nvSpPr>
        <p:spPr>
          <a:xfrm>
            <a:off x="476772" y="3137915"/>
            <a:ext cx="2542179" cy="1881468"/>
          </a:xfrm>
          <a:prstGeom prst="wedgeEllipseCallout">
            <a:avLst>
              <a:gd name="adj1" fmla="val 34273"/>
              <a:gd name="adj2" fmla="val 37089"/>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a:solidFill>
                  <a:schemeClr val="accent1">
                    <a:lumMod val="75000"/>
                  </a:schemeClr>
                </a:solidFill>
              </a:rPr>
              <a:t>“I know this </a:t>
            </a:r>
            <a:br>
              <a:rPr lang="en-US" sz="1600" i="1" dirty="0">
                <a:solidFill>
                  <a:schemeClr val="accent1">
                    <a:lumMod val="75000"/>
                  </a:schemeClr>
                </a:solidFill>
              </a:rPr>
            </a:br>
            <a:r>
              <a:rPr lang="en-US" sz="1600" i="1" dirty="0">
                <a:solidFill>
                  <a:schemeClr val="accent1">
                    <a:lumMod val="75000"/>
                  </a:schemeClr>
                </a:solidFill>
              </a:rPr>
              <a:t>sort of fault. I will be able to complete this before I get too tired” </a:t>
            </a:r>
            <a:endParaRPr lang="en-GB" sz="1600" i="1" dirty="0">
              <a:solidFill>
                <a:schemeClr val="accent1">
                  <a:lumMod val="75000"/>
                </a:schemeClr>
              </a:solidFill>
            </a:endParaRPr>
          </a:p>
        </p:txBody>
      </p:sp>
      <p:sp>
        <p:nvSpPr>
          <p:cNvPr id="13" name="TextBox 12">
            <a:extLst>
              <a:ext uri="{FF2B5EF4-FFF2-40B4-BE49-F238E27FC236}">
                <a16:creationId xmlns:a16="http://schemas.microsoft.com/office/drawing/2014/main" id="{C26D5DC7-960B-BBA8-CCE4-BCA1204928A4}"/>
              </a:ext>
            </a:extLst>
          </p:cNvPr>
          <p:cNvSpPr txBox="1"/>
          <p:nvPr/>
        </p:nvSpPr>
        <p:spPr>
          <a:xfrm>
            <a:off x="530212" y="2718574"/>
            <a:ext cx="2435300" cy="353943"/>
          </a:xfrm>
          <a:prstGeom prst="rect">
            <a:avLst/>
          </a:prstGeom>
          <a:noFill/>
        </p:spPr>
        <p:txBody>
          <a:bodyPr wrap="square" rtlCol="0">
            <a:spAutoFit/>
          </a:bodyPr>
          <a:lstStyle/>
          <a:p>
            <a:r>
              <a:rPr lang="en-US" sz="1700" b="1" dirty="0">
                <a:solidFill>
                  <a:srgbClr val="ED7D31"/>
                </a:solidFill>
                <a:latin typeface="Arial" panose="020B0604020202020204" pitchFamily="34" charset="0"/>
                <a:cs typeface="Arial" panose="020B0604020202020204" pitchFamily="34" charset="0"/>
              </a:rPr>
              <a:t>Representative Bias </a:t>
            </a:r>
            <a:endParaRPr lang="en-GB" sz="1700" b="1" dirty="0">
              <a:solidFill>
                <a:srgbClr val="ED7D3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768FA0F-F9D3-8A30-FE7E-F1C32E753330}"/>
              </a:ext>
            </a:extLst>
          </p:cNvPr>
          <p:cNvSpPr txBox="1"/>
          <p:nvPr/>
        </p:nvSpPr>
        <p:spPr>
          <a:xfrm>
            <a:off x="3795131" y="2682143"/>
            <a:ext cx="1992307" cy="353943"/>
          </a:xfrm>
          <a:prstGeom prst="rect">
            <a:avLst/>
          </a:prstGeom>
          <a:noFill/>
        </p:spPr>
        <p:txBody>
          <a:bodyPr wrap="square" rtlCol="0">
            <a:spAutoFit/>
          </a:bodyPr>
          <a:lstStyle/>
          <a:p>
            <a:r>
              <a:rPr lang="en-US" sz="1700" b="1" dirty="0">
                <a:solidFill>
                  <a:srgbClr val="ED7D31"/>
                </a:solidFill>
                <a:latin typeface="Arial" panose="020B0604020202020204" pitchFamily="34" charset="0"/>
                <a:cs typeface="Arial" panose="020B0604020202020204" pitchFamily="34" charset="0"/>
              </a:rPr>
              <a:t>Anchoring Bias </a:t>
            </a:r>
            <a:endParaRPr lang="en-GB" sz="1700" b="1" dirty="0">
              <a:solidFill>
                <a:srgbClr val="ED7D3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9201717-4DC2-926E-6AD6-5B90A99D33D6}"/>
              </a:ext>
            </a:extLst>
          </p:cNvPr>
          <p:cNvSpPr txBox="1"/>
          <p:nvPr/>
        </p:nvSpPr>
        <p:spPr>
          <a:xfrm>
            <a:off x="6036046" y="2763779"/>
            <a:ext cx="3190442" cy="353943"/>
          </a:xfrm>
          <a:prstGeom prst="rect">
            <a:avLst/>
          </a:prstGeom>
          <a:noFill/>
        </p:spPr>
        <p:txBody>
          <a:bodyPr wrap="square" rtlCol="0">
            <a:spAutoFit/>
          </a:bodyPr>
          <a:lstStyle/>
          <a:p>
            <a:r>
              <a:rPr lang="en-US" sz="1700" b="1" dirty="0">
                <a:solidFill>
                  <a:srgbClr val="ED7D31"/>
                </a:solidFill>
                <a:latin typeface="Arial" panose="020B0604020202020204" pitchFamily="34" charset="0"/>
                <a:cs typeface="Arial" panose="020B0604020202020204" pitchFamily="34" charset="0"/>
              </a:rPr>
              <a:t>Representativeness Bias </a:t>
            </a:r>
            <a:endParaRPr lang="en-GB" sz="1700" b="1" dirty="0">
              <a:solidFill>
                <a:srgbClr val="ED7D3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CA18AF4-A707-367E-8C5C-50305FD0BDEE}"/>
              </a:ext>
            </a:extLst>
          </p:cNvPr>
          <p:cNvSpPr txBox="1"/>
          <p:nvPr/>
        </p:nvSpPr>
        <p:spPr>
          <a:xfrm>
            <a:off x="9393857" y="2647380"/>
            <a:ext cx="1992307" cy="353943"/>
          </a:xfrm>
          <a:prstGeom prst="rect">
            <a:avLst/>
          </a:prstGeom>
          <a:noFill/>
        </p:spPr>
        <p:txBody>
          <a:bodyPr wrap="square" rtlCol="0">
            <a:spAutoFit/>
          </a:bodyPr>
          <a:lstStyle/>
          <a:p>
            <a:r>
              <a:rPr lang="en-US" sz="1700" b="1" dirty="0">
                <a:solidFill>
                  <a:srgbClr val="ED7D31"/>
                </a:solidFill>
                <a:latin typeface="Arial" panose="020B0604020202020204" pitchFamily="34" charset="0"/>
                <a:cs typeface="Arial" panose="020B0604020202020204" pitchFamily="34" charset="0"/>
              </a:rPr>
              <a:t>Availability Bias </a:t>
            </a:r>
            <a:endParaRPr lang="en-GB" sz="1700" b="1" dirty="0">
              <a:solidFill>
                <a:srgbClr val="ED7D3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2F2747C7-3108-FF1B-A403-DE0DD00D9D34}"/>
              </a:ext>
            </a:extLst>
          </p:cNvPr>
          <p:cNvSpPr/>
          <p:nvPr/>
        </p:nvSpPr>
        <p:spPr>
          <a:xfrm>
            <a:off x="222421" y="5084781"/>
            <a:ext cx="2974944" cy="1592485"/>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4478A8"/>
                </a:solidFill>
              </a:rPr>
              <a:t>That is right! Deeta has assumed she can judge this fault without a full review of the unique features of the situation – it is important that she reminds herself that knowing a situation doesn't prevent her from being fatigued! </a:t>
            </a:r>
            <a:endParaRPr lang="en-GB" sz="1400" dirty="0">
              <a:solidFill>
                <a:srgbClr val="4478A8"/>
              </a:solidFill>
            </a:endParaRPr>
          </a:p>
        </p:txBody>
      </p:sp>
      <p:sp>
        <p:nvSpPr>
          <p:cNvPr id="22" name="Rectangle: Rounded Corners 21">
            <a:extLst>
              <a:ext uri="{FF2B5EF4-FFF2-40B4-BE49-F238E27FC236}">
                <a16:creationId xmlns:a16="http://schemas.microsoft.com/office/drawing/2014/main" id="{1030AF0A-1ED3-ED06-39EA-B3C1F41E55AD}"/>
              </a:ext>
            </a:extLst>
          </p:cNvPr>
          <p:cNvSpPr/>
          <p:nvPr/>
        </p:nvSpPr>
        <p:spPr>
          <a:xfrm>
            <a:off x="3266148" y="5084781"/>
            <a:ext cx="2642942" cy="1623024"/>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4478A8"/>
                </a:solidFill>
              </a:rPr>
              <a:t>Yes, Deeta is reluctant to deviate too much from her first estimate and</a:t>
            </a:r>
            <a:r>
              <a:rPr lang="en-US" sz="1400" dirty="0">
                <a:solidFill>
                  <a:srgbClr val="4478A8"/>
                </a:solidFill>
                <a:effectLst/>
                <a:latin typeface="Segoe UI" panose="020B0502040204020203" pitchFamily="34" charset="0"/>
              </a:rPr>
              <a:t> </a:t>
            </a:r>
            <a:r>
              <a:rPr lang="en-US" sz="1400" dirty="0">
                <a:solidFill>
                  <a:srgbClr val="4478A8"/>
                </a:solidFill>
              </a:rPr>
              <a:t>is perhaps again underestimating the time she needs to complete the task</a:t>
            </a:r>
          </a:p>
        </p:txBody>
      </p:sp>
      <p:sp>
        <p:nvSpPr>
          <p:cNvPr id="23" name="Rectangle: Rounded Corners 22">
            <a:extLst>
              <a:ext uri="{FF2B5EF4-FFF2-40B4-BE49-F238E27FC236}">
                <a16:creationId xmlns:a16="http://schemas.microsoft.com/office/drawing/2014/main" id="{41B3E8B3-7562-F6E1-52A9-2131DBFC3A96}"/>
              </a:ext>
            </a:extLst>
          </p:cNvPr>
          <p:cNvSpPr/>
          <p:nvPr/>
        </p:nvSpPr>
        <p:spPr>
          <a:xfrm>
            <a:off x="5988252" y="5057559"/>
            <a:ext cx="2834015" cy="1654964"/>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4478A8"/>
                </a:solidFill>
              </a:rPr>
              <a:t>Right again! Alan assumes he shouldn’t worry about Tom because Tom will just carry on under any conditions - he fits a stereotype of ‘old school’. But remember, everyone gets fatigued. </a:t>
            </a:r>
            <a:endParaRPr lang="en-GB" sz="1400" dirty="0">
              <a:solidFill>
                <a:srgbClr val="4478A8"/>
              </a:solidFill>
            </a:endParaRPr>
          </a:p>
        </p:txBody>
      </p:sp>
      <p:sp>
        <p:nvSpPr>
          <p:cNvPr id="24" name="Rectangle: Rounded Corners 23">
            <a:extLst>
              <a:ext uri="{FF2B5EF4-FFF2-40B4-BE49-F238E27FC236}">
                <a16:creationId xmlns:a16="http://schemas.microsoft.com/office/drawing/2014/main" id="{69EE9FF8-C7E8-070D-AD5D-D4B8AF3FA9CE}"/>
              </a:ext>
            </a:extLst>
          </p:cNvPr>
          <p:cNvSpPr/>
          <p:nvPr/>
        </p:nvSpPr>
        <p:spPr>
          <a:xfrm>
            <a:off x="8901429" y="5057559"/>
            <a:ext cx="3190442" cy="1627955"/>
          </a:xfrm>
          <a:prstGeom prst="roundRec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4478A8"/>
                </a:solidFill>
              </a:rPr>
              <a:t>Yes, Alan now has this important event in the front of his mind and focusses on this rather than evaluating the unique case of this situation and task. (Although in this example the shortcut is helpful as it reminds him of the risks!)</a:t>
            </a:r>
            <a:endParaRPr lang="en-GB" sz="1600" dirty="0">
              <a:solidFill>
                <a:srgbClr val="4478A8"/>
              </a:solidFill>
            </a:endParaRPr>
          </a:p>
        </p:txBody>
      </p:sp>
    </p:spTree>
    <p:extLst>
      <p:ext uri="{BB962C8B-B14F-4D97-AF65-F5344CB8AC3E}">
        <p14:creationId xmlns:p14="http://schemas.microsoft.com/office/powerpoint/2010/main" val="358120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Cognitive heuristics (4): How to avoid bias </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877163"/>
          </a:xfrm>
          <a:prstGeom prst="rect">
            <a:avLst/>
          </a:prstGeom>
          <a:noFill/>
        </p:spPr>
        <p:txBody>
          <a:bodyPr wrap="square" rtlCol="0">
            <a:spAutoFit/>
          </a:bodyPr>
          <a:lstStyle/>
          <a:p>
            <a:r>
              <a:rPr lang="en-US" sz="1700" dirty="0">
                <a:solidFill>
                  <a:srgbClr val="336699"/>
                </a:solidFill>
                <a:latin typeface="Arial" panose="020B0604020202020204" pitchFamily="34" charset="0"/>
                <a:cs typeface="Arial" panose="020B0604020202020204" pitchFamily="34" charset="0"/>
              </a:rPr>
              <a:t>Many of the safety processes and practices you already have in place will help your and your team to avoid these biases, in fact they are often designed to do exactly that! Think about the following examples of safety management and how they are designed to support our effective decision making.</a:t>
            </a: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8464432"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19574DE0-FDD1-93C7-2BFE-8816B3259B92}"/>
              </a:ext>
            </a:extLst>
          </p:cNvPr>
          <p:cNvGraphicFramePr/>
          <p:nvPr>
            <p:extLst>
              <p:ext uri="{D42A27DB-BD31-4B8C-83A1-F6EECF244321}">
                <p14:modId xmlns:p14="http://schemas.microsoft.com/office/powerpoint/2010/main" val="3906189076"/>
              </p:ext>
            </p:extLst>
          </p:nvPr>
        </p:nvGraphicFramePr>
        <p:xfrm>
          <a:off x="527258" y="3138104"/>
          <a:ext cx="10769601" cy="3104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071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Cognitive heuristics (5): Your role</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1529366" cy="461665"/>
          </a:xfrm>
          <a:prstGeom prst="rect">
            <a:avLst/>
          </a:prstGeom>
          <a:noFill/>
        </p:spPr>
        <p:txBody>
          <a:bodyPr wrap="square" rtlCol="0">
            <a:spAutoFit/>
          </a:bodyPr>
          <a:lstStyle/>
          <a:p>
            <a:r>
              <a:rPr lang="en-US" sz="2400" dirty="0">
                <a:solidFill>
                  <a:schemeClr val="accent2"/>
                </a:solidFill>
                <a:latin typeface="Arial" panose="020B0604020202020204" pitchFamily="34" charset="0"/>
                <a:cs typeface="Arial" panose="020B0604020202020204" pitchFamily="34" charset="0"/>
              </a:rPr>
              <a:t>As a manager, dispatcher or supervisor:  </a:t>
            </a:r>
          </a:p>
        </p:txBody>
      </p:sp>
      <p:sp>
        <p:nvSpPr>
          <p:cNvPr id="7" name="Rectangle 6">
            <a:extLst>
              <a:ext uri="{FF2B5EF4-FFF2-40B4-BE49-F238E27FC236}">
                <a16:creationId xmlns:a16="http://schemas.microsoft.com/office/drawing/2014/main" id="{12A0F1B3-A47D-B45B-2B7B-08FC09056520}"/>
              </a:ext>
            </a:extLst>
          </p:cNvPr>
          <p:cNvSpPr/>
          <p:nvPr/>
        </p:nvSpPr>
        <p:spPr>
          <a:xfrm flipV="1">
            <a:off x="323968" y="1747458"/>
            <a:ext cx="6694349"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F94D4DDA-793E-A333-4DEB-35BA24941BFA}"/>
              </a:ext>
            </a:extLst>
          </p:cNvPr>
          <p:cNvGraphicFramePr/>
          <p:nvPr>
            <p:extLst>
              <p:ext uri="{D42A27DB-BD31-4B8C-83A1-F6EECF244321}">
                <p14:modId xmlns:p14="http://schemas.microsoft.com/office/powerpoint/2010/main" val="2340428162"/>
              </p:ext>
            </p:extLst>
          </p:nvPr>
        </p:nvGraphicFramePr>
        <p:xfrm>
          <a:off x="507998" y="2698350"/>
          <a:ext cx="10702308" cy="38674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006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3. Situational factors influencing decision-making</a:t>
            </a:r>
            <a:endParaRPr lang="en-GB" sz="3600" dirty="0">
              <a:solidFill>
                <a:srgbClr val="4478A8"/>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4"/>
          <a:stretch>
            <a:fillRect/>
          </a:stretch>
        </p:blipFill>
        <p:spPr>
          <a:xfrm>
            <a:off x="0" y="5410200"/>
            <a:ext cx="2596055" cy="1447800"/>
          </a:xfrm>
          <a:prstGeom prst="rect">
            <a:avLst/>
          </a:prstGeom>
        </p:spPr>
      </p:pic>
      <p:sp>
        <p:nvSpPr>
          <p:cNvPr id="5" name="TextBox 4">
            <a:extLst>
              <a:ext uri="{FF2B5EF4-FFF2-40B4-BE49-F238E27FC236}">
                <a16:creationId xmlns:a16="http://schemas.microsoft.com/office/drawing/2014/main" id="{54CCCB15-B2B4-EC72-DED4-A30A1D025BF6}"/>
              </a:ext>
            </a:extLst>
          </p:cNvPr>
          <p:cNvSpPr txBox="1"/>
          <p:nvPr/>
        </p:nvSpPr>
        <p:spPr>
          <a:xfrm>
            <a:off x="323967" y="2037623"/>
            <a:ext cx="10995965" cy="1754326"/>
          </a:xfrm>
          <a:prstGeom prst="rect">
            <a:avLst/>
          </a:prstGeom>
          <a:noFill/>
        </p:spPr>
        <p:txBody>
          <a:bodyPr wrap="square" rtlCol="0">
            <a:spAutoFit/>
          </a:bodyPr>
          <a:lstStyle/>
          <a:p>
            <a:r>
              <a:rPr lang="en-GB" i="0" u="none" strike="noStrike" dirty="0">
                <a:solidFill>
                  <a:srgbClr val="336699"/>
                </a:solidFill>
                <a:effectLst/>
                <a:latin typeface="Arial" panose="020B0604020202020204" pitchFamily="34" charset="0"/>
                <a:cs typeface="Arial" panose="020B0604020202020204" pitchFamily="34" charset="0"/>
              </a:rPr>
              <a:t>In addition to known </a:t>
            </a:r>
            <a:r>
              <a:rPr lang="en-GB" dirty="0">
                <a:solidFill>
                  <a:srgbClr val="336699"/>
                </a:solidFill>
                <a:latin typeface="Arial" panose="020B0604020202020204" pitchFamily="34" charset="0"/>
                <a:cs typeface="Arial" panose="020B0604020202020204" pitchFamily="34" charset="0"/>
              </a:rPr>
              <a:t>mental bias influencing fatigue-related decision making, there are also dynamic situational factors in the working context that influence the outcomes of our decision making and the decisions made by those in the field. </a:t>
            </a:r>
          </a:p>
          <a:p>
            <a:r>
              <a:rPr lang="en-GB" i="0" u="none" strike="noStrike" dirty="0">
                <a:solidFill>
                  <a:srgbClr val="336699"/>
                </a:solidFill>
                <a:effectLst/>
                <a:latin typeface="Arial" panose="020B0604020202020204" pitchFamily="34" charset="0"/>
                <a:cs typeface="Arial" panose="020B0604020202020204" pitchFamily="34" charset="0"/>
              </a:rPr>
              <a:t>As frontline workers, Alan and Deeta would like their decisions around their levels of fatigue to contribute to a healthy and safe working </a:t>
            </a:r>
            <a:r>
              <a:rPr lang="en-GB" dirty="0">
                <a:solidFill>
                  <a:srgbClr val="336699"/>
                </a:solidFill>
                <a:latin typeface="Arial" panose="020B0604020202020204" pitchFamily="34" charset="0"/>
                <a:cs typeface="Arial" panose="020B0604020202020204" pitchFamily="34" charset="0"/>
              </a:rPr>
              <a:t>culture and, as the very least, </a:t>
            </a:r>
            <a:r>
              <a:rPr lang="en-GB" i="0" u="none" strike="noStrike" dirty="0">
                <a:solidFill>
                  <a:srgbClr val="336699"/>
                </a:solidFill>
                <a:effectLst/>
                <a:latin typeface="Arial" panose="020B0604020202020204" pitchFamily="34" charset="0"/>
                <a:cs typeface="Arial" panose="020B0604020202020204" pitchFamily="34" charset="0"/>
              </a:rPr>
              <a:t>lead to no harm to anyone</a:t>
            </a:r>
            <a:r>
              <a:rPr lang="en-GB" dirty="0">
                <a:solidFill>
                  <a:srgbClr val="336699"/>
                </a:solidFill>
                <a:latin typeface="Arial" panose="020B0604020202020204" pitchFamily="34" charset="0"/>
                <a:cs typeface="Arial" panose="020B0604020202020204" pitchFamily="34" charset="0"/>
              </a:rPr>
              <a:t>…</a:t>
            </a:r>
            <a:r>
              <a:rPr lang="en-GB" i="0" u="none" strike="noStrike" dirty="0">
                <a:solidFill>
                  <a:srgbClr val="336699"/>
                </a:solidFill>
                <a:effectLst/>
                <a:latin typeface="Arial" panose="020B0604020202020204" pitchFamily="34" charset="0"/>
                <a:cs typeface="Arial" panose="020B0604020202020204" pitchFamily="34" charset="0"/>
              </a:rPr>
              <a:t> </a:t>
            </a:r>
          </a:p>
          <a:p>
            <a:pPr algn="r"/>
            <a:r>
              <a:rPr lang="en-GB" i="0" u="none" strike="noStrike" dirty="0">
                <a:solidFill>
                  <a:srgbClr val="ED7D31"/>
                </a:solidFill>
                <a:effectLst/>
                <a:latin typeface="Arial" panose="020B0604020202020204" pitchFamily="34" charset="0"/>
                <a:cs typeface="Arial" panose="020B0604020202020204" pitchFamily="34" charset="0"/>
              </a:rPr>
              <a:t>However, they often feel that it is difficult for them to make the right decision.</a:t>
            </a:r>
            <a:endParaRPr lang="en-GB" b="1" dirty="0">
              <a:solidFill>
                <a:srgbClr val="ED7D3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23968" y="1793177"/>
            <a:ext cx="9816728" cy="48638"/>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AD7D5F5-8459-70B3-B546-20DCA056D59A}"/>
              </a:ext>
            </a:extLst>
          </p:cNvPr>
          <p:cNvSpPr txBox="1"/>
          <p:nvPr/>
        </p:nvSpPr>
        <p:spPr>
          <a:xfrm>
            <a:off x="3156104" y="3987757"/>
            <a:ext cx="7205498" cy="2585323"/>
          </a:xfrm>
          <a:prstGeom prst="rect">
            <a:avLst/>
          </a:prstGeom>
          <a:solidFill>
            <a:srgbClr val="E4E9F3"/>
          </a:solidFill>
        </p:spPr>
        <p:txBody>
          <a:bodyPr wrap="square" rtlCol="0">
            <a:spAutoFit/>
          </a:bodyPr>
          <a:lstStyle/>
          <a:p>
            <a:pPr algn="ctr"/>
            <a:r>
              <a:rPr lang="en-GB" dirty="0">
                <a:solidFill>
                  <a:srgbClr val="4478A8"/>
                </a:solidFill>
                <a:latin typeface="Arial" panose="020B0604020202020204" pitchFamily="34" charset="0"/>
                <a:ea typeface="Calibri"/>
                <a:cs typeface="Arial" panose="020B0604020202020204" pitchFamily="34" charset="0"/>
              </a:rPr>
              <a:t>Some factors come into play that influence their decisions. </a:t>
            </a:r>
          </a:p>
          <a:p>
            <a:pPr algn="ctr"/>
            <a:r>
              <a:rPr lang="en-GB" dirty="0">
                <a:solidFill>
                  <a:srgbClr val="4478A8"/>
                </a:solidFill>
                <a:latin typeface="Arial" panose="020B0604020202020204" pitchFamily="34" charset="0"/>
                <a:ea typeface="Calibri"/>
                <a:cs typeface="Arial" panose="020B0604020202020204" pitchFamily="34" charset="0"/>
              </a:rPr>
              <a:t>Let’s explore Deeta and Alan’s situation to identify some of these</a:t>
            </a:r>
            <a:r>
              <a:rPr lang="en-GB" sz="2400" dirty="0">
                <a:solidFill>
                  <a:srgbClr val="4478A8"/>
                </a:solidFill>
                <a:latin typeface="Arial" panose="020B0604020202020204" pitchFamily="34" charset="0"/>
                <a:ea typeface="Calibri"/>
                <a:cs typeface="Arial" panose="020B0604020202020204" pitchFamily="34" charset="0"/>
              </a:rPr>
              <a:t>.</a:t>
            </a:r>
          </a:p>
          <a:p>
            <a:pPr algn="ctr"/>
            <a:endParaRPr lang="en-GB" sz="2400" dirty="0">
              <a:solidFill>
                <a:srgbClr val="4478A8"/>
              </a:solidFill>
              <a:latin typeface="Arial" panose="020B0604020202020204" pitchFamily="34" charset="0"/>
              <a:ea typeface="Calibri"/>
              <a:cs typeface="Arial" panose="020B0604020202020204" pitchFamily="34" charset="0"/>
            </a:endParaRPr>
          </a:p>
          <a:p>
            <a:pPr algn="ctr"/>
            <a:endParaRPr lang="en-GB" sz="2400" dirty="0">
              <a:solidFill>
                <a:srgbClr val="4478A8"/>
              </a:solidFill>
              <a:latin typeface="Arial" panose="020B0604020202020204" pitchFamily="34" charset="0"/>
              <a:ea typeface="Calibri"/>
              <a:cs typeface="Arial" panose="020B0604020202020204" pitchFamily="34" charset="0"/>
            </a:endParaRPr>
          </a:p>
          <a:p>
            <a:pPr algn="ctr"/>
            <a:endParaRPr lang="en-GB" sz="2400" dirty="0">
              <a:solidFill>
                <a:srgbClr val="4478A8"/>
              </a:solidFill>
              <a:latin typeface="Arial" panose="020B0604020202020204" pitchFamily="34" charset="0"/>
              <a:ea typeface="Calibri"/>
              <a:cs typeface="Arial" panose="020B0604020202020204" pitchFamily="34" charset="0"/>
            </a:endParaRPr>
          </a:p>
          <a:p>
            <a:pPr algn="ctr"/>
            <a:endParaRPr lang="en-GB" sz="2400" dirty="0">
              <a:solidFill>
                <a:srgbClr val="4478A8"/>
              </a:solidFill>
              <a:latin typeface="Arial" panose="020B0604020202020204" pitchFamily="34" charset="0"/>
              <a:ea typeface="Calibri"/>
              <a:cs typeface="Arial" panose="020B0604020202020204" pitchFamily="34" charset="0"/>
            </a:endParaRPr>
          </a:p>
          <a:p>
            <a:pPr algn="ctr"/>
            <a:r>
              <a:rPr lang="en-GB" sz="2400" dirty="0">
                <a:solidFill>
                  <a:srgbClr val="4478A8"/>
                </a:solidFill>
                <a:latin typeface="Arial" panose="020B0604020202020204" pitchFamily="34" charset="0"/>
                <a:ea typeface="Calibri"/>
                <a:cs typeface="Arial" panose="020B0604020202020204" pitchFamily="34" charset="0"/>
              </a:rPr>
              <a:t> </a:t>
            </a:r>
            <a:endParaRPr lang="en-GB" sz="2400" dirty="0">
              <a:solidFill>
                <a:srgbClr val="4478A8"/>
              </a:solidFill>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711AA9B9-D655-8241-824C-185A0F7268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689" y="4677921"/>
            <a:ext cx="1570118" cy="1762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2863B885-26F0-F5D0-4D9A-1EAF5BF2C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1853" y="4672070"/>
            <a:ext cx="1480422" cy="175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61323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Deeta’s situation</a:t>
            </a:r>
            <a:r>
              <a:rPr lang="en-US" sz="3600" dirty="0">
                <a:solidFill>
                  <a:srgbClr val="336699"/>
                </a:solidFill>
                <a:latin typeface="Arial" panose="020B0604020202020204" pitchFamily="34" charset="0"/>
                <a:cs typeface="Arial" panose="020B0604020202020204" pitchFamily="34" charset="0"/>
              </a:rPr>
              <a:t>:</a:t>
            </a:r>
            <a:endParaRPr lang="en-GB" sz="3600" dirty="0">
              <a:solidFill>
                <a:srgbClr val="336699"/>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0" y="5079023"/>
            <a:ext cx="3189890" cy="1778977"/>
          </a:xfrm>
          <a:prstGeom prst="rect">
            <a:avLst/>
          </a:prstGeom>
        </p:spPr>
      </p:pic>
      <p:sp>
        <p:nvSpPr>
          <p:cNvPr id="5" name="TextBox 4">
            <a:extLst>
              <a:ext uri="{FF2B5EF4-FFF2-40B4-BE49-F238E27FC236}">
                <a16:creationId xmlns:a16="http://schemas.microsoft.com/office/drawing/2014/main" id="{54CCCB15-B2B4-EC72-DED4-A30A1D025BF6}"/>
              </a:ext>
            </a:extLst>
          </p:cNvPr>
          <p:cNvSpPr txBox="1"/>
          <p:nvPr/>
        </p:nvSpPr>
        <p:spPr>
          <a:xfrm>
            <a:off x="2124075" y="1765005"/>
            <a:ext cx="9845505" cy="1754326"/>
          </a:xfrm>
          <a:prstGeom prst="rect">
            <a:avLst/>
          </a:prstGeom>
          <a:solidFill>
            <a:srgbClr val="E4E9F3"/>
          </a:solidFill>
        </p:spPr>
        <p:txBody>
          <a:bodyPr wrap="square" rtlCol="0">
            <a:spAutoFit/>
          </a:bodyPr>
          <a:lstStyle/>
          <a:p>
            <a:r>
              <a:rPr lang="en-US" i="0" u="none" strike="noStrike" dirty="0">
                <a:solidFill>
                  <a:srgbClr val="336699"/>
                </a:solidFill>
                <a:effectLst/>
                <a:latin typeface="Arial" panose="020B0604020202020204" pitchFamily="34" charset="0"/>
                <a:cs typeface="Arial" panose="020B0604020202020204" pitchFamily="34" charset="0"/>
              </a:rPr>
              <a:t>Deeta</a:t>
            </a:r>
            <a:r>
              <a:rPr lang="en-US" dirty="0">
                <a:solidFill>
                  <a:srgbClr val="336699"/>
                </a:solidFill>
                <a:latin typeface="Arial" panose="020B0604020202020204" pitchFamily="34" charset="0"/>
                <a:cs typeface="Arial" panose="020B0604020202020204" pitchFamily="34" charset="0"/>
              </a:rPr>
              <a:t> is </a:t>
            </a:r>
            <a:r>
              <a:rPr lang="en-US" i="0" u="none" strike="noStrike" dirty="0">
                <a:solidFill>
                  <a:srgbClr val="336699"/>
                </a:solidFill>
                <a:effectLst/>
                <a:latin typeface="Arial" panose="020B0604020202020204" pitchFamily="34" charset="0"/>
                <a:cs typeface="Arial" panose="020B0604020202020204" pitchFamily="34" charset="0"/>
              </a:rPr>
              <a:t>a committed team member, who takes on extra shifts to support her understaffed team. She is motivated by a fear of letting her colleagues down. She feels pressure from the wider organisation to meet targets</a:t>
            </a:r>
            <a:r>
              <a:rPr lang="en-US" dirty="0">
                <a:solidFill>
                  <a:srgbClr val="336699"/>
                </a:solidFill>
                <a:latin typeface="Arial" panose="020B0604020202020204" pitchFamily="34" charset="0"/>
                <a:cs typeface="Arial" panose="020B0604020202020204" pitchFamily="34" charset="0"/>
              </a:rPr>
              <a:t> and </a:t>
            </a:r>
            <a:r>
              <a:rPr lang="en-US" i="0" u="none" strike="noStrike" dirty="0">
                <a:solidFill>
                  <a:srgbClr val="336699"/>
                </a:solidFill>
                <a:effectLst/>
                <a:latin typeface="Arial" panose="020B0604020202020204" pitchFamily="34" charset="0"/>
                <a:cs typeface="Arial" panose="020B0604020202020204" pitchFamily="34" charset="0"/>
              </a:rPr>
              <a:t>she empathises with customers and their urgency for prompt service. However, she also struggles to prioritise her own well-being, fearing judgement from her peers if she admits to fatigue. Maintaining a tough image at work is crucial to Deeta, as she navigates the fine line between dedication and healthy boundaries.</a:t>
            </a:r>
            <a:endParaRPr lang="en-GB" dirty="0">
              <a:solidFill>
                <a:srgbClr val="336699"/>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18476" y="1479752"/>
            <a:ext cx="3436572"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AE51A36-81EA-EB3B-CC59-6F26A243A64F}"/>
              </a:ext>
            </a:extLst>
          </p:cNvPr>
          <p:cNvSpPr>
            <a:spLocks noGrp="1"/>
          </p:cNvSpPr>
          <p:nvPr>
            <p:ph idx="1"/>
          </p:nvPr>
        </p:nvSpPr>
        <p:spPr>
          <a:xfrm>
            <a:off x="3880206" y="3901232"/>
            <a:ext cx="8245663" cy="2355581"/>
          </a:xfrm>
          <a:noFill/>
          <a:ln>
            <a:noFill/>
          </a:ln>
        </p:spPr>
        <p:txBody>
          <a:bodyPr vert="horz" lIns="91440" tIns="45720" rIns="91440" bIns="45720" rtlCol="0" anchor="t">
            <a:normAutofit fontScale="92500" lnSpcReduction="10000"/>
          </a:bodyPr>
          <a:lstStyle/>
          <a:p>
            <a:pPr marL="0" indent="0">
              <a:buNone/>
            </a:pPr>
            <a:r>
              <a:rPr lang="en-GB" sz="1800" b="1" dirty="0">
                <a:solidFill>
                  <a:srgbClr val="4478A8"/>
                </a:solidFill>
                <a:latin typeface="Arial" panose="020B0604020202020204" pitchFamily="34" charset="0"/>
                <a:ea typeface="Calibri"/>
                <a:cs typeface="Arial" panose="020B0604020202020204" pitchFamily="34" charset="0"/>
              </a:rPr>
              <a:t>Based on Deeta’s situation, reflect on:</a:t>
            </a:r>
          </a:p>
          <a:p>
            <a:r>
              <a:rPr lang="en-GB" sz="1800" dirty="0">
                <a:solidFill>
                  <a:srgbClr val="4478A8"/>
                </a:solidFill>
                <a:latin typeface="Arial" panose="020B0604020202020204" pitchFamily="34" charset="0"/>
                <a:ea typeface="Calibri"/>
                <a:cs typeface="Arial" panose="020B0604020202020204" pitchFamily="34" charset="0"/>
              </a:rPr>
              <a:t>What compromise is Deeta making?</a:t>
            </a:r>
          </a:p>
          <a:p>
            <a:r>
              <a:rPr lang="en-GB" sz="1800" dirty="0">
                <a:solidFill>
                  <a:srgbClr val="4478A8"/>
                </a:solidFill>
                <a:latin typeface="Arial" panose="020B0604020202020204" pitchFamily="34" charset="0"/>
                <a:ea typeface="Calibri"/>
                <a:cs typeface="Arial" panose="020B0604020202020204" pitchFamily="34" charset="0"/>
              </a:rPr>
              <a:t>Which factors can you identify in her situation that may influence her decisions?  </a:t>
            </a:r>
          </a:p>
          <a:p>
            <a:r>
              <a:rPr lang="en-GB" sz="1800" dirty="0">
                <a:solidFill>
                  <a:srgbClr val="4478A8"/>
                </a:solidFill>
                <a:latin typeface="Arial" panose="020B0604020202020204" pitchFamily="34" charset="0"/>
                <a:ea typeface="Calibri"/>
                <a:cs typeface="Arial" panose="020B0604020202020204" pitchFamily="34" charset="0"/>
              </a:rPr>
              <a:t>Reflect on these factors as a group. Are there any factors in this situation that resonate with what you know about your team and play a role in their decisions around fatigue? </a:t>
            </a:r>
          </a:p>
          <a:p>
            <a:r>
              <a:rPr lang="en-GB" sz="1800" dirty="0">
                <a:solidFill>
                  <a:srgbClr val="4478A8"/>
                </a:solidFill>
                <a:latin typeface="Arial" panose="020B0604020202020204" pitchFamily="34" charset="0"/>
                <a:ea typeface="Calibri"/>
                <a:cs typeface="Arial" panose="020B0604020202020204" pitchFamily="34" charset="0"/>
              </a:rPr>
              <a:t>As a group discuss which factors you think your teammates would feel possible to ‘push back’? </a:t>
            </a:r>
            <a:endParaRPr lang="en-GB" sz="2000" dirty="0">
              <a:ea typeface="Calibri"/>
              <a:cs typeface="Calibri"/>
            </a:endParaRPr>
          </a:p>
        </p:txBody>
      </p:sp>
      <p:pic>
        <p:nvPicPr>
          <p:cNvPr id="8" name="Picture 6">
            <a:extLst>
              <a:ext uri="{FF2B5EF4-FFF2-40B4-BE49-F238E27FC236}">
                <a16:creationId xmlns:a16="http://schemas.microsoft.com/office/drawing/2014/main" id="{24B2DE55-1D20-A5D6-EE9A-55F736F3B3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5956" y="1739879"/>
            <a:ext cx="1572298" cy="186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1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560796"/>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Alan’s Situation:</a:t>
            </a:r>
            <a:endParaRPr lang="en-GB" sz="3600" dirty="0">
              <a:solidFill>
                <a:srgbClr val="4478A8"/>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0" y="5079023"/>
            <a:ext cx="3189890" cy="1778977"/>
          </a:xfrm>
          <a:prstGeom prst="rect">
            <a:avLst/>
          </a:prstGeom>
        </p:spPr>
      </p:pic>
      <p:sp>
        <p:nvSpPr>
          <p:cNvPr id="5" name="TextBox 4">
            <a:extLst>
              <a:ext uri="{FF2B5EF4-FFF2-40B4-BE49-F238E27FC236}">
                <a16:creationId xmlns:a16="http://schemas.microsoft.com/office/drawing/2014/main" id="{54CCCB15-B2B4-EC72-DED4-A30A1D025BF6}"/>
              </a:ext>
            </a:extLst>
          </p:cNvPr>
          <p:cNvSpPr txBox="1"/>
          <p:nvPr/>
        </p:nvSpPr>
        <p:spPr>
          <a:xfrm>
            <a:off x="2038350" y="1618892"/>
            <a:ext cx="9934458" cy="2031325"/>
          </a:xfrm>
          <a:prstGeom prst="rect">
            <a:avLst/>
          </a:prstGeom>
          <a:solidFill>
            <a:srgbClr val="E4E9F3"/>
          </a:solidFill>
        </p:spPr>
        <p:txBody>
          <a:bodyPr wrap="square" rtlCol="0">
            <a:spAutoFit/>
          </a:bodyPr>
          <a:lstStyle/>
          <a:p>
            <a:r>
              <a:rPr lang="en-US" b="0" i="0" dirty="0">
                <a:solidFill>
                  <a:srgbClr val="4478A8"/>
                </a:solidFill>
                <a:effectLst/>
                <a:latin typeface="Arial" panose="020B0604020202020204" pitchFamily="34" charset="0"/>
                <a:cs typeface="Arial" panose="020B0604020202020204" pitchFamily="34" charset="0"/>
              </a:rPr>
              <a:t>Alan, a father of two, often opts for extra shifts or longer hours to boost his income, a necessity for him in the face of the rising cost of living. However, balancing work with childcare and domestic duties strains his ability to recuperate, especially during night shifts when his children disrupt his sleep. This juggling act often leads to conflict with his partner, as childcare responsibilities clash with his work schedule. Alan's fatigue-induced irritability further complicates matters, highlighting the challenges of maintaining work-life balance in the face of financial pressures.</a:t>
            </a:r>
            <a:endParaRPr lang="en-GB" b="1"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2A0F1B3-A47D-B45B-2B7B-08FC09056520}"/>
              </a:ext>
            </a:extLst>
          </p:cNvPr>
          <p:cNvSpPr/>
          <p:nvPr/>
        </p:nvSpPr>
        <p:spPr>
          <a:xfrm>
            <a:off x="338630" y="1480159"/>
            <a:ext cx="3189890"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711AA9B9-D655-8241-824C-185A0F726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423" y="1715909"/>
            <a:ext cx="1693152" cy="190047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47F1FA11-5FA7-5480-B220-870C9F84E2B9}"/>
              </a:ext>
            </a:extLst>
          </p:cNvPr>
          <p:cNvSpPr>
            <a:spLocks noGrp="1"/>
          </p:cNvSpPr>
          <p:nvPr>
            <p:ph idx="1"/>
          </p:nvPr>
        </p:nvSpPr>
        <p:spPr>
          <a:xfrm>
            <a:off x="3564542" y="3870707"/>
            <a:ext cx="8408265" cy="2426497"/>
          </a:xfrm>
          <a:noFill/>
          <a:ln>
            <a:noFill/>
          </a:ln>
        </p:spPr>
        <p:txBody>
          <a:bodyPr vert="horz" lIns="91440" tIns="45720" rIns="91440" bIns="45720" rtlCol="0" anchor="t">
            <a:normAutofit fontScale="62500" lnSpcReduction="20000"/>
          </a:bodyPr>
          <a:lstStyle/>
          <a:p>
            <a:pPr marL="0" indent="0">
              <a:buNone/>
            </a:pPr>
            <a:r>
              <a:rPr lang="en-GB" sz="2900" b="1" dirty="0">
                <a:solidFill>
                  <a:srgbClr val="4478A8"/>
                </a:solidFill>
                <a:latin typeface="Arial" panose="020B0604020202020204" pitchFamily="34" charset="0"/>
                <a:ea typeface="Calibri"/>
                <a:cs typeface="Arial" panose="020B0604020202020204" pitchFamily="34" charset="0"/>
              </a:rPr>
              <a:t>Based on Alan’s situation, reflect on</a:t>
            </a:r>
            <a:r>
              <a:rPr lang="en-GB" sz="2600" b="1" dirty="0">
                <a:solidFill>
                  <a:srgbClr val="4478A8"/>
                </a:solidFill>
                <a:latin typeface="Arial" panose="020B0604020202020204" pitchFamily="34" charset="0"/>
                <a:ea typeface="Calibri"/>
                <a:cs typeface="Arial" panose="020B0604020202020204" pitchFamily="34" charset="0"/>
              </a:rPr>
              <a:t>:</a:t>
            </a:r>
          </a:p>
          <a:p>
            <a:r>
              <a:rPr lang="en-GB" sz="2900" dirty="0">
                <a:solidFill>
                  <a:srgbClr val="4478A8"/>
                </a:solidFill>
                <a:latin typeface="Arial" panose="020B0604020202020204" pitchFamily="34" charset="0"/>
                <a:ea typeface="Calibri"/>
                <a:cs typeface="Arial" panose="020B0604020202020204" pitchFamily="34" charset="0"/>
              </a:rPr>
              <a:t>What compromise Alan is making? </a:t>
            </a:r>
          </a:p>
          <a:p>
            <a:r>
              <a:rPr lang="en-GB" sz="2900" dirty="0">
                <a:solidFill>
                  <a:srgbClr val="4478A8"/>
                </a:solidFill>
                <a:latin typeface="Arial" panose="020B0604020202020204" pitchFamily="34" charset="0"/>
                <a:ea typeface="Calibri"/>
                <a:cs typeface="Arial" panose="020B0604020202020204" pitchFamily="34" charset="0"/>
              </a:rPr>
              <a:t>Which factors can you identify in his situation that may influence his decisions?  </a:t>
            </a:r>
          </a:p>
          <a:p>
            <a:r>
              <a:rPr lang="en-GB" sz="2900" dirty="0">
                <a:solidFill>
                  <a:srgbClr val="4478A8"/>
                </a:solidFill>
                <a:latin typeface="Arial" panose="020B0604020202020204" pitchFamily="34" charset="0"/>
                <a:ea typeface="Calibri"/>
                <a:cs typeface="Arial" panose="020B0604020202020204" pitchFamily="34" charset="0"/>
              </a:rPr>
              <a:t>Reflect on these factors as a group. Are there any factors in this situation that you think play a role in the decision making in your team? </a:t>
            </a:r>
          </a:p>
          <a:p>
            <a:r>
              <a:rPr lang="en-GB" sz="2900" dirty="0">
                <a:solidFill>
                  <a:srgbClr val="4478A8"/>
                </a:solidFill>
                <a:latin typeface="Arial" panose="020B0604020202020204" pitchFamily="34" charset="0"/>
                <a:ea typeface="Calibri"/>
                <a:cs typeface="Arial" panose="020B0604020202020204" pitchFamily="34" charset="0"/>
              </a:rPr>
              <a:t>As a group, discuss other factors that play an important role in your team members decision to say they are fit for work that are not displayed in these examples? </a:t>
            </a:r>
          </a:p>
        </p:txBody>
      </p:sp>
    </p:spTree>
    <p:extLst>
      <p:ext uri="{BB962C8B-B14F-4D97-AF65-F5344CB8AC3E}">
        <p14:creationId xmlns:p14="http://schemas.microsoft.com/office/powerpoint/2010/main" val="347036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1006192" y="1889693"/>
            <a:ext cx="10515600" cy="4727209"/>
          </a:xfrm>
          <a:solidFill>
            <a:srgbClr val="E4E9F3"/>
          </a:solidFill>
        </p:spPr>
        <p:txBody>
          <a:bodyPr vert="horz" lIns="91440" tIns="45720" rIns="91440" bIns="45720" rtlCol="0" anchor="t">
            <a:normAutofit/>
          </a:bodyPr>
          <a:lstStyle/>
          <a:p>
            <a:pPr marL="0" indent="0">
              <a:buNone/>
            </a:pPr>
            <a:r>
              <a:rPr lang="en-GB" sz="2000" dirty="0">
                <a:solidFill>
                  <a:srgbClr val="4478A8"/>
                </a:solidFill>
                <a:latin typeface="Arial" panose="020B0604020202020204" pitchFamily="34" charset="0"/>
                <a:ea typeface="Calibri"/>
                <a:cs typeface="Arial" panose="020B0604020202020204" pitchFamily="34" charset="0"/>
              </a:rPr>
              <a:t>Ideally, the best decision related to fatigue </a:t>
            </a:r>
            <a:r>
              <a:rPr lang="en-GB" sz="2000" b="1" dirty="0">
                <a:solidFill>
                  <a:srgbClr val="4478A8"/>
                </a:solidFill>
                <a:latin typeface="Arial" panose="020B0604020202020204" pitchFamily="34" charset="0"/>
                <a:ea typeface="Calibri"/>
                <a:cs typeface="Arial" panose="020B0604020202020204" pitchFamily="34" charset="0"/>
              </a:rPr>
              <a:t>always leads to no incident or no harm</a:t>
            </a:r>
            <a:r>
              <a:rPr lang="en-GB" sz="2000" dirty="0">
                <a:solidFill>
                  <a:srgbClr val="4478A8"/>
                </a:solidFill>
                <a:latin typeface="Arial" panose="020B0604020202020204" pitchFamily="34" charset="0"/>
                <a:ea typeface="Calibri"/>
                <a:cs typeface="Arial" panose="020B0604020202020204" pitchFamily="34" charset="0"/>
              </a:rPr>
              <a:t> for anybody – resulting from the following scenarios:</a:t>
            </a:r>
            <a:endParaRPr lang="en-US" sz="2000" dirty="0">
              <a:solidFill>
                <a:srgbClr val="4478A8"/>
              </a:solidFill>
              <a:latin typeface="Arial" panose="020B0604020202020204" pitchFamily="34" charset="0"/>
              <a:ea typeface="Calibri"/>
              <a:cs typeface="Arial" panose="020B0604020202020204" pitchFamily="34" charset="0"/>
            </a:endParaRPr>
          </a:p>
          <a:p>
            <a:pPr lvl="1"/>
            <a:r>
              <a:rPr lang="en-GB" sz="2000" dirty="0">
                <a:solidFill>
                  <a:srgbClr val="4478A8"/>
                </a:solidFill>
                <a:latin typeface="Arial"/>
                <a:ea typeface="Calibri"/>
                <a:cs typeface="Arial"/>
              </a:rPr>
              <a:t>either because the person was actually fit for work</a:t>
            </a:r>
            <a:endParaRPr lang="en-US" sz="2000" dirty="0">
              <a:solidFill>
                <a:srgbClr val="4478A8"/>
              </a:solidFill>
              <a:latin typeface="Arial"/>
              <a:ea typeface="Calibri"/>
              <a:cs typeface="Arial"/>
            </a:endParaRPr>
          </a:p>
          <a:p>
            <a:pPr lvl="1"/>
            <a:r>
              <a:rPr lang="en-GB" sz="2000" dirty="0">
                <a:solidFill>
                  <a:srgbClr val="4478A8"/>
                </a:solidFill>
                <a:latin typeface="Arial"/>
                <a:ea typeface="Calibri"/>
                <a:cs typeface="Arial"/>
              </a:rPr>
              <a:t>or because the person wasn’t and took the decision to stop.  </a:t>
            </a:r>
          </a:p>
          <a:p>
            <a:pPr marL="0" indent="0">
              <a:buNone/>
            </a:pPr>
            <a:r>
              <a:rPr lang="en-GB" sz="2000" dirty="0">
                <a:solidFill>
                  <a:srgbClr val="4478A8"/>
                </a:solidFill>
                <a:latin typeface="Arial"/>
                <a:ea typeface="Calibri"/>
                <a:cs typeface="Arial"/>
              </a:rPr>
              <a:t>These are the ideal scenarios but we know it is always more complex, because the decisions taken in the field are never made in a vacuum, but within a context in which certain elements influence the decision process.</a:t>
            </a:r>
            <a:br>
              <a:rPr lang="en-GB" sz="2000" dirty="0">
                <a:latin typeface="Arial" panose="020B0604020202020204" pitchFamily="34" charset="0"/>
                <a:ea typeface="Calibri"/>
                <a:cs typeface="Arial" panose="020B0604020202020204" pitchFamily="34" charset="0"/>
              </a:rPr>
            </a:br>
            <a:endParaRPr lang="en-GB" sz="1600" dirty="0">
              <a:solidFill>
                <a:srgbClr val="4478A8"/>
              </a:solidFill>
              <a:latin typeface="Arial" panose="020B0604020202020204" pitchFamily="34" charset="0"/>
              <a:ea typeface="Calibri"/>
              <a:cs typeface="Arial" panose="020B0604020202020204" pitchFamily="34" charset="0"/>
            </a:endParaRPr>
          </a:p>
          <a:p>
            <a:pPr marL="0" indent="0">
              <a:buNone/>
            </a:pPr>
            <a:r>
              <a:rPr lang="en-GB" sz="2000" dirty="0">
                <a:solidFill>
                  <a:schemeClr val="accent2"/>
                </a:solidFill>
                <a:latin typeface="Arial"/>
                <a:ea typeface="Calibri"/>
                <a:cs typeface="Arial"/>
              </a:rPr>
              <a:t>As a dispatcher, manager or supervisor</a:t>
            </a:r>
            <a:r>
              <a:rPr lang="en-GB" sz="2000" dirty="0">
                <a:solidFill>
                  <a:srgbClr val="4478A8"/>
                </a:solidFill>
                <a:latin typeface="Arial"/>
                <a:ea typeface="Calibri"/>
                <a:cs typeface="Arial"/>
              </a:rPr>
              <a:t>, you are likely to have a role where you </a:t>
            </a:r>
          </a:p>
          <a:p>
            <a:pPr marL="0" indent="0">
              <a:buNone/>
            </a:pPr>
            <a:r>
              <a:rPr lang="en-GB" sz="1800" dirty="0">
                <a:solidFill>
                  <a:srgbClr val="4478A8"/>
                </a:solidFill>
                <a:latin typeface="Arial" panose="020B0604020202020204" pitchFamily="34" charset="0"/>
                <a:ea typeface="Calibri"/>
                <a:cs typeface="Arial" panose="020B0604020202020204" pitchFamily="34" charset="0"/>
              </a:rPr>
              <a:t>allocate work to field workers, and/or </a:t>
            </a:r>
          </a:p>
          <a:p>
            <a:pPr marL="914400" lvl="1" indent="-457200">
              <a:buAutoNum type="arabicParenBoth"/>
            </a:pPr>
            <a:r>
              <a:rPr lang="en-GB" sz="1800" dirty="0">
                <a:solidFill>
                  <a:srgbClr val="4478A8"/>
                </a:solidFill>
                <a:latin typeface="Arial" panose="020B0604020202020204" pitchFamily="34" charset="0"/>
                <a:ea typeface="Calibri"/>
                <a:cs typeface="Arial" panose="020B0604020202020204" pitchFamily="34" charset="0"/>
              </a:rPr>
              <a:t>influence the decision whether a person is still fit to continue. </a:t>
            </a:r>
          </a:p>
          <a:p>
            <a:pPr marL="0" indent="0">
              <a:buNone/>
            </a:pPr>
            <a:br>
              <a:rPr lang="en-GB" sz="2000" dirty="0">
                <a:latin typeface="Arial" panose="020B0604020202020204" pitchFamily="34" charset="0"/>
                <a:ea typeface="Calibri"/>
                <a:cs typeface="Arial" panose="020B0604020202020204" pitchFamily="34" charset="0"/>
              </a:rPr>
            </a:br>
            <a:r>
              <a:rPr lang="en-GB" sz="2000" dirty="0">
                <a:solidFill>
                  <a:srgbClr val="4478A8"/>
                </a:solidFill>
                <a:latin typeface="Arial"/>
                <a:ea typeface="Calibri"/>
                <a:cs typeface="Arial"/>
              </a:rPr>
              <a:t>In roles like yours it is vital that you understand the situational factors driving the decision to continue working, so you can effectively understand and assess their decision. </a:t>
            </a:r>
            <a:endParaRPr lang="en-GB" sz="2400" dirty="0">
              <a:solidFill>
                <a:srgbClr val="4478A8"/>
              </a:solidFill>
              <a:latin typeface="Arial" panose="020B0604020202020204" pitchFamily="34" charset="0"/>
              <a:ea typeface="Calibri"/>
              <a:cs typeface="Arial" panose="020B0604020202020204" pitchFamily="34" charset="0"/>
            </a:endParaRPr>
          </a:p>
          <a:p>
            <a:endParaRPr lang="en-GB" sz="2600" dirty="0">
              <a:solidFill>
                <a:srgbClr val="000000"/>
              </a:solidFill>
              <a:ea typeface="Calibri"/>
              <a:cs typeface="Calibri"/>
            </a:endParaRPr>
          </a:p>
          <a:p>
            <a:endParaRPr lang="en-GB" sz="2600" dirty="0">
              <a:solidFill>
                <a:srgbClr val="000000"/>
              </a:solidFill>
              <a:ea typeface="Calibri"/>
              <a:cs typeface="Calibri"/>
            </a:endParaRPr>
          </a:p>
          <a:p>
            <a:pPr lvl="1"/>
            <a:endParaRPr lang="en-GB" dirty="0">
              <a:solidFill>
                <a:srgbClr val="000000"/>
              </a:solidFill>
              <a:ea typeface="Calibri"/>
              <a:cs typeface="Calibri"/>
            </a:endParaRP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106924" y="672937"/>
            <a:ext cx="10515600" cy="1325563"/>
          </a:xfrm>
        </p:spPr>
        <p:txBody>
          <a:bodyPr>
            <a:normAutofit/>
          </a:bodyPr>
          <a:lstStyle/>
          <a:p>
            <a:r>
              <a:rPr lang="en-US" sz="4000" dirty="0">
                <a:solidFill>
                  <a:srgbClr val="4478A8"/>
                </a:solidFill>
                <a:latin typeface="Arial" panose="020B0604020202020204" pitchFamily="34" charset="0"/>
                <a:cs typeface="Arial" panose="020B0604020202020204" pitchFamily="34" charset="0"/>
              </a:rPr>
              <a:t>Situation factors driving field workers</a:t>
            </a:r>
          </a:p>
        </p:txBody>
      </p:sp>
      <p:sp>
        <p:nvSpPr>
          <p:cNvPr id="6" name="Rectangle 5">
            <a:extLst>
              <a:ext uri="{FF2B5EF4-FFF2-40B4-BE49-F238E27FC236}">
                <a16:creationId xmlns:a16="http://schemas.microsoft.com/office/drawing/2014/main" id="{5CF91844-AEB2-4495-40C7-ACF05661E392}"/>
              </a:ext>
            </a:extLst>
          </p:cNvPr>
          <p:cNvSpPr/>
          <p:nvPr/>
        </p:nvSpPr>
        <p:spPr>
          <a:xfrm>
            <a:off x="222421" y="1615044"/>
            <a:ext cx="8220935" cy="62537"/>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51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BB784-CF9C-62A4-8F27-F5DDAA7A213B}"/>
              </a:ext>
            </a:extLst>
          </p:cNvPr>
          <p:cNvPicPr>
            <a:picLocks noChangeAspect="1"/>
          </p:cNvPicPr>
          <p:nvPr/>
        </p:nvPicPr>
        <p:blipFill>
          <a:blip r:embed="rId3"/>
          <a:stretch>
            <a:fillRect/>
          </a:stretch>
        </p:blipFill>
        <p:spPr>
          <a:xfrm>
            <a:off x="4743837" y="1159974"/>
            <a:ext cx="7138188" cy="3980913"/>
          </a:xfrm>
          <a:prstGeom prst="rect">
            <a:avLst/>
          </a:prstGeom>
        </p:spPr>
      </p:pic>
      <p:sp>
        <p:nvSpPr>
          <p:cNvPr id="7" name="Title 1">
            <a:extLst>
              <a:ext uri="{FF2B5EF4-FFF2-40B4-BE49-F238E27FC236}">
                <a16:creationId xmlns:a16="http://schemas.microsoft.com/office/drawing/2014/main" id="{AB392799-9150-4A26-89BF-4B2C4C75FB5F}"/>
              </a:ext>
            </a:extLst>
          </p:cNvPr>
          <p:cNvSpPr txBox="1">
            <a:spLocks/>
          </p:cNvSpPr>
          <p:nvPr/>
        </p:nvSpPr>
        <p:spPr>
          <a:xfrm>
            <a:off x="390759" y="523451"/>
            <a:ext cx="4353078" cy="46663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a:solidFill>
                  <a:srgbClr val="4478A8"/>
                </a:solidFill>
                <a:latin typeface="Arial"/>
                <a:cs typeface="Arial"/>
              </a:rPr>
              <a:t>Introduction to Work-Related Fatigue</a:t>
            </a:r>
            <a:br>
              <a:rPr lang="en-US" sz="3200"/>
            </a:br>
            <a:endParaRPr lang="en-US" sz="3200">
              <a:solidFill>
                <a:srgbClr val="ED7D31"/>
              </a:solidFill>
            </a:endParaRPr>
          </a:p>
          <a:p>
            <a:pPr algn="l">
              <a:spcAft>
                <a:spcPts val="600"/>
              </a:spcAft>
            </a:pPr>
            <a:r>
              <a:rPr lang="en-US" sz="3200" b="1">
                <a:solidFill>
                  <a:srgbClr val="ED7D31"/>
                </a:solidFill>
                <a:latin typeface="Arial" panose="020B0604020202020204" pitchFamily="34" charset="0"/>
                <a:cs typeface="Arial" panose="020B0604020202020204" pitchFamily="34" charset="0"/>
              </a:rPr>
              <a:t>Unit 4: </a:t>
            </a:r>
            <a:r>
              <a:rPr lang="en-US" sz="3200">
                <a:solidFill>
                  <a:srgbClr val="ED7D31"/>
                </a:solidFill>
                <a:latin typeface="Arial" panose="020B0604020202020204" pitchFamily="34" charset="0"/>
                <a:cs typeface="Arial" panose="020B0604020202020204" pitchFamily="34" charset="0"/>
              </a:rPr>
              <a:t>Factors influencing fatigue decision making</a:t>
            </a:r>
            <a:endParaRPr lang="en-US" sz="3200">
              <a:solidFill>
                <a:srgbClr val="ED7D31"/>
              </a:solidFill>
              <a:latin typeface="Arial" panose="020B0604020202020204" pitchFamily="34" charset="0"/>
              <a:ea typeface="Calibri Light" panose="020F03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BEE98EC-3154-494D-80C9-FCA20C9D87EF}"/>
              </a:ext>
            </a:extLst>
          </p:cNvPr>
          <p:cNvPicPr>
            <a:picLocks noChangeAspect="1"/>
          </p:cNvPicPr>
          <p:nvPr/>
        </p:nvPicPr>
        <p:blipFill>
          <a:blip r:embed="rId4"/>
          <a:stretch>
            <a:fillRect/>
          </a:stretch>
        </p:blipFill>
        <p:spPr>
          <a:xfrm>
            <a:off x="499287" y="5731275"/>
            <a:ext cx="3988741" cy="730549"/>
          </a:xfrm>
          <a:prstGeom prst="rect">
            <a:avLst/>
          </a:prstGeom>
        </p:spPr>
      </p:pic>
      <p:pic>
        <p:nvPicPr>
          <p:cNvPr id="1028" name="Picture 4" descr="Member Details | Energy Networks Association">
            <a:extLst>
              <a:ext uri="{FF2B5EF4-FFF2-40B4-BE49-F238E27FC236}">
                <a16:creationId xmlns:a16="http://schemas.microsoft.com/office/drawing/2014/main" id="{F26A129B-5FB7-45AC-A27F-13CB72F7F8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80889" y="4447"/>
            <a:ext cx="1808843" cy="1808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C02CDA-03FE-72CE-D7D1-D5AB9F99D05F}"/>
              </a:ext>
            </a:extLst>
          </p:cNvPr>
          <p:cNvSpPr txBox="1"/>
          <p:nvPr/>
        </p:nvSpPr>
        <p:spPr>
          <a:xfrm>
            <a:off x="6096000" y="5357885"/>
            <a:ext cx="6096000" cy="1477328"/>
          </a:xfrm>
          <a:prstGeom prst="rect">
            <a:avLst/>
          </a:prstGeom>
          <a:noFill/>
        </p:spPr>
        <p:txBody>
          <a:bodyPr wrap="square">
            <a:spAutoFit/>
          </a:bodyPr>
          <a:lstStyle/>
          <a:p>
            <a:r>
              <a:rPr lang="en-US" sz="1800">
                <a:solidFill>
                  <a:srgbClr val="4478A8"/>
                </a:solidFill>
                <a:latin typeface="Arial" panose="020B0604020202020204" pitchFamily="34" charset="0"/>
                <a:cs typeface="Arial" panose="020B0604020202020204" pitchFamily="34" charset="0"/>
              </a:rPr>
              <a:t>Prepared by:</a:t>
            </a:r>
          </a:p>
          <a:p>
            <a:r>
              <a:rPr lang="en-US" sz="1800">
                <a:solidFill>
                  <a:srgbClr val="4478A8"/>
                </a:solidFill>
                <a:latin typeface="Arial" panose="020B0604020202020204" pitchFamily="34" charset="0"/>
                <a:cs typeface="Arial" panose="020B0604020202020204" pitchFamily="34" charset="0"/>
              </a:rPr>
              <a:t>Centre for Human Factors, University of Hull</a:t>
            </a:r>
          </a:p>
          <a:p>
            <a:endParaRPr lang="en-US" sz="1800">
              <a:solidFill>
                <a:srgbClr val="4478A8"/>
              </a:solidFill>
              <a:latin typeface="Arial" panose="020B0604020202020204" pitchFamily="34" charset="0"/>
              <a:cs typeface="Arial" panose="020B0604020202020204" pitchFamily="34" charset="0"/>
            </a:endParaRPr>
          </a:p>
          <a:p>
            <a:r>
              <a:rPr lang="en-US" sz="1800">
                <a:solidFill>
                  <a:srgbClr val="4478A8"/>
                </a:solidFill>
                <a:latin typeface="Arial" panose="020B0604020202020204" pitchFamily="34" charset="0"/>
                <a:cs typeface="Arial" panose="020B0604020202020204" pitchFamily="34" charset="0"/>
              </a:rPr>
              <a:t>Commissioned and supported by:  </a:t>
            </a:r>
          </a:p>
          <a:p>
            <a:r>
              <a:rPr lang="en-US" sz="1800">
                <a:solidFill>
                  <a:srgbClr val="4478A8"/>
                </a:solidFill>
                <a:latin typeface="Arial" panose="020B0604020202020204" pitchFamily="34" charset="0"/>
                <a:cs typeface="Arial" panose="020B0604020202020204" pitchFamily="34" charset="0"/>
              </a:rPr>
              <a:t>Energy Networks  Association </a:t>
            </a:r>
            <a:endParaRPr lang="en-GB">
              <a:solidFill>
                <a:srgbClr val="4478A8"/>
              </a:solidFill>
              <a:latin typeface="Arial" panose="020B0604020202020204" pitchFamily="34" charset="0"/>
              <a:cs typeface="Arial" panose="020B0604020202020204" pitchFamily="34" charset="0"/>
            </a:endParaRPr>
          </a:p>
        </p:txBody>
      </p:sp>
      <p:pic>
        <p:nvPicPr>
          <p:cNvPr id="2" name="Picture 1" descr="A blue and white banner with buildings and text&#10;&#10;Description automatically generated">
            <a:extLst>
              <a:ext uri="{FF2B5EF4-FFF2-40B4-BE49-F238E27FC236}">
                <a16:creationId xmlns:a16="http://schemas.microsoft.com/office/drawing/2014/main" id="{11933E46-0BCF-FF04-AE08-49D47A4CEC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0" y="0"/>
            <a:ext cx="12187070" cy="6853553"/>
          </a:xfrm>
          <a:prstGeom prst="rect">
            <a:avLst/>
          </a:prstGeom>
        </p:spPr>
      </p:pic>
    </p:spTree>
    <p:extLst>
      <p:ext uri="{BB962C8B-B14F-4D97-AF65-F5344CB8AC3E}">
        <p14:creationId xmlns:p14="http://schemas.microsoft.com/office/powerpoint/2010/main" val="74488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8843E-8546-84E7-99E2-EF55AB191AFC}"/>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8E9A3DCF-F879-3492-530A-B7F533EA4D46}"/>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6EDB4001-1B0F-128C-103D-B5BE4611C992}"/>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6EB7C5B4-B5D1-77BD-8A8F-0C02D836F4DD}"/>
              </a:ext>
            </a:extLst>
          </p:cNvPr>
          <p:cNvSpPr txBox="1">
            <a:spLocks noGrp="1"/>
          </p:cNvSpPr>
          <p:nvPr>
            <p:ph type="title"/>
          </p:nvPr>
        </p:nvSpPr>
        <p:spPr>
          <a:xfrm>
            <a:off x="222421" y="842285"/>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a:cs typeface="Arial"/>
              </a:rPr>
              <a:t>Situational factors </a:t>
            </a:r>
            <a:endParaRPr lang="en-GB" sz="3600" dirty="0">
              <a:solidFill>
                <a:srgbClr val="4478A8"/>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122E25A-B2F9-7E23-B07B-1FA673ECBF77}"/>
              </a:ext>
            </a:extLst>
          </p:cNvPr>
          <p:cNvSpPr/>
          <p:nvPr/>
        </p:nvSpPr>
        <p:spPr>
          <a:xfrm>
            <a:off x="323968" y="1793177"/>
            <a:ext cx="9816728" cy="48638"/>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7AB4635C-70E4-2234-26B2-AE727ABC94D0}"/>
              </a:ext>
            </a:extLst>
          </p:cNvPr>
          <p:cNvSpPr/>
          <p:nvPr/>
        </p:nvSpPr>
        <p:spPr>
          <a:xfrm rot="-1080000">
            <a:off x="4444895" y="4769871"/>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Economic incentive</a:t>
            </a:r>
            <a:endParaRPr lang="en-US" dirty="0">
              <a:solidFill>
                <a:srgbClr val="4478A8"/>
              </a:solidFill>
            </a:endParaRPr>
          </a:p>
        </p:txBody>
      </p:sp>
      <p:sp>
        <p:nvSpPr>
          <p:cNvPr id="10" name="Rectangle 9">
            <a:extLst>
              <a:ext uri="{FF2B5EF4-FFF2-40B4-BE49-F238E27FC236}">
                <a16:creationId xmlns:a16="http://schemas.microsoft.com/office/drawing/2014/main" id="{CEA5B15E-7154-D277-8507-C4DAEDB0C8B0}"/>
              </a:ext>
            </a:extLst>
          </p:cNvPr>
          <p:cNvSpPr/>
          <p:nvPr/>
        </p:nvSpPr>
        <p:spPr>
          <a:xfrm rot="18262346" flipV="1">
            <a:off x="4513454" y="5426021"/>
            <a:ext cx="3002750" cy="128238"/>
          </a:xfrm>
          <a:prstGeom prst="rect">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F2AE7C2-8364-6F25-7145-E4357158406B}"/>
              </a:ext>
            </a:extLst>
          </p:cNvPr>
          <p:cNvSpPr/>
          <p:nvPr/>
        </p:nvSpPr>
        <p:spPr>
          <a:xfrm rot="120000">
            <a:off x="3421906" y="5528507"/>
            <a:ext cx="2210516" cy="674693"/>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Concerns for customer</a:t>
            </a:r>
            <a:endParaRPr lang="en-US" dirty="0">
              <a:solidFill>
                <a:srgbClr val="4478A8"/>
              </a:solidFill>
            </a:endParaRPr>
          </a:p>
        </p:txBody>
      </p:sp>
      <p:sp>
        <p:nvSpPr>
          <p:cNvPr id="12" name="Oval 11">
            <a:extLst>
              <a:ext uri="{FF2B5EF4-FFF2-40B4-BE49-F238E27FC236}">
                <a16:creationId xmlns:a16="http://schemas.microsoft.com/office/drawing/2014/main" id="{655F865A-FD2D-BCBD-B3F3-E9F31ED8114C}"/>
              </a:ext>
            </a:extLst>
          </p:cNvPr>
          <p:cNvSpPr/>
          <p:nvPr/>
        </p:nvSpPr>
        <p:spPr>
          <a:xfrm rot="657005">
            <a:off x="716513" y="6279735"/>
            <a:ext cx="2279477" cy="49305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4478A8"/>
                </a:solidFill>
                <a:cs typeface="Calibri"/>
              </a:rPr>
              <a:t>Professionalism</a:t>
            </a:r>
            <a:endParaRPr lang="en-US" sz="1600" dirty="0">
              <a:solidFill>
                <a:srgbClr val="4478A8"/>
              </a:solidFill>
            </a:endParaRPr>
          </a:p>
        </p:txBody>
      </p:sp>
      <p:sp>
        <p:nvSpPr>
          <p:cNvPr id="13" name="Oval 12">
            <a:extLst>
              <a:ext uri="{FF2B5EF4-FFF2-40B4-BE49-F238E27FC236}">
                <a16:creationId xmlns:a16="http://schemas.microsoft.com/office/drawing/2014/main" id="{0380DC9B-B099-6227-2103-7AC4FAA45901}"/>
              </a:ext>
            </a:extLst>
          </p:cNvPr>
          <p:cNvSpPr/>
          <p:nvPr/>
        </p:nvSpPr>
        <p:spPr>
          <a:xfrm rot="21300000">
            <a:off x="3847111" y="4411247"/>
            <a:ext cx="1255059" cy="62752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Under- staffed</a:t>
            </a:r>
            <a:endParaRPr lang="en-US" dirty="0">
              <a:solidFill>
                <a:srgbClr val="4478A8"/>
              </a:solidFill>
            </a:endParaRPr>
          </a:p>
        </p:txBody>
      </p:sp>
      <p:sp>
        <p:nvSpPr>
          <p:cNvPr id="14" name="Oval 13">
            <a:extLst>
              <a:ext uri="{FF2B5EF4-FFF2-40B4-BE49-F238E27FC236}">
                <a16:creationId xmlns:a16="http://schemas.microsoft.com/office/drawing/2014/main" id="{E59A0B2B-80B2-752E-4BDC-D2D0A92660E3}"/>
              </a:ext>
            </a:extLst>
          </p:cNvPr>
          <p:cNvSpPr/>
          <p:nvPr/>
        </p:nvSpPr>
        <p:spPr>
          <a:xfrm rot="20894056">
            <a:off x="2557559" y="3982252"/>
            <a:ext cx="2455435" cy="582705"/>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Pressure to meet targets</a:t>
            </a:r>
            <a:endParaRPr lang="en-US" dirty="0">
              <a:solidFill>
                <a:srgbClr val="4478A8"/>
              </a:solidFill>
            </a:endParaRPr>
          </a:p>
        </p:txBody>
      </p:sp>
      <p:sp>
        <p:nvSpPr>
          <p:cNvPr id="16" name="Oval 15">
            <a:extLst>
              <a:ext uri="{FF2B5EF4-FFF2-40B4-BE49-F238E27FC236}">
                <a16:creationId xmlns:a16="http://schemas.microsoft.com/office/drawing/2014/main" id="{4739338A-53AB-8991-6690-A230FFC4530D}"/>
              </a:ext>
            </a:extLst>
          </p:cNvPr>
          <p:cNvSpPr/>
          <p:nvPr/>
        </p:nvSpPr>
        <p:spPr>
          <a:xfrm rot="20800585">
            <a:off x="64135" y="5364290"/>
            <a:ext cx="2185095" cy="811818"/>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rgbClr val="4478A8"/>
                </a:solidFill>
                <a:cs typeface="Calibri"/>
              </a:rPr>
              <a:t>Sustainability of the company</a:t>
            </a:r>
            <a:endParaRPr lang="en-US" sz="1600" dirty="0">
              <a:solidFill>
                <a:srgbClr val="4478A8"/>
              </a:solidFill>
            </a:endParaRPr>
          </a:p>
        </p:txBody>
      </p:sp>
      <p:sp>
        <p:nvSpPr>
          <p:cNvPr id="17" name="Content Placeholder 2">
            <a:extLst>
              <a:ext uri="{FF2B5EF4-FFF2-40B4-BE49-F238E27FC236}">
                <a16:creationId xmlns:a16="http://schemas.microsoft.com/office/drawing/2014/main" id="{9F24042B-2DA6-FCE6-BD14-459CBFA3F81E}"/>
              </a:ext>
            </a:extLst>
          </p:cNvPr>
          <p:cNvSpPr>
            <a:spLocks noGrp="1"/>
          </p:cNvSpPr>
          <p:nvPr>
            <p:ph idx="1"/>
          </p:nvPr>
        </p:nvSpPr>
        <p:spPr>
          <a:xfrm>
            <a:off x="752890" y="1947103"/>
            <a:ext cx="10459038" cy="1290408"/>
          </a:xfrm>
        </p:spPr>
        <p:txBody>
          <a:bodyPr vert="horz" lIns="91440" tIns="45720" rIns="91440" bIns="45720" rtlCol="0" anchor="t">
            <a:noAutofit/>
          </a:bodyPr>
          <a:lstStyle/>
          <a:p>
            <a:pPr marL="0" indent="0" algn="ctr">
              <a:buNone/>
            </a:pPr>
            <a:r>
              <a:rPr lang="en-US" sz="2000" dirty="0">
                <a:solidFill>
                  <a:srgbClr val="4478A8"/>
                </a:solidFill>
                <a:latin typeface="Arial"/>
                <a:cs typeface="Calibri"/>
              </a:rPr>
              <a:t>Our exploration into the frontline working context found some factors that influencing decision-making. This list is not exhaustive. </a:t>
            </a:r>
            <a:endParaRPr lang="en-US" dirty="0"/>
          </a:p>
          <a:p>
            <a:pPr marL="0" indent="0" algn="ctr">
              <a:buNone/>
            </a:pPr>
            <a:r>
              <a:rPr lang="en-US" sz="2000" dirty="0">
                <a:solidFill>
                  <a:srgbClr val="4478A8"/>
                </a:solidFill>
                <a:latin typeface="Arial"/>
                <a:cs typeface="Calibri"/>
              </a:rPr>
              <a:t>Take a moment to look at them and reflect what they might mean to your team…</a:t>
            </a:r>
            <a:endParaRPr lang="en-US" dirty="0">
              <a:solidFill>
                <a:srgbClr val="000000"/>
              </a:solidFill>
              <a:latin typeface="Calibri" panose="020F0502020204030204"/>
              <a:ea typeface="Calibri" panose="020F0502020204030204"/>
              <a:cs typeface="Calibri"/>
            </a:endParaRPr>
          </a:p>
          <a:p>
            <a:pPr marL="0" indent="0" algn="ctr">
              <a:buNone/>
            </a:pPr>
            <a:r>
              <a:rPr lang="en-US" sz="2000" dirty="0">
                <a:solidFill>
                  <a:srgbClr val="ED7D31"/>
                </a:solidFill>
                <a:latin typeface="Arial"/>
                <a:ea typeface="Calibri" panose="020F0502020204030204"/>
                <a:cs typeface="Calibri"/>
              </a:rPr>
              <a:t>Which factors do you think would play a significant role in their decision making? Which factors are they most likely to </a:t>
            </a:r>
            <a:r>
              <a:rPr lang="en-US" sz="2000" dirty="0" err="1">
                <a:solidFill>
                  <a:srgbClr val="ED7D31"/>
                </a:solidFill>
                <a:latin typeface="Arial"/>
                <a:ea typeface="Calibri" panose="020F0502020204030204"/>
                <a:cs typeface="Calibri"/>
              </a:rPr>
              <a:t>prioritise</a:t>
            </a:r>
            <a:r>
              <a:rPr lang="en-US" sz="2000" dirty="0">
                <a:solidFill>
                  <a:srgbClr val="ED7D31"/>
                </a:solidFill>
                <a:latin typeface="Arial"/>
                <a:ea typeface="Calibri" panose="020F0502020204030204"/>
                <a:cs typeface="Calibri"/>
              </a:rPr>
              <a:t> at the risk of detriment of their health? </a:t>
            </a:r>
          </a:p>
        </p:txBody>
      </p:sp>
      <p:sp>
        <p:nvSpPr>
          <p:cNvPr id="5" name="Oval 4">
            <a:extLst>
              <a:ext uri="{FF2B5EF4-FFF2-40B4-BE49-F238E27FC236}">
                <a16:creationId xmlns:a16="http://schemas.microsoft.com/office/drawing/2014/main" id="{B5475531-7102-4965-D7DB-9677BF9B6B99}"/>
              </a:ext>
            </a:extLst>
          </p:cNvPr>
          <p:cNvSpPr/>
          <p:nvPr/>
        </p:nvSpPr>
        <p:spPr>
          <a:xfrm>
            <a:off x="4861438" y="3855604"/>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Personal finance</a:t>
            </a:r>
            <a:endParaRPr lang="en-US" dirty="0">
              <a:solidFill>
                <a:srgbClr val="4478A8"/>
              </a:solidFill>
            </a:endParaRPr>
          </a:p>
        </p:txBody>
      </p:sp>
      <p:sp>
        <p:nvSpPr>
          <p:cNvPr id="18" name="Oval 17">
            <a:extLst>
              <a:ext uri="{FF2B5EF4-FFF2-40B4-BE49-F238E27FC236}">
                <a16:creationId xmlns:a16="http://schemas.microsoft.com/office/drawing/2014/main" id="{1F871716-3437-C430-360F-C36B11FF4C5C}"/>
              </a:ext>
            </a:extLst>
          </p:cNvPr>
          <p:cNvSpPr/>
          <p:nvPr/>
        </p:nvSpPr>
        <p:spPr>
          <a:xfrm rot="923017">
            <a:off x="1994703" y="5697772"/>
            <a:ext cx="1810871"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Fear of stigma</a:t>
            </a:r>
            <a:endParaRPr lang="en-US" dirty="0">
              <a:solidFill>
                <a:srgbClr val="4478A8"/>
              </a:solidFill>
            </a:endParaRPr>
          </a:p>
        </p:txBody>
      </p:sp>
      <p:sp>
        <p:nvSpPr>
          <p:cNvPr id="20" name="Oval 19">
            <a:extLst>
              <a:ext uri="{FF2B5EF4-FFF2-40B4-BE49-F238E27FC236}">
                <a16:creationId xmlns:a16="http://schemas.microsoft.com/office/drawing/2014/main" id="{12437218-A431-1F2F-119A-683726C2855C}"/>
              </a:ext>
            </a:extLst>
          </p:cNvPr>
          <p:cNvSpPr/>
          <p:nvPr/>
        </p:nvSpPr>
        <p:spPr>
          <a:xfrm rot="21300000">
            <a:off x="3586019" y="6212501"/>
            <a:ext cx="1587475" cy="627529"/>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Staff absence</a:t>
            </a:r>
            <a:endParaRPr lang="en-US" dirty="0">
              <a:solidFill>
                <a:srgbClr val="4478A8"/>
              </a:solidFill>
            </a:endParaRPr>
          </a:p>
        </p:txBody>
      </p:sp>
      <p:sp>
        <p:nvSpPr>
          <p:cNvPr id="21" name="Oval 20">
            <a:extLst>
              <a:ext uri="{FF2B5EF4-FFF2-40B4-BE49-F238E27FC236}">
                <a16:creationId xmlns:a16="http://schemas.microsoft.com/office/drawing/2014/main" id="{64B71F1F-5235-B414-20DB-0CD62659CA51}"/>
              </a:ext>
            </a:extLst>
          </p:cNvPr>
          <p:cNvSpPr/>
          <p:nvPr/>
        </p:nvSpPr>
        <p:spPr>
          <a:xfrm>
            <a:off x="2031358" y="4820129"/>
            <a:ext cx="2229506" cy="842682"/>
          </a:xfrm>
          <a:prstGeom prst="ellipse">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4478A8"/>
                </a:solidFill>
                <a:cs typeface="Calibri"/>
              </a:rPr>
              <a:t>Willingness to finish tasks</a:t>
            </a:r>
            <a:endParaRPr lang="en-US" dirty="0">
              <a:solidFill>
                <a:srgbClr val="4478A8"/>
              </a:solidFill>
            </a:endParaRPr>
          </a:p>
        </p:txBody>
      </p:sp>
      <p:sp>
        <p:nvSpPr>
          <p:cNvPr id="23" name="Freeform 2">
            <a:extLst>
              <a:ext uri="{FF2B5EF4-FFF2-40B4-BE49-F238E27FC236}">
                <a16:creationId xmlns:a16="http://schemas.microsoft.com/office/drawing/2014/main" id="{EB194AC4-4B7B-013B-8E43-6AC5E2CA4091}"/>
              </a:ext>
            </a:extLst>
          </p:cNvPr>
          <p:cNvSpPr/>
          <p:nvPr/>
        </p:nvSpPr>
        <p:spPr>
          <a:xfrm flipH="1">
            <a:off x="6193521" y="5101697"/>
            <a:ext cx="1656956" cy="1694835"/>
          </a:xfrm>
          <a:custGeom>
            <a:avLst/>
            <a:gdLst/>
            <a:ahLst/>
            <a:cxnLst/>
            <a:rect l="l" t="t" r="r" b="b"/>
            <a:pathLst>
              <a:path w="4218480" h="4114800">
                <a:moveTo>
                  <a:pt x="0" y="0"/>
                </a:moveTo>
                <a:lnTo>
                  <a:pt x="4218480" y="0"/>
                </a:lnTo>
                <a:lnTo>
                  <a:pt x="42184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Tree>
    <p:extLst>
      <p:ext uri="{BB962C8B-B14F-4D97-AF65-F5344CB8AC3E}">
        <p14:creationId xmlns:p14="http://schemas.microsoft.com/office/powerpoint/2010/main" val="126368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838200" y="2506905"/>
            <a:ext cx="10515600" cy="2722370"/>
          </a:xfrm>
          <a:solidFill>
            <a:srgbClr val="E4E9F3"/>
          </a:solidFill>
        </p:spPr>
        <p:txBody>
          <a:bodyPr vert="horz" lIns="91440" tIns="45720" rIns="91440" bIns="45720" rtlCol="0" anchor="t">
            <a:normAutofit/>
          </a:bodyPr>
          <a:lstStyle/>
          <a:p>
            <a:pPr marL="0" indent="0">
              <a:buNone/>
            </a:pPr>
            <a:r>
              <a:rPr lang="en-GB" sz="2200" dirty="0">
                <a:solidFill>
                  <a:srgbClr val="4478A8"/>
                </a:solidFill>
                <a:latin typeface="Arial"/>
                <a:ea typeface="Calibri"/>
                <a:cs typeface="Arial"/>
              </a:rPr>
              <a:t>Having thought about the situation drivers for workers in the field, we now focus on some situational factors that can influence </a:t>
            </a:r>
            <a:r>
              <a:rPr lang="en-GB" sz="2200" b="1" dirty="0">
                <a:solidFill>
                  <a:srgbClr val="4478A8"/>
                </a:solidFill>
                <a:latin typeface="Arial"/>
                <a:ea typeface="Calibri"/>
                <a:cs typeface="Arial"/>
              </a:rPr>
              <a:t>your decision </a:t>
            </a:r>
            <a:r>
              <a:rPr lang="en-GB" sz="2200" dirty="0">
                <a:solidFill>
                  <a:srgbClr val="4478A8"/>
                </a:solidFill>
                <a:latin typeface="Arial"/>
                <a:ea typeface="Calibri"/>
                <a:cs typeface="Arial"/>
              </a:rPr>
              <a:t>when assessing workers’ levels of fatigue</a:t>
            </a:r>
            <a:r>
              <a:rPr lang="en-GB" sz="2200" dirty="0">
                <a:solidFill>
                  <a:srgbClr val="4478A8"/>
                </a:solidFill>
                <a:latin typeface="Arial"/>
                <a:cs typeface="Arial"/>
              </a:rPr>
              <a:t>. </a:t>
            </a:r>
            <a:endParaRPr lang="en-GB" sz="2200" dirty="0">
              <a:solidFill>
                <a:srgbClr val="4478A8"/>
              </a:solidFill>
              <a:latin typeface="Arial" panose="020B0604020202020204" pitchFamily="34" charset="0"/>
              <a:cs typeface="Arial" panose="020B0604020202020204" pitchFamily="34" charset="0"/>
            </a:endParaRPr>
          </a:p>
          <a:p>
            <a:r>
              <a:rPr lang="en-GB" sz="2200" dirty="0">
                <a:solidFill>
                  <a:srgbClr val="4478A8"/>
                </a:solidFill>
                <a:latin typeface="Arial" panose="020B0604020202020204" pitchFamily="34" charset="0"/>
                <a:cs typeface="Arial" panose="020B0604020202020204" pitchFamily="34" charset="0"/>
              </a:rPr>
              <a:t>Have</a:t>
            </a:r>
            <a:r>
              <a:rPr lang="en-GB" sz="2200" dirty="0">
                <a:solidFill>
                  <a:srgbClr val="4478A8"/>
                </a:solidFill>
                <a:latin typeface="Arial" panose="020B0604020202020204" pitchFamily="34" charset="0"/>
                <a:ea typeface="Calibri"/>
                <a:cs typeface="Arial" panose="020B0604020202020204" pitchFamily="34" charset="0"/>
              </a:rPr>
              <a:t> a look at the list individually and identify those that play an important role in your decision. Are there any important factors missing? </a:t>
            </a:r>
          </a:p>
          <a:p>
            <a:r>
              <a:rPr lang="en-GB" sz="2200" dirty="0">
                <a:solidFill>
                  <a:srgbClr val="4478A8"/>
                </a:solidFill>
                <a:latin typeface="Arial" panose="020B0604020202020204" pitchFamily="34" charset="0"/>
                <a:ea typeface="Calibri"/>
                <a:cs typeface="Arial" panose="020B0604020202020204" pitchFamily="34" charset="0"/>
              </a:rPr>
              <a:t>If so, add them to your list</a:t>
            </a:r>
          </a:p>
          <a:p>
            <a:r>
              <a:rPr lang="en-GB" sz="2200" dirty="0">
                <a:solidFill>
                  <a:srgbClr val="4478A8"/>
                </a:solidFill>
                <a:latin typeface="Arial" panose="020B0604020202020204" pitchFamily="34" charset="0"/>
                <a:ea typeface="Calibri"/>
                <a:cs typeface="Arial" panose="020B0604020202020204" pitchFamily="34" charset="0"/>
              </a:rPr>
              <a:t>Then, discuss these factors/challenges as a group </a:t>
            </a: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106924" y="681038"/>
            <a:ext cx="7552660" cy="1325563"/>
          </a:xfrm>
        </p:spPr>
        <p:txBody>
          <a:bodyPr>
            <a:normAutofit/>
          </a:bodyPr>
          <a:lstStyle/>
          <a:p>
            <a:r>
              <a:rPr lang="en-US" sz="4000" dirty="0">
                <a:solidFill>
                  <a:srgbClr val="4478A8"/>
                </a:solidFill>
                <a:latin typeface="Arial" panose="020B0604020202020204" pitchFamily="34" charset="0"/>
                <a:cs typeface="Arial" panose="020B0604020202020204" pitchFamily="34" charset="0"/>
              </a:rPr>
              <a:t>Training Activity:</a:t>
            </a:r>
            <a:endParaRPr lang="en-US" sz="4000" dirty="0">
              <a:solidFill>
                <a:srgbClr val="4478A8"/>
              </a:solidFill>
              <a:latin typeface="Arial" panose="020B0604020202020204" pitchFamily="34" charset="0"/>
              <a:ea typeface="Calibri Light"/>
              <a:cs typeface="Arial" panose="020B0604020202020204" pitchFamily="34" charset="0"/>
            </a:endParaRPr>
          </a:p>
        </p:txBody>
      </p:sp>
      <p:sp>
        <p:nvSpPr>
          <p:cNvPr id="6" name="Rectangle 5">
            <a:extLst>
              <a:ext uri="{FF2B5EF4-FFF2-40B4-BE49-F238E27FC236}">
                <a16:creationId xmlns:a16="http://schemas.microsoft.com/office/drawing/2014/main" id="{E4BA6A49-6E06-CD2C-D51B-1F65F22F8FAD}"/>
              </a:ext>
            </a:extLst>
          </p:cNvPr>
          <p:cNvSpPr/>
          <p:nvPr/>
        </p:nvSpPr>
        <p:spPr>
          <a:xfrm>
            <a:off x="222421" y="1628725"/>
            <a:ext cx="3530182" cy="57571"/>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34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676931" y="2059437"/>
            <a:ext cx="4743596" cy="4400485"/>
          </a:xfrm>
          <a:solidFill>
            <a:srgbClr val="E4E9F3"/>
          </a:solidFill>
        </p:spPr>
        <p:txBody>
          <a:bodyPr vert="horz" lIns="91440" tIns="45720" rIns="91440" bIns="45720" rtlCol="0" anchor="t">
            <a:noAutofit/>
          </a:bodyPr>
          <a:lstStyle/>
          <a:p>
            <a:pPr marL="0" indent="0">
              <a:buNone/>
            </a:pPr>
            <a:r>
              <a:rPr lang="en-GB" sz="2000" b="1" dirty="0">
                <a:solidFill>
                  <a:srgbClr val="4478A8"/>
                </a:solidFill>
                <a:latin typeface="Arial"/>
                <a:ea typeface="Calibri"/>
                <a:cs typeface="Arial"/>
              </a:rPr>
              <a:t>Factors that push you to prioritise or listening to workers' fatigue:</a:t>
            </a:r>
            <a:endParaRPr lang="en-US" sz="2000" b="1">
              <a:solidFill>
                <a:srgbClr val="4478A8"/>
              </a:solidFill>
              <a:latin typeface="Arial"/>
              <a:cs typeface="Arial"/>
            </a:endParaRPr>
          </a:p>
          <a:p>
            <a:pPr lvl="1"/>
            <a:r>
              <a:rPr lang="en-GB" sz="2000" dirty="0">
                <a:solidFill>
                  <a:srgbClr val="4478A8"/>
                </a:solidFill>
                <a:latin typeface="Arial" panose="020B0604020202020204" pitchFamily="34" charset="0"/>
                <a:ea typeface="Calibri"/>
                <a:cs typeface="Arial" panose="020B0604020202020204" pitchFamily="34" charset="0"/>
              </a:rPr>
              <a:t>Willingness to prevent any incidents that will harm employees and put more pressure to the rest of the team</a:t>
            </a:r>
          </a:p>
          <a:p>
            <a:pPr lvl="1"/>
            <a:r>
              <a:rPr lang="en-GB" sz="2000" dirty="0">
                <a:solidFill>
                  <a:srgbClr val="4478A8"/>
                </a:solidFill>
                <a:latin typeface="Arial" panose="020B0604020202020204" pitchFamily="34" charset="0"/>
                <a:ea typeface="Calibri"/>
                <a:cs typeface="Arial" panose="020B0604020202020204" pitchFamily="34" charset="0"/>
              </a:rPr>
              <a:t>High personal orientation towards worker safety &amp; wellbeing </a:t>
            </a:r>
          </a:p>
          <a:p>
            <a:pPr lvl="1"/>
            <a:r>
              <a:rPr lang="en-GB" sz="2000" dirty="0">
                <a:solidFill>
                  <a:srgbClr val="4478A8"/>
                </a:solidFill>
                <a:latin typeface="Arial" panose="020B0604020202020204" pitchFamily="34" charset="0"/>
                <a:ea typeface="Calibri"/>
                <a:cs typeface="Arial" panose="020B0604020202020204" pitchFamily="34" charset="0"/>
              </a:rPr>
              <a:t>Accountability of your role</a:t>
            </a:r>
            <a:endParaRPr lang="en-GB" sz="2000" dirty="0">
              <a:solidFill>
                <a:srgbClr val="4478A8"/>
              </a:solidFill>
              <a:latin typeface="Arial" panose="020B0604020202020204" pitchFamily="34" charset="0"/>
              <a:cs typeface="Arial" panose="020B0604020202020204" pitchFamily="34" charset="0"/>
            </a:endParaRPr>
          </a:p>
          <a:p>
            <a:pPr lvl="1"/>
            <a:r>
              <a:rPr lang="en-GB" sz="2000" dirty="0">
                <a:solidFill>
                  <a:srgbClr val="4478A8"/>
                </a:solidFill>
                <a:latin typeface="Arial" panose="020B0604020202020204" pitchFamily="34" charset="0"/>
                <a:ea typeface="Calibri"/>
                <a:cs typeface="Arial" panose="020B0604020202020204" pitchFamily="34" charset="0"/>
              </a:rPr>
              <a:t>Possibility/availability to allocate someone else for the job/task</a:t>
            </a:r>
          </a:p>
          <a:p>
            <a:pPr lvl="1"/>
            <a:r>
              <a:rPr lang="en-GB" sz="2000" dirty="0">
                <a:solidFill>
                  <a:srgbClr val="4478A8"/>
                </a:solidFill>
                <a:latin typeface="Arial" panose="020B0604020202020204" pitchFamily="34" charset="0"/>
                <a:ea typeface="Calibri"/>
                <a:cs typeface="Arial" panose="020B0604020202020204" pitchFamily="34" charset="0"/>
              </a:rPr>
              <a:t>Worker raising concern related to their own fatigue</a:t>
            </a: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1" y="734708"/>
            <a:ext cx="10891276" cy="1325563"/>
          </a:xfrm>
        </p:spPr>
        <p:txBody>
          <a:bodyPr>
            <a:normAutofit/>
          </a:bodyPr>
          <a:lstStyle/>
          <a:p>
            <a:r>
              <a:rPr lang="en-US" sz="4000" dirty="0">
                <a:solidFill>
                  <a:srgbClr val="4478A8"/>
                </a:solidFill>
                <a:latin typeface="Arial" panose="020B0604020202020204" pitchFamily="34" charset="0"/>
                <a:cs typeface="Arial" panose="020B0604020202020204" pitchFamily="34" charset="0"/>
              </a:rPr>
              <a:t>Training Activity: Factors (non-exhaustive list)</a:t>
            </a:r>
          </a:p>
        </p:txBody>
      </p:sp>
      <p:sp>
        <p:nvSpPr>
          <p:cNvPr id="6" name="Rectangle 5">
            <a:extLst>
              <a:ext uri="{FF2B5EF4-FFF2-40B4-BE49-F238E27FC236}">
                <a16:creationId xmlns:a16="http://schemas.microsoft.com/office/drawing/2014/main" id="{5D557A6C-196B-77FB-46B5-BA36F02EDC16}"/>
              </a:ext>
            </a:extLst>
          </p:cNvPr>
          <p:cNvSpPr/>
          <p:nvPr/>
        </p:nvSpPr>
        <p:spPr>
          <a:xfrm>
            <a:off x="403761" y="1720150"/>
            <a:ext cx="10070275" cy="51740"/>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24B46C-13D3-1C30-3347-7F8750D8784A}"/>
              </a:ext>
            </a:extLst>
          </p:cNvPr>
          <p:cNvSpPr txBox="1">
            <a:spLocks/>
          </p:cNvSpPr>
          <p:nvPr/>
        </p:nvSpPr>
        <p:spPr>
          <a:xfrm>
            <a:off x="6551519" y="2053686"/>
            <a:ext cx="4743596" cy="4400485"/>
          </a:xfrm>
          <a:prstGeom prst="rect">
            <a:avLst/>
          </a:prstGeom>
          <a:solidFill>
            <a:srgbClr val="E4E9F3"/>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rgbClr val="4478A8"/>
                </a:solidFill>
                <a:latin typeface="Arial"/>
                <a:ea typeface="Calibri"/>
                <a:cs typeface="Arial"/>
              </a:rPr>
              <a:t>Factors that push you to divert your attention from workers' fatigue:</a:t>
            </a:r>
            <a:endParaRPr lang="en-US" sz="2000" b="1" dirty="0">
              <a:solidFill>
                <a:srgbClr val="4478A8"/>
              </a:solidFill>
              <a:latin typeface="Arial"/>
              <a:ea typeface="Calibri"/>
              <a:cs typeface="Arial"/>
            </a:endParaRPr>
          </a:p>
          <a:p>
            <a:pPr lvl="1"/>
            <a:r>
              <a:rPr lang="en-GB" sz="2000" dirty="0">
                <a:solidFill>
                  <a:srgbClr val="4478A8"/>
                </a:solidFill>
                <a:latin typeface="Arial" panose="020B0604020202020204" pitchFamily="34" charset="0"/>
                <a:ea typeface="Calibri"/>
                <a:cs typeface="Arial" panose="020B0604020202020204" pitchFamily="34" charset="0"/>
              </a:rPr>
              <a:t>Amount of work to be done</a:t>
            </a:r>
          </a:p>
          <a:p>
            <a:pPr lvl="1"/>
            <a:r>
              <a:rPr lang="en-GB" sz="2000" dirty="0">
                <a:solidFill>
                  <a:srgbClr val="4478A8"/>
                </a:solidFill>
                <a:latin typeface="Arial" panose="020B0604020202020204" pitchFamily="34" charset="0"/>
                <a:ea typeface="Calibri"/>
                <a:cs typeface="Arial" panose="020B0604020202020204" pitchFamily="34" charset="0"/>
              </a:rPr>
              <a:t>Being task-focused rather than individual-focused (e.g., </a:t>
            </a:r>
            <a:r>
              <a:rPr lang="en-GB" sz="2000" i="1" dirty="0">
                <a:solidFill>
                  <a:srgbClr val="4478A8"/>
                </a:solidFill>
                <a:latin typeface="Arial" panose="020B0604020202020204" pitchFamily="34" charset="0"/>
                <a:ea typeface="Calibri"/>
                <a:cs typeface="Arial" panose="020B0604020202020204" pitchFamily="34" charset="0"/>
              </a:rPr>
              <a:t>I just want this to be done</a:t>
            </a:r>
            <a:r>
              <a:rPr lang="en-GB" sz="2000" dirty="0">
                <a:solidFill>
                  <a:srgbClr val="4478A8"/>
                </a:solidFill>
                <a:latin typeface="Arial" panose="020B0604020202020204" pitchFamily="34" charset="0"/>
                <a:ea typeface="Calibri"/>
                <a:cs typeface="Arial" panose="020B0604020202020204" pitchFamily="34" charset="0"/>
              </a:rPr>
              <a:t>)</a:t>
            </a:r>
          </a:p>
          <a:p>
            <a:pPr lvl="1"/>
            <a:r>
              <a:rPr lang="en-GB" sz="2000" dirty="0">
                <a:solidFill>
                  <a:srgbClr val="4478A8"/>
                </a:solidFill>
                <a:latin typeface="Arial" panose="020B0604020202020204" pitchFamily="34" charset="0"/>
                <a:ea typeface="Calibri"/>
                <a:cs typeface="Arial" panose="020B0604020202020204" pitchFamily="34" charset="0"/>
              </a:rPr>
              <a:t>Pressure from the organisation to comply with restoration time</a:t>
            </a:r>
          </a:p>
          <a:p>
            <a:pPr lvl="1"/>
            <a:r>
              <a:rPr lang="en-GB" sz="2000" dirty="0">
                <a:solidFill>
                  <a:srgbClr val="4478A8"/>
                </a:solidFill>
                <a:latin typeface="Arial" panose="020B0604020202020204" pitchFamily="34" charset="0"/>
                <a:ea typeface="Calibri"/>
                <a:cs typeface="Arial" panose="020B0604020202020204" pitchFamily="34" charset="0"/>
              </a:rPr>
              <a:t>Lack of (human) resources &amp; limited (or no options) to allocate someone else </a:t>
            </a:r>
            <a:endParaRPr lang="en-US" sz="2000" dirty="0">
              <a:solidFill>
                <a:srgbClr val="4478A8"/>
              </a:solidFill>
              <a:latin typeface="Arial" panose="020B0604020202020204" pitchFamily="34" charset="0"/>
              <a:ea typeface="Calibri"/>
              <a:cs typeface="Arial" panose="020B0604020202020204" pitchFamily="34" charset="0"/>
            </a:endParaRPr>
          </a:p>
          <a:p>
            <a:pPr lvl="1"/>
            <a:r>
              <a:rPr lang="en-GB" sz="2000" dirty="0">
                <a:solidFill>
                  <a:srgbClr val="4478A8"/>
                </a:solidFill>
                <a:latin typeface="Arial" panose="020B0604020202020204" pitchFamily="34" charset="0"/>
                <a:ea typeface="Calibri"/>
                <a:cs typeface="Arial" panose="020B0604020202020204" pitchFamily="34" charset="0"/>
              </a:rPr>
              <a:t>Your own targets</a:t>
            </a:r>
          </a:p>
          <a:p>
            <a:pPr lvl="1"/>
            <a:r>
              <a:rPr lang="en-GB" sz="2000" dirty="0">
                <a:solidFill>
                  <a:srgbClr val="4478A8"/>
                </a:solidFill>
                <a:latin typeface="Arial" panose="020B0604020202020204" pitchFamily="34" charset="0"/>
                <a:ea typeface="Calibri"/>
                <a:cs typeface="Arial" panose="020B0604020202020204" pitchFamily="34" charset="0"/>
              </a:rPr>
              <a:t>Worker’s self-reporting of being fit for work</a:t>
            </a:r>
          </a:p>
        </p:txBody>
      </p:sp>
      <p:sp>
        <p:nvSpPr>
          <p:cNvPr id="9" name="TextBox 8">
            <a:extLst>
              <a:ext uri="{FF2B5EF4-FFF2-40B4-BE49-F238E27FC236}">
                <a16:creationId xmlns:a16="http://schemas.microsoft.com/office/drawing/2014/main" id="{F2C9B9C8-5935-90F4-6EF4-7E6A2068FD7F}"/>
              </a:ext>
            </a:extLst>
          </p:cNvPr>
          <p:cNvSpPr txBox="1"/>
          <p:nvPr/>
        </p:nvSpPr>
        <p:spPr>
          <a:xfrm>
            <a:off x="5611090" y="3706091"/>
            <a:ext cx="7620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ea typeface="Calibri"/>
                <a:cs typeface="Calibri"/>
              </a:rPr>
              <a:t>VS</a:t>
            </a:r>
          </a:p>
        </p:txBody>
      </p:sp>
    </p:spTree>
    <p:extLst>
      <p:ext uri="{BB962C8B-B14F-4D97-AF65-F5344CB8AC3E}">
        <p14:creationId xmlns:p14="http://schemas.microsoft.com/office/powerpoint/2010/main" val="133839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17230" y="853260"/>
            <a:ext cx="10245427"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What does “good enough” mean when talking about fatigue?</a:t>
            </a:r>
            <a:endParaRPr lang="en-GB" sz="3600" dirty="0">
              <a:solidFill>
                <a:srgbClr val="3366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1388256" y="2178822"/>
            <a:ext cx="9640053" cy="1200329"/>
          </a:xfrm>
          <a:prstGeom prst="rect">
            <a:avLst/>
          </a:prstGeom>
          <a:solidFill>
            <a:srgbClr val="E4E9F3"/>
          </a:solidFill>
        </p:spPr>
        <p:txBody>
          <a:bodyPr wrap="square" rtlCol="0">
            <a:spAutoFit/>
          </a:bodyPr>
          <a:lstStyle/>
          <a:p>
            <a:r>
              <a:rPr lang="en-GB" dirty="0">
                <a:solidFill>
                  <a:srgbClr val="4478A8"/>
                </a:solidFill>
                <a:latin typeface="Arial" panose="020B0604020202020204" pitchFamily="34" charset="0"/>
                <a:cs typeface="Arial" panose="020B0604020202020204" pitchFamily="34" charset="0"/>
              </a:rPr>
              <a:t>Unfortunately, there is no perfect answer. It’s likely that there will always be compromises relating to work in your industry, but </a:t>
            </a:r>
            <a:r>
              <a:rPr lang="en-GB" dirty="0">
                <a:solidFill>
                  <a:srgbClr val="4478A8"/>
                </a:solidFill>
                <a:latin typeface="Arial" panose="020B0604020202020204" pitchFamily="34" charset="0"/>
                <a:ea typeface="+mn-lt"/>
                <a:cs typeface="Arial" panose="020B0604020202020204" pitchFamily="34" charset="0"/>
              </a:rPr>
              <a:t>it is essential for you and your team members to engage in thoughtful consideration of factors in </a:t>
            </a:r>
            <a:r>
              <a:rPr lang="en-GB" b="1" dirty="0">
                <a:solidFill>
                  <a:srgbClr val="4478A8"/>
                </a:solidFill>
                <a:latin typeface="Arial" panose="020B0604020202020204" pitchFamily="34" charset="0"/>
                <a:ea typeface="+mn-lt"/>
                <a:cs typeface="Arial" panose="020B0604020202020204" pitchFamily="34" charset="0"/>
              </a:rPr>
              <a:t>each</a:t>
            </a:r>
            <a:r>
              <a:rPr lang="en-GB" dirty="0">
                <a:solidFill>
                  <a:srgbClr val="4478A8"/>
                </a:solidFill>
                <a:latin typeface="Arial" panose="020B0604020202020204" pitchFamily="34" charset="0"/>
                <a:ea typeface="+mn-lt"/>
                <a:cs typeface="Arial" panose="020B0604020202020204" pitchFamily="34" charset="0"/>
              </a:rPr>
              <a:t> situation. </a:t>
            </a:r>
          </a:p>
          <a:p>
            <a:pPr algn="ctr"/>
            <a:r>
              <a:rPr lang="en-GB" b="1" dirty="0">
                <a:solidFill>
                  <a:srgbClr val="4478A8"/>
                </a:solidFill>
                <a:latin typeface="Arial" panose="020B0604020202020204" pitchFamily="34" charset="0"/>
                <a:ea typeface="+mn-lt"/>
                <a:cs typeface="Arial" panose="020B0604020202020204" pitchFamily="34" charset="0"/>
              </a:rPr>
              <a:t>Every situation at work is different </a:t>
            </a:r>
            <a:r>
              <a:rPr lang="en-GB" dirty="0">
                <a:solidFill>
                  <a:srgbClr val="4478A8"/>
                </a:solidFill>
                <a:latin typeface="Arial" panose="020B0604020202020204" pitchFamily="34" charset="0"/>
                <a:ea typeface="+mn-lt"/>
                <a:cs typeface="Arial" panose="020B0604020202020204" pitchFamily="34" charset="0"/>
              </a:rPr>
              <a:t>and should be given a unique and tailored answer. </a:t>
            </a:r>
          </a:p>
        </p:txBody>
      </p:sp>
      <p:sp>
        <p:nvSpPr>
          <p:cNvPr id="11" name="TextBox 10">
            <a:extLst>
              <a:ext uri="{FF2B5EF4-FFF2-40B4-BE49-F238E27FC236}">
                <a16:creationId xmlns:a16="http://schemas.microsoft.com/office/drawing/2014/main" id="{556141D5-7A23-3CE8-B499-A51FBCE045AD}"/>
              </a:ext>
            </a:extLst>
          </p:cNvPr>
          <p:cNvSpPr txBox="1"/>
          <p:nvPr/>
        </p:nvSpPr>
        <p:spPr>
          <a:xfrm>
            <a:off x="217230" y="3492208"/>
            <a:ext cx="11651966" cy="707886"/>
          </a:xfrm>
          <a:prstGeom prst="rect">
            <a:avLst/>
          </a:prstGeom>
          <a:noFill/>
          <a:ln>
            <a:noFill/>
          </a:ln>
        </p:spPr>
        <p:txBody>
          <a:bodyPr wrap="square" rtlCol="0">
            <a:spAutoFit/>
          </a:bodyPr>
          <a:lstStyle/>
          <a:p>
            <a:pPr algn="ctr"/>
            <a:r>
              <a:rPr lang="en-GB" sz="2000" dirty="0">
                <a:solidFill>
                  <a:srgbClr val="ED7D31"/>
                </a:solidFill>
                <a:latin typeface="Arial" panose="020B0604020202020204" pitchFamily="34" charset="0"/>
                <a:cs typeface="Arial" panose="020B0604020202020204" pitchFamily="34" charset="0"/>
              </a:rPr>
              <a:t>Saying “Yes, to a frontline worker continuing working” shouldn’t become a habit in any situation and instead you should:</a:t>
            </a:r>
            <a:endParaRPr lang="en-GB" sz="2000" dirty="0">
              <a:solidFill>
                <a:srgbClr val="ED7D31"/>
              </a:solidFill>
              <a:latin typeface="Arial" panose="020B0604020202020204" pitchFamily="34" charset="0"/>
              <a:ea typeface="+mn-lt"/>
              <a:cs typeface="Arial" panose="020B0604020202020204" pitchFamily="34" charset="0"/>
            </a:endParaRPr>
          </a:p>
        </p:txBody>
      </p:sp>
      <p:sp>
        <p:nvSpPr>
          <p:cNvPr id="12" name="TextBox 11">
            <a:extLst>
              <a:ext uri="{FF2B5EF4-FFF2-40B4-BE49-F238E27FC236}">
                <a16:creationId xmlns:a16="http://schemas.microsoft.com/office/drawing/2014/main" id="{7DB22904-4141-7F22-3C9B-1D9501A553EE}"/>
              </a:ext>
            </a:extLst>
          </p:cNvPr>
          <p:cNvSpPr txBox="1"/>
          <p:nvPr/>
        </p:nvSpPr>
        <p:spPr>
          <a:xfrm>
            <a:off x="338629" y="4304340"/>
            <a:ext cx="3534783" cy="1754326"/>
          </a:xfrm>
          <a:prstGeom prst="rect">
            <a:avLst/>
          </a:prstGeom>
          <a:solidFill>
            <a:srgbClr val="4478A8"/>
          </a:solidFill>
        </p:spPr>
        <p:txBody>
          <a:bodyPr wrap="square" rtlCol="0">
            <a:spAutoFit/>
          </a:bodyPr>
          <a:lstStyle/>
          <a:p>
            <a:r>
              <a:rPr lang="en-GB" b="1" dirty="0">
                <a:solidFill>
                  <a:srgbClr val="E4E9F3"/>
                </a:solidFill>
                <a:latin typeface="Arial" panose="020B0604020202020204" pitchFamily="34" charset="0"/>
                <a:ea typeface="+mn-lt"/>
                <a:cs typeface="Arial" panose="020B0604020202020204" pitchFamily="34" charset="0"/>
              </a:rPr>
              <a:t>1. Consider what might be pushing the individual team member to continue working and what may be pushing them to stop in each specific situation</a:t>
            </a:r>
          </a:p>
        </p:txBody>
      </p:sp>
      <p:sp>
        <p:nvSpPr>
          <p:cNvPr id="13" name="TextBox 12">
            <a:extLst>
              <a:ext uri="{FF2B5EF4-FFF2-40B4-BE49-F238E27FC236}">
                <a16:creationId xmlns:a16="http://schemas.microsoft.com/office/drawing/2014/main" id="{588F4174-A1D5-5A54-7B42-44CA45CD5B4A}"/>
              </a:ext>
            </a:extLst>
          </p:cNvPr>
          <p:cNvSpPr txBox="1"/>
          <p:nvPr/>
        </p:nvSpPr>
        <p:spPr>
          <a:xfrm>
            <a:off x="4317458" y="4304340"/>
            <a:ext cx="4132069" cy="1754326"/>
          </a:xfrm>
          <a:prstGeom prst="rect">
            <a:avLst/>
          </a:prstGeom>
          <a:solidFill>
            <a:srgbClr val="4478A8"/>
          </a:solidFill>
        </p:spPr>
        <p:txBody>
          <a:bodyPr wrap="square" rtlCol="0">
            <a:spAutoFit/>
          </a:bodyPr>
          <a:lstStyle/>
          <a:p>
            <a:r>
              <a:rPr lang="en-GB" b="1" dirty="0">
                <a:solidFill>
                  <a:srgbClr val="E4E9F3"/>
                </a:solidFill>
                <a:latin typeface="Arial" panose="020B0604020202020204" pitchFamily="34" charset="0"/>
                <a:cs typeface="Arial" panose="020B0604020202020204" pitchFamily="34" charset="0"/>
              </a:rPr>
              <a:t>2. Be aware that some factors are given more importance than others depending on:</a:t>
            </a:r>
          </a:p>
          <a:p>
            <a:pPr marL="285750" indent="-285750">
              <a:buFont typeface="Calibri"/>
              <a:buChar char="-"/>
            </a:pPr>
            <a:r>
              <a:rPr lang="en-GB" b="1" dirty="0">
                <a:solidFill>
                  <a:srgbClr val="E4E9F3"/>
                </a:solidFill>
                <a:latin typeface="Arial" panose="020B0604020202020204" pitchFamily="34" charset="0"/>
                <a:cs typeface="Arial" panose="020B0604020202020204" pitchFamily="34" charset="0"/>
              </a:rPr>
              <a:t>What matters to the person at the time of the decision</a:t>
            </a:r>
          </a:p>
          <a:p>
            <a:pPr marL="285750" indent="-285750">
              <a:buFont typeface="Calibri"/>
              <a:buChar char="-"/>
            </a:pPr>
            <a:r>
              <a:rPr lang="en-GB" b="1" dirty="0">
                <a:solidFill>
                  <a:srgbClr val="E4E9F3"/>
                </a:solidFill>
                <a:latin typeface="Arial" panose="020B0604020202020204" pitchFamily="34" charset="0"/>
                <a:cs typeface="Arial" panose="020B0604020202020204" pitchFamily="34" charset="0"/>
              </a:rPr>
              <a:t>The constraints of the situation</a:t>
            </a:r>
          </a:p>
        </p:txBody>
      </p:sp>
      <p:sp>
        <p:nvSpPr>
          <p:cNvPr id="14" name="TextBox 13">
            <a:extLst>
              <a:ext uri="{FF2B5EF4-FFF2-40B4-BE49-F238E27FC236}">
                <a16:creationId xmlns:a16="http://schemas.microsoft.com/office/drawing/2014/main" id="{AE9BAAAF-665B-80BA-9BC6-D86887110CE4}"/>
              </a:ext>
            </a:extLst>
          </p:cNvPr>
          <p:cNvSpPr txBox="1"/>
          <p:nvPr/>
        </p:nvSpPr>
        <p:spPr>
          <a:xfrm>
            <a:off x="8777682" y="4304340"/>
            <a:ext cx="3091514" cy="1200329"/>
          </a:xfrm>
          <a:prstGeom prst="rect">
            <a:avLst/>
          </a:prstGeom>
          <a:solidFill>
            <a:srgbClr val="4478A8"/>
          </a:solidFill>
        </p:spPr>
        <p:txBody>
          <a:bodyPr wrap="square" rtlCol="0">
            <a:spAutoFit/>
          </a:bodyPr>
          <a:lstStyle/>
          <a:p>
            <a:r>
              <a:rPr lang="en-GB" b="1" dirty="0">
                <a:solidFill>
                  <a:srgbClr val="E4E9F3"/>
                </a:solidFill>
                <a:latin typeface="Arial" panose="020B0604020202020204" pitchFamily="34" charset="0"/>
                <a:cs typeface="Arial" panose="020B0604020202020204" pitchFamily="34" charset="0"/>
              </a:rPr>
              <a:t>3. Reflect on the  importance of each factor and ask yourself which factors do not feel right </a:t>
            </a:r>
          </a:p>
        </p:txBody>
      </p:sp>
      <p:sp>
        <p:nvSpPr>
          <p:cNvPr id="6" name="Rectangle 5">
            <a:extLst>
              <a:ext uri="{FF2B5EF4-FFF2-40B4-BE49-F238E27FC236}">
                <a16:creationId xmlns:a16="http://schemas.microsoft.com/office/drawing/2014/main" id="{10974243-6BED-0010-7DFF-85F8FCE99F0A}"/>
              </a:ext>
            </a:extLst>
          </p:cNvPr>
          <p:cNvSpPr/>
          <p:nvPr/>
        </p:nvSpPr>
        <p:spPr>
          <a:xfrm>
            <a:off x="338629" y="1503018"/>
            <a:ext cx="9169159"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3D69BE3-8219-7786-84F0-732FAEB493E9}"/>
              </a:ext>
            </a:extLst>
          </p:cNvPr>
          <p:cNvSpPr/>
          <p:nvPr/>
        </p:nvSpPr>
        <p:spPr>
          <a:xfrm flipV="1">
            <a:off x="338630" y="1977324"/>
            <a:ext cx="2671270"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127171" y="867007"/>
            <a:ext cx="10135852" cy="173331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4478A8"/>
                </a:solidFill>
                <a:latin typeface="Arial" panose="020B0604020202020204" pitchFamily="34" charset="0"/>
                <a:cs typeface="Arial" panose="020B0604020202020204" pitchFamily="34" charset="0"/>
              </a:rPr>
              <a:t>How to improve the decision-making process </a:t>
            </a:r>
            <a:br>
              <a:rPr lang="en-US" sz="3600" dirty="0">
                <a:solidFill>
                  <a:srgbClr val="4478A8"/>
                </a:solidFill>
                <a:latin typeface="Arial" panose="020B0604020202020204" pitchFamily="34" charset="0"/>
                <a:cs typeface="Arial" panose="020B0604020202020204" pitchFamily="34" charset="0"/>
              </a:rPr>
            </a:br>
            <a:br>
              <a:rPr lang="en-US" sz="3600" dirty="0">
                <a:solidFill>
                  <a:srgbClr val="4478A8"/>
                </a:solidFill>
                <a:latin typeface="Arial" panose="020B0604020202020204" pitchFamily="34" charset="0"/>
                <a:cs typeface="Arial" panose="020B0604020202020204" pitchFamily="34" charset="0"/>
              </a:rPr>
            </a:br>
            <a:r>
              <a:rPr lang="en-US" sz="3100" dirty="0">
                <a:solidFill>
                  <a:srgbClr val="4478A8"/>
                </a:solidFill>
                <a:latin typeface="Arial" panose="020B0604020202020204" pitchFamily="34" charset="0"/>
                <a:cs typeface="Arial" panose="020B0604020202020204" pitchFamily="34" charset="0"/>
              </a:rPr>
              <a:t>Practical hints and tips to minimise your bias, the impact of your situational factors and urgent (gut feel) decisions:</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352542" y="2866222"/>
            <a:ext cx="5619633" cy="3200876"/>
          </a:xfrm>
          <a:prstGeom prst="rect">
            <a:avLst/>
          </a:prstGeom>
          <a:solidFill>
            <a:srgbClr val="E4E9F3"/>
          </a:solidFill>
        </p:spPr>
        <p:txBody>
          <a:bodyPr wrap="square" rtlCol="0">
            <a:spAutoFit/>
          </a:bodyPr>
          <a:lstStyle/>
          <a:p>
            <a:pPr marL="457200" indent="-457200">
              <a:buAutoNum type="arabicPeriod"/>
            </a:pPr>
            <a:r>
              <a:rPr lang="en-GB" sz="2000" b="1" dirty="0">
                <a:solidFill>
                  <a:srgbClr val="4478A8"/>
                </a:solidFill>
                <a:latin typeface="Arial" panose="020B0604020202020204" pitchFamily="34" charset="0"/>
                <a:ea typeface="Calibri"/>
                <a:cs typeface="Arial" panose="020B0604020202020204" pitchFamily="34" charset="0"/>
              </a:rPr>
              <a:t>Produce a reasoning:</a:t>
            </a:r>
            <a:r>
              <a:rPr lang="en-GB" sz="2000" dirty="0">
                <a:solidFill>
                  <a:srgbClr val="4478A8"/>
                </a:solidFill>
                <a:latin typeface="Arial" panose="020B0604020202020204" pitchFamily="34" charset="0"/>
                <a:ea typeface="Calibri"/>
                <a:cs typeface="Arial" panose="020B0604020202020204" pitchFamily="34" charset="0"/>
              </a:rPr>
              <a:t> </a:t>
            </a:r>
          </a:p>
          <a:p>
            <a:endParaRPr lang="en-GB" sz="2000" dirty="0">
              <a:solidFill>
                <a:srgbClr val="4478A8"/>
              </a:solidFill>
              <a:latin typeface="Arial" panose="020B0604020202020204" pitchFamily="34" charset="0"/>
              <a:ea typeface="Calibri"/>
              <a:cs typeface="Arial" panose="020B0604020202020204" pitchFamily="34" charset="0"/>
            </a:endParaRPr>
          </a:p>
          <a:p>
            <a:r>
              <a:rPr lang="en-GB" dirty="0">
                <a:solidFill>
                  <a:srgbClr val="ED7D31"/>
                </a:solidFill>
                <a:latin typeface="Arial" panose="020B0604020202020204" pitchFamily="34" charset="0"/>
                <a:ea typeface="Calibri"/>
                <a:cs typeface="Arial" panose="020B0604020202020204" pitchFamily="34" charset="0"/>
              </a:rPr>
              <a:t>Explain and justify </a:t>
            </a:r>
            <a:r>
              <a:rPr lang="en-GB" dirty="0">
                <a:solidFill>
                  <a:srgbClr val="4478A8"/>
                </a:solidFill>
                <a:latin typeface="Arial" panose="020B0604020202020204" pitchFamily="34" charset="0"/>
                <a:ea typeface="Calibri"/>
                <a:cs typeface="Arial" panose="020B0604020202020204" pitchFamily="34" charset="0"/>
              </a:rPr>
              <a:t>(to yourself or others) </a:t>
            </a:r>
          </a:p>
          <a:p>
            <a:pPr marL="342900" indent="-342900">
              <a:buFont typeface="Arial" panose="020B0604020202020204" pitchFamily="34" charset="0"/>
              <a:buChar char="•"/>
            </a:pPr>
            <a:r>
              <a:rPr lang="en-GB" dirty="0">
                <a:solidFill>
                  <a:srgbClr val="4478A8"/>
                </a:solidFill>
                <a:latin typeface="Arial" panose="020B0604020202020204" pitchFamily="34" charset="0"/>
                <a:ea typeface="Calibri"/>
                <a:cs typeface="Arial" panose="020B0604020202020204" pitchFamily="34" charset="0"/>
              </a:rPr>
              <a:t>how you have reached this decision (to allocate further work or support the team member in continuing)</a:t>
            </a:r>
          </a:p>
          <a:p>
            <a:pPr marL="342900" indent="-342900">
              <a:buFont typeface="Arial" panose="020B0604020202020204" pitchFamily="34" charset="0"/>
              <a:buChar char="•"/>
            </a:pPr>
            <a:r>
              <a:rPr lang="en-GB" dirty="0">
                <a:solidFill>
                  <a:srgbClr val="4478A8"/>
                </a:solidFill>
                <a:latin typeface="Arial" panose="020B0604020202020204" pitchFamily="34" charset="0"/>
                <a:ea typeface="Calibri"/>
                <a:cs typeface="Arial" panose="020B0604020202020204" pitchFamily="34" charset="0"/>
              </a:rPr>
              <a:t>which factors have played a role in your decision</a:t>
            </a:r>
          </a:p>
          <a:p>
            <a:endParaRPr lang="en-GB" dirty="0">
              <a:solidFill>
                <a:srgbClr val="4478A8"/>
              </a:solidFill>
              <a:latin typeface="Arial" panose="020B0604020202020204" pitchFamily="34" charset="0"/>
              <a:ea typeface="Calibri"/>
              <a:cs typeface="Arial" panose="020B0604020202020204" pitchFamily="34" charset="0"/>
            </a:endParaRPr>
          </a:p>
          <a:p>
            <a:r>
              <a:rPr lang="en-GB" dirty="0">
                <a:solidFill>
                  <a:srgbClr val="4478A8"/>
                </a:solidFill>
                <a:latin typeface="Arial" panose="020B0604020202020204" pitchFamily="34" charset="0"/>
                <a:ea typeface="Calibri"/>
                <a:cs typeface="Arial" panose="020B0604020202020204" pitchFamily="34" charset="0"/>
              </a:rPr>
              <a:t>When people are asked why they have made this decision, they tend to put in greater effort to make a more well-informed decision. </a:t>
            </a:r>
            <a:endParaRPr lang="en-GB" dirty="0">
              <a:solidFill>
                <a:srgbClr val="4478A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45D4292-7212-8137-F79F-3D2B06517853}"/>
              </a:ext>
            </a:extLst>
          </p:cNvPr>
          <p:cNvSpPr txBox="1"/>
          <p:nvPr/>
        </p:nvSpPr>
        <p:spPr>
          <a:xfrm>
            <a:off x="6219827" y="2866222"/>
            <a:ext cx="5457533" cy="3724096"/>
          </a:xfrm>
          <a:prstGeom prst="rect">
            <a:avLst/>
          </a:prstGeom>
          <a:solidFill>
            <a:srgbClr val="E4E9F3"/>
          </a:solidFill>
        </p:spPr>
        <p:txBody>
          <a:bodyPr wrap="square" rtlCol="0">
            <a:spAutoFit/>
          </a:bodyPr>
          <a:lstStyle/>
          <a:p>
            <a:r>
              <a:rPr lang="en-GB" sz="2000" b="1" dirty="0">
                <a:solidFill>
                  <a:srgbClr val="4478A8"/>
                </a:solidFill>
                <a:latin typeface="Arial" panose="020B0604020202020204" pitchFamily="34" charset="0"/>
                <a:ea typeface="Calibri"/>
                <a:cs typeface="Arial" panose="020B0604020202020204" pitchFamily="34" charset="0"/>
              </a:rPr>
              <a:t>2. Post-decision check</a:t>
            </a:r>
            <a:r>
              <a:rPr lang="en-GB" sz="2000" dirty="0">
                <a:solidFill>
                  <a:srgbClr val="4478A8"/>
                </a:solidFill>
                <a:latin typeface="Arial" panose="020B0604020202020204" pitchFamily="34" charset="0"/>
                <a:ea typeface="Calibri"/>
                <a:cs typeface="Arial" panose="020B0604020202020204" pitchFamily="34" charset="0"/>
              </a:rPr>
              <a:t>: </a:t>
            </a:r>
          </a:p>
          <a:p>
            <a:endParaRPr lang="en-GB" dirty="0">
              <a:solidFill>
                <a:srgbClr val="4478A8"/>
              </a:solidFill>
              <a:latin typeface="Arial" panose="020B0604020202020204" pitchFamily="34" charset="0"/>
              <a:ea typeface="Calibri"/>
              <a:cs typeface="Arial" panose="020B0604020202020204" pitchFamily="34" charset="0"/>
            </a:endParaRPr>
          </a:p>
          <a:p>
            <a:r>
              <a:rPr lang="en-GB" dirty="0">
                <a:solidFill>
                  <a:srgbClr val="4478A8"/>
                </a:solidFill>
                <a:latin typeface="Arial" panose="020B0604020202020204" pitchFamily="34" charset="0"/>
                <a:ea typeface="Calibri"/>
                <a:cs typeface="Arial" panose="020B0604020202020204" pitchFamily="34" charset="0"/>
              </a:rPr>
              <a:t>Decisions shouldn’t be fixed once and for all as the fatigue state is highly dynamic and will change; Don’t make the mistake of being too ‘committed’ to your initial decision, if the circumstances change, review the decision and encourage those in the field to review from their perspective.</a:t>
            </a:r>
          </a:p>
          <a:p>
            <a:endParaRPr lang="en-GB" dirty="0">
              <a:solidFill>
                <a:srgbClr val="4478A8"/>
              </a:solidFill>
              <a:latin typeface="Arial" panose="020B0604020202020204" pitchFamily="34" charset="0"/>
              <a:ea typeface="Calibri"/>
              <a:cs typeface="Arial" panose="020B0604020202020204" pitchFamily="34" charset="0"/>
            </a:endParaRPr>
          </a:p>
          <a:p>
            <a:r>
              <a:rPr lang="en-GB" dirty="0">
                <a:solidFill>
                  <a:srgbClr val="ED7D31"/>
                </a:solidFill>
                <a:latin typeface="Arial" panose="020B0604020202020204" pitchFamily="34" charset="0"/>
                <a:ea typeface="Calibri"/>
                <a:cs typeface="Arial" panose="020B0604020202020204" pitchFamily="34" charset="0"/>
              </a:rPr>
              <a:t>Field workers should continuously monitor their fatigue when performing a task and communicate any change in their state as well as changing circumstances. </a:t>
            </a:r>
          </a:p>
        </p:txBody>
      </p:sp>
      <p:sp>
        <p:nvSpPr>
          <p:cNvPr id="8" name="Rectangle 7">
            <a:extLst>
              <a:ext uri="{FF2B5EF4-FFF2-40B4-BE49-F238E27FC236}">
                <a16:creationId xmlns:a16="http://schemas.microsoft.com/office/drawing/2014/main" id="{8C7E719C-8FAD-86E6-089F-44FF7F7F8F85}"/>
              </a:ext>
            </a:extLst>
          </p:cNvPr>
          <p:cNvSpPr/>
          <p:nvPr/>
        </p:nvSpPr>
        <p:spPr>
          <a:xfrm>
            <a:off x="219192" y="1506928"/>
            <a:ext cx="9229608"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851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3DDC7-0AFB-CB48-F357-F0CF09C300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8480-0C01-FABE-6ECC-D525D7000240}"/>
              </a:ext>
            </a:extLst>
          </p:cNvPr>
          <p:cNvSpPr>
            <a:spLocks noGrp="1"/>
          </p:cNvSpPr>
          <p:nvPr>
            <p:ph idx="1"/>
          </p:nvPr>
        </p:nvSpPr>
        <p:spPr>
          <a:xfrm>
            <a:off x="533966" y="1897794"/>
            <a:ext cx="11075838" cy="4717517"/>
          </a:xfrm>
          <a:solidFill>
            <a:srgbClr val="E4E9F3"/>
          </a:solidFill>
        </p:spPr>
        <p:txBody>
          <a:bodyPr vert="horz" lIns="91440" tIns="45720" rIns="91440" bIns="45720" rtlCol="0" anchor="t">
            <a:noAutofit/>
          </a:bodyPr>
          <a:lstStyle/>
          <a:p>
            <a:pPr marL="0" indent="0">
              <a:buNone/>
            </a:pPr>
            <a:r>
              <a:rPr lang="en-GB" sz="2000" dirty="0">
                <a:solidFill>
                  <a:srgbClr val="4478A8"/>
                </a:solidFill>
                <a:latin typeface="Arial" panose="020B0604020202020204" pitchFamily="34" charset="0"/>
                <a:ea typeface="Calibri"/>
                <a:cs typeface="Arial" panose="020B0604020202020204" pitchFamily="34" charset="0"/>
              </a:rPr>
              <a:t>Your own practices can have an impact on workers’ fatigue and health: </a:t>
            </a:r>
          </a:p>
          <a:p>
            <a:pPr marL="0" indent="0">
              <a:buNone/>
            </a:pPr>
            <a:r>
              <a:rPr lang="en-GB" sz="2000" dirty="0">
                <a:solidFill>
                  <a:srgbClr val="4478A8"/>
                </a:solidFill>
                <a:latin typeface="Arial" panose="020B0604020202020204" pitchFamily="34" charset="0"/>
                <a:ea typeface="Calibri"/>
                <a:cs typeface="Arial" panose="020B0604020202020204" pitchFamily="34" charset="0"/>
              </a:rPr>
              <a:t>Reflect on your </a:t>
            </a:r>
            <a:r>
              <a:rPr lang="en-GB" sz="2000" b="1" dirty="0">
                <a:solidFill>
                  <a:srgbClr val="4478A8"/>
                </a:solidFill>
                <a:latin typeface="Arial" panose="020B0604020202020204" pitchFamily="34" charset="0"/>
                <a:ea typeface="Calibri"/>
                <a:cs typeface="Arial" panose="020B0604020202020204" pitchFamily="34" charset="0"/>
              </a:rPr>
              <a:t>work allocation process</a:t>
            </a:r>
            <a:r>
              <a:rPr lang="en-GB" sz="2000" dirty="0">
                <a:solidFill>
                  <a:srgbClr val="4478A8"/>
                </a:solidFill>
                <a:latin typeface="Arial" panose="020B0604020202020204" pitchFamily="34" charset="0"/>
                <a:ea typeface="Calibri"/>
                <a:cs typeface="Arial" panose="020B0604020202020204" pitchFamily="34" charset="0"/>
              </a:rPr>
              <a:t> </a:t>
            </a:r>
            <a:r>
              <a:rPr lang="en-GB" sz="2000" dirty="0">
                <a:solidFill>
                  <a:srgbClr val="4478A8"/>
                </a:solidFill>
                <a:latin typeface="Arial" panose="020B0604020202020204" pitchFamily="34" charset="0"/>
                <a:ea typeface="Calibri"/>
                <a:cs typeface="Arial" panose="020B0604020202020204" pitchFamily="34" charset="0"/>
                <a:sym typeface="Wingdings" panose="05000000000000000000" pitchFamily="2" charset="2"/>
              </a:rPr>
              <a:t></a:t>
            </a:r>
            <a:r>
              <a:rPr lang="en-GB" sz="2000" dirty="0">
                <a:solidFill>
                  <a:srgbClr val="4478A8"/>
                </a:solidFill>
                <a:latin typeface="Arial" panose="020B0604020202020204" pitchFamily="34" charset="0"/>
                <a:ea typeface="Calibri"/>
                <a:cs typeface="Arial" panose="020B0604020202020204" pitchFamily="34" charset="0"/>
              </a:rPr>
              <a:t> Do you tend to allocate people you know work faster and/or better rather than considering the fatigue level of these particular workers? Do you have a balanced allocation of the work? Do you consider or know the amount and quality of sleep this staff member had? You can track your allocation process over two or three weeks and reflect on it.</a:t>
            </a:r>
          </a:p>
          <a:p>
            <a:pPr marL="0" indent="0">
              <a:buNone/>
            </a:pPr>
            <a:r>
              <a:rPr lang="en-GB" sz="2000" dirty="0">
                <a:solidFill>
                  <a:srgbClr val="4478A8"/>
                </a:solidFill>
                <a:latin typeface="Arial" panose="020B0604020202020204" pitchFamily="34" charset="0"/>
                <a:ea typeface="Calibri"/>
                <a:cs typeface="Arial" panose="020B0604020202020204" pitchFamily="34" charset="0"/>
              </a:rPr>
              <a:t>Reflect on the importance assigned to other factors that may divert your attention from workers’ health and safety:</a:t>
            </a:r>
          </a:p>
          <a:p>
            <a:r>
              <a:rPr lang="en-GB" sz="2000" dirty="0">
                <a:solidFill>
                  <a:srgbClr val="4478A8"/>
                </a:solidFill>
                <a:latin typeface="Arial" panose="020B0604020202020204" pitchFamily="34" charset="0"/>
                <a:ea typeface="+mn-lt"/>
                <a:cs typeface="Arial" panose="020B0604020202020204" pitchFamily="34" charset="0"/>
              </a:rPr>
              <a:t>Consider the list shown earlier and reflect on the factors that can have an important weight when assessing others’ level of fatigue. </a:t>
            </a:r>
          </a:p>
          <a:p>
            <a:r>
              <a:rPr lang="en-GB" sz="2000" dirty="0">
                <a:solidFill>
                  <a:srgbClr val="4478A8"/>
                </a:solidFill>
                <a:latin typeface="Arial" panose="020B0604020202020204" pitchFamily="34" charset="0"/>
                <a:cs typeface="Arial" panose="020B0604020202020204" pitchFamily="34" charset="0"/>
              </a:rPr>
              <a:t>Reflect on their importance and ask yourself which ones do not ‘feel right’ </a:t>
            </a:r>
            <a:endParaRPr lang="en-GB" sz="2000" dirty="0">
              <a:solidFill>
                <a:srgbClr val="4478A8"/>
              </a:solidFill>
              <a:latin typeface="Arial" panose="020B0604020202020204" pitchFamily="34" charset="0"/>
              <a:ea typeface="+mn-lt"/>
              <a:cs typeface="Arial" panose="020B0604020202020204" pitchFamily="34" charset="0"/>
            </a:endParaRPr>
          </a:p>
          <a:p>
            <a:r>
              <a:rPr lang="en-GB" sz="2000" dirty="0">
                <a:solidFill>
                  <a:srgbClr val="4478A8"/>
                </a:solidFill>
                <a:latin typeface="Arial" panose="020B0604020202020204" pitchFamily="34" charset="0"/>
                <a:ea typeface="Calibri"/>
                <a:cs typeface="Arial" panose="020B0604020202020204" pitchFamily="34" charset="0"/>
              </a:rPr>
              <a:t>In which cases are you more likely to blindly follow what workers tell you instead of challenging them? Can you identify a pattern in these cases? How can you sometimes break this pattern to prioritise workers’ health and safety?</a:t>
            </a:r>
            <a:endParaRPr lang="en-GB" sz="2000" dirty="0">
              <a:solidFill>
                <a:srgbClr val="4478A8"/>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01EB2A8-E4AC-8927-4177-C633469A36E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EAD28E73-9D64-448A-89A0-AB1675176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15A750-61CC-7154-8596-825671E08576}"/>
              </a:ext>
            </a:extLst>
          </p:cNvPr>
          <p:cNvSpPr>
            <a:spLocks noGrp="1"/>
          </p:cNvSpPr>
          <p:nvPr>
            <p:ph type="title"/>
          </p:nvPr>
        </p:nvSpPr>
        <p:spPr>
          <a:xfrm>
            <a:off x="106924" y="681038"/>
            <a:ext cx="10515600" cy="1325563"/>
          </a:xfrm>
        </p:spPr>
        <p:txBody>
          <a:bodyPr>
            <a:normAutofit/>
          </a:bodyPr>
          <a:lstStyle/>
          <a:p>
            <a:r>
              <a:rPr lang="en-US" sz="4000">
                <a:solidFill>
                  <a:srgbClr val="4478A8"/>
                </a:solidFill>
                <a:latin typeface="Arial" panose="020B0604020202020204" pitchFamily="34" charset="0"/>
                <a:cs typeface="Arial" panose="020B0604020202020204" pitchFamily="34" charset="0"/>
              </a:rPr>
              <a:t>Reflective activities on your own practices</a:t>
            </a:r>
            <a:endParaRPr lang="en-US" sz="4000">
              <a:solidFill>
                <a:srgbClr val="4478A8"/>
              </a:solidFill>
              <a:latin typeface="Arial" panose="020B0604020202020204" pitchFamily="34" charset="0"/>
              <a:ea typeface="Calibri Light"/>
              <a:cs typeface="Arial" panose="020B0604020202020204" pitchFamily="34" charset="0"/>
            </a:endParaRPr>
          </a:p>
        </p:txBody>
      </p:sp>
      <p:sp>
        <p:nvSpPr>
          <p:cNvPr id="6" name="Rectangle 5">
            <a:extLst>
              <a:ext uri="{FF2B5EF4-FFF2-40B4-BE49-F238E27FC236}">
                <a16:creationId xmlns:a16="http://schemas.microsoft.com/office/drawing/2014/main" id="{F6CF6A2D-A9DD-6770-0504-A346C17DBE09}"/>
              </a:ext>
            </a:extLst>
          </p:cNvPr>
          <p:cNvSpPr/>
          <p:nvPr/>
        </p:nvSpPr>
        <p:spPr>
          <a:xfrm flipV="1">
            <a:off x="113445" y="1655760"/>
            <a:ext cx="10509079"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Tree>
    <p:extLst>
      <p:ext uri="{BB962C8B-B14F-4D97-AF65-F5344CB8AC3E}">
        <p14:creationId xmlns:p14="http://schemas.microsoft.com/office/powerpoint/2010/main" val="215120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0" y="723962"/>
            <a:ext cx="2667000" cy="1325563"/>
          </a:xfrm>
        </p:spPr>
        <p:txBody>
          <a:bodyPr>
            <a:normAutofit/>
          </a:bodyPr>
          <a:lstStyle/>
          <a:p>
            <a:r>
              <a:rPr lang="en-US" sz="4000">
                <a:solidFill>
                  <a:srgbClr val="4478A8"/>
                </a:solidFill>
                <a:latin typeface="Arial" panose="020B0604020202020204" pitchFamily="34" charset="0"/>
                <a:cs typeface="Arial" panose="020B0604020202020204" pitchFamily="34" charset="0"/>
              </a:rPr>
              <a:t>Summary</a:t>
            </a:r>
            <a:endParaRPr lang="en-US" sz="4000">
              <a:solidFill>
                <a:srgbClr val="4478A8"/>
              </a:solidFill>
              <a:latin typeface="Arial" panose="020B0604020202020204" pitchFamily="34" charset="0"/>
              <a:ea typeface="Calibri Light"/>
              <a:cs typeface="Arial" panose="020B0604020202020204" pitchFamily="34" charset="0"/>
            </a:endParaRPr>
          </a:p>
        </p:txBody>
      </p:sp>
      <p:graphicFrame>
        <p:nvGraphicFramePr>
          <p:cNvPr id="6" name="Content Placeholder 36">
            <a:hlinkClick r:id="" action="ppaction://noaction" highlightClick="1"/>
            <a:extLst>
              <a:ext uri="{FF2B5EF4-FFF2-40B4-BE49-F238E27FC236}">
                <a16:creationId xmlns:a16="http://schemas.microsoft.com/office/drawing/2014/main" id="{CDDD5B01-B733-A116-CBEE-DB695F513B0E}"/>
              </a:ext>
            </a:extLst>
          </p:cNvPr>
          <p:cNvGraphicFramePr>
            <a:graphicFrameLocks noGrp="1"/>
          </p:cNvGraphicFramePr>
          <p:nvPr>
            <p:extLst>
              <p:ext uri="{D42A27DB-BD31-4B8C-83A1-F6EECF244321}">
                <p14:modId xmlns:p14="http://schemas.microsoft.com/office/powerpoint/2010/main" val="1058307501"/>
              </p:ext>
            </p:extLst>
          </p:nvPr>
        </p:nvGraphicFramePr>
        <p:xfrm>
          <a:off x="222418" y="1946501"/>
          <a:ext cx="10400105" cy="46640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0185CC23-6113-B428-EFB9-F72FFA535AA1}"/>
              </a:ext>
            </a:extLst>
          </p:cNvPr>
          <p:cNvSpPr/>
          <p:nvPr/>
        </p:nvSpPr>
        <p:spPr>
          <a:xfrm flipV="1">
            <a:off x="222421" y="1685893"/>
            <a:ext cx="2667000" cy="66706"/>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Tree>
    <p:extLst>
      <p:ext uri="{BB962C8B-B14F-4D97-AF65-F5344CB8AC3E}">
        <p14:creationId xmlns:p14="http://schemas.microsoft.com/office/powerpoint/2010/main" val="102005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2460-B62A-90F3-7C39-2CA597B33CB0}"/>
              </a:ext>
            </a:extLst>
          </p:cNvPr>
          <p:cNvSpPr>
            <a:spLocks noGrp="1"/>
          </p:cNvSpPr>
          <p:nvPr>
            <p:ph type="title"/>
          </p:nvPr>
        </p:nvSpPr>
        <p:spPr>
          <a:xfrm>
            <a:off x="222421" y="830579"/>
            <a:ext cx="5344691" cy="1325563"/>
          </a:xfrm>
        </p:spPr>
        <p:txBody>
          <a:bodyPr/>
          <a:lstStyle/>
          <a:p>
            <a:r>
              <a:rPr lang="en-GB" dirty="0">
                <a:solidFill>
                  <a:srgbClr val="4478A8"/>
                </a:solidFill>
                <a:latin typeface="Arial" panose="020B0604020202020204" pitchFamily="34" charset="0"/>
                <a:cs typeface="Arial" panose="020B0604020202020204" pitchFamily="34" charset="0"/>
              </a:rPr>
              <a:t>Useful Resources: </a:t>
            </a:r>
          </a:p>
        </p:txBody>
      </p:sp>
      <p:sp>
        <p:nvSpPr>
          <p:cNvPr id="3" name="Content Placeholder 2">
            <a:extLst>
              <a:ext uri="{FF2B5EF4-FFF2-40B4-BE49-F238E27FC236}">
                <a16:creationId xmlns:a16="http://schemas.microsoft.com/office/drawing/2014/main" id="{F5898C3F-EC9E-D3E9-08CC-4D391350FF9B}"/>
              </a:ext>
            </a:extLst>
          </p:cNvPr>
          <p:cNvSpPr>
            <a:spLocks noGrp="1"/>
          </p:cNvSpPr>
          <p:nvPr>
            <p:ph idx="1"/>
          </p:nvPr>
        </p:nvSpPr>
        <p:spPr>
          <a:xfrm>
            <a:off x="222421" y="2007972"/>
            <a:ext cx="10911840" cy="3093582"/>
          </a:xfrm>
          <a:solidFill>
            <a:srgbClr val="E4E9F3"/>
          </a:solidFill>
        </p:spPr>
        <p:txBody>
          <a:bodyPr vert="horz" lIns="91440" tIns="45720" rIns="91440" bIns="45720" rtlCol="0" anchor="t">
            <a:normAutofit/>
          </a:bodyPr>
          <a:lstStyle/>
          <a:p>
            <a:pPr marL="342900" lvl="0" indent="-342900">
              <a:buFont typeface="Symbol" panose="05050102010706020507" pitchFamily="18" charset="2"/>
              <a:buChar char=""/>
            </a:pPr>
            <a:r>
              <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rPr>
              <a:t>TED talk into combating decision making fatigue: </a:t>
            </a:r>
            <a:r>
              <a:rPr lang="en-GB" sz="2400" u="sng" kern="100" dirty="0">
                <a:solidFill>
                  <a:srgbClr val="4478A8"/>
                </a:solidFill>
                <a:effectLst/>
                <a:latin typeface="Arial" panose="020B0604020202020204" pitchFamily="34" charset="0"/>
                <a:ea typeface="Aptos" panose="020B00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https://www.youtube.com/watch?v=N__V-oh7dys</a:t>
            </a:r>
            <a:endPar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rPr>
              <a:t>Video focusing on the cognitive heuristics process: </a:t>
            </a:r>
            <a:r>
              <a:rPr lang="en-GB" sz="2400" u="sng" kern="100" dirty="0">
                <a:solidFill>
                  <a:srgbClr val="4478A8"/>
                </a:solidFill>
                <a:effectLst/>
                <a:latin typeface="Arial" panose="020B06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https://www.youtube.com/watch?v=9x53PtjVwqA</a:t>
            </a:r>
            <a:endPar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rPr>
              <a:t>Video providing understanding more into situational decision making: </a:t>
            </a:r>
            <a:r>
              <a:rPr lang="en-GB" sz="2400" u="sng" kern="100" dirty="0">
                <a:solidFill>
                  <a:srgbClr val="4478A8"/>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https://www.youtube.com/watch?v=D2T7wHXSt0s</a:t>
            </a:r>
            <a:endParaRPr lang="en-GB" sz="2400" kern="100" dirty="0">
              <a:solidFill>
                <a:srgbClr val="4478A8"/>
              </a:solidFill>
              <a:effectLst/>
              <a:latin typeface="Arial" panose="020B0604020202020204" pitchFamily="34" charset="0"/>
              <a:ea typeface="Aptos" panose="020B0004020202020204" pitchFamily="34" charset="0"/>
              <a:cs typeface="Arial" panose="020B0604020202020204" pitchFamily="34" charset="0"/>
            </a:endParaRPr>
          </a:p>
          <a:p>
            <a:endParaRPr lang="en-GB" sz="2400" dirty="0">
              <a:solidFill>
                <a:srgbClr val="4478A8"/>
              </a:solidFill>
              <a:latin typeface="Arial" panose="020B0604020202020204" pitchFamily="34" charset="0"/>
              <a:cs typeface="Arial" panose="020B0604020202020204" pitchFamily="34" charset="0"/>
            </a:endParaRPr>
          </a:p>
          <a:p>
            <a:endParaRPr lang="en-GB" dirty="0">
              <a:cs typeface="Calibri"/>
            </a:endParaRPr>
          </a:p>
          <a:p>
            <a:endParaRPr lang="en-GB" dirty="0">
              <a:cs typeface="Calibri"/>
            </a:endParaRPr>
          </a:p>
          <a:p>
            <a:endParaRPr lang="en-GB" dirty="0">
              <a:cs typeface="Calibri"/>
            </a:endParaRPr>
          </a:p>
        </p:txBody>
      </p:sp>
      <p:sp>
        <p:nvSpPr>
          <p:cNvPr id="4" name="Rectangle 3">
            <a:extLst>
              <a:ext uri="{FF2B5EF4-FFF2-40B4-BE49-F238E27FC236}">
                <a16:creationId xmlns:a16="http://schemas.microsoft.com/office/drawing/2014/main" id="{A5BE1C92-EA21-BCD4-8678-373B22B95C30}"/>
              </a:ext>
            </a:extLst>
          </p:cNvPr>
          <p:cNvSpPr/>
          <p:nvPr/>
        </p:nvSpPr>
        <p:spPr>
          <a:xfrm flipV="1">
            <a:off x="222421" y="1831461"/>
            <a:ext cx="5045615" cy="6208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6" name="Picture 5" descr="A blue and black logo&#10;&#10;Description automatically generated">
            <a:extLst>
              <a:ext uri="{FF2B5EF4-FFF2-40B4-BE49-F238E27FC236}">
                <a16:creationId xmlns:a16="http://schemas.microsoft.com/office/drawing/2014/main" id="{4366AE42-9C17-BA2E-3167-D02BDD25D1B3}"/>
              </a:ext>
            </a:extLst>
          </p:cNvPr>
          <p:cNvPicPr>
            <a:picLocks noChangeAspect="1"/>
          </p:cNvPicPr>
          <p:nvPr/>
        </p:nvPicPr>
        <p:blipFill>
          <a:blip r:embed="rId5"/>
          <a:stretch>
            <a:fillRect/>
          </a:stretch>
        </p:blipFill>
        <p:spPr>
          <a:xfrm>
            <a:off x="10263023" y="-1021"/>
            <a:ext cx="1926678" cy="1939815"/>
          </a:xfrm>
          <a:prstGeom prst="rect">
            <a:avLst/>
          </a:prstGeom>
        </p:spPr>
      </p:pic>
      <p:pic>
        <p:nvPicPr>
          <p:cNvPr id="5" name="Picture 4">
            <a:extLst>
              <a:ext uri="{FF2B5EF4-FFF2-40B4-BE49-F238E27FC236}">
                <a16:creationId xmlns:a16="http://schemas.microsoft.com/office/drawing/2014/main" id="{E3AC1779-1CB5-CE9C-0457-5DFB0183894F}"/>
              </a:ext>
            </a:extLst>
          </p:cNvPr>
          <p:cNvPicPr>
            <a:picLocks noChangeAspect="1"/>
          </p:cNvPicPr>
          <p:nvPr/>
        </p:nvPicPr>
        <p:blipFill>
          <a:blip r:embed="rId6"/>
          <a:stretch>
            <a:fillRect/>
          </a:stretch>
        </p:blipFill>
        <p:spPr>
          <a:xfrm>
            <a:off x="222421" y="180734"/>
            <a:ext cx="3446902" cy="655682"/>
          </a:xfrm>
          <a:prstGeom prst="rect">
            <a:avLst/>
          </a:prstGeom>
        </p:spPr>
      </p:pic>
      <p:pic>
        <p:nvPicPr>
          <p:cNvPr id="7" name="Picture 6">
            <a:extLst>
              <a:ext uri="{FF2B5EF4-FFF2-40B4-BE49-F238E27FC236}">
                <a16:creationId xmlns:a16="http://schemas.microsoft.com/office/drawing/2014/main" id="{2818ED1F-9E36-3D0D-ED62-27A000B7E3DC}"/>
              </a:ext>
            </a:extLst>
          </p:cNvPr>
          <p:cNvPicPr>
            <a:picLocks noChangeAspect="1"/>
          </p:cNvPicPr>
          <p:nvPr/>
        </p:nvPicPr>
        <p:blipFill>
          <a:blip r:embed="rId7"/>
          <a:stretch>
            <a:fillRect/>
          </a:stretch>
        </p:blipFill>
        <p:spPr>
          <a:xfrm>
            <a:off x="0" y="5215976"/>
            <a:ext cx="2956582" cy="1648863"/>
          </a:xfrm>
          <a:prstGeom prst="rect">
            <a:avLst/>
          </a:prstGeom>
          <a:ln>
            <a:noFill/>
          </a:ln>
        </p:spPr>
      </p:pic>
    </p:spTree>
    <p:extLst>
      <p:ext uri="{BB962C8B-B14F-4D97-AF65-F5344CB8AC3E}">
        <p14:creationId xmlns:p14="http://schemas.microsoft.com/office/powerpoint/2010/main" val="4261162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BB784-CF9C-62A4-8F27-F5DDAA7A213B}"/>
              </a:ext>
            </a:extLst>
          </p:cNvPr>
          <p:cNvPicPr>
            <a:picLocks noChangeAspect="1"/>
          </p:cNvPicPr>
          <p:nvPr/>
        </p:nvPicPr>
        <p:blipFill>
          <a:blip r:embed="rId3"/>
          <a:stretch>
            <a:fillRect/>
          </a:stretch>
        </p:blipFill>
        <p:spPr>
          <a:xfrm>
            <a:off x="1523597" y="58964"/>
            <a:ext cx="9299606" cy="5186319"/>
          </a:xfrm>
          <a:prstGeom prst="rect">
            <a:avLst/>
          </a:prstGeom>
        </p:spPr>
      </p:pic>
      <p:pic>
        <p:nvPicPr>
          <p:cNvPr id="4" name="Picture 3">
            <a:extLst>
              <a:ext uri="{FF2B5EF4-FFF2-40B4-BE49-F238E27FC236}">
                <a16:creationId xmlns:a16="http://schemas.microsoft.com/office/drawing/2014/main" id="{3BEE98EC-3154-494D-80C9-FCA20C9D87EF}"/>
              </a:ext>
            </a:extLst>
          </p:cNvPr>
          <p:cNvPicPr>
            <a:picLocks noChangeAspect="1"/>
          </p:cNvPicPr>
          <p:nvPr/>
        </p:nvPicPr>
        <p:blipFill>
          <a:blip r:embed="rId4"/>
          <a:stretch>
            <a:fillRect/>
          </a:stretch>
        </p:blipFill>
        <p:spPr>
          <a:xfrm>
            <a:off x="499287" y="5731275"/>
            <a:ext cx="3988741" cy="730549"/>
          </a:xfrm>
          <a:prstGeom prst="rect">
            <a:avLst/>
          </a:prstGeom>
        </p:spPr>
      </p:pic>
      <p:pic>
        <p:nvPicPr>
          <p:cNvPr id="1028" name="Picture 4" descr="Member Details | Energy Networks Association">
            <a:extLst>
              <a:ext uri="{FF2B5EF4-FFF2-40B4-BE49-F238E27FC236}">
                <a16:creationId xmlns:a16="http://schemas.microsoft.com/office/drawing/2014/main" id="{F26A129B-5FB7-45AC-A27F-13CB72F7F8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80889" y="4447"/>
            <a:ext cx="1808843" cy="1808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3241B4F-D7A8-7238-D5D2-8F482A0E2ED3}"/>
              </a:ext>
            </a:extLst>
          </p:cNvPr>
          <p:cNvSpPr txBox="1"/>
          <p:nvPr/>
        </p:nvSpPr>
        <p:spPr>
          <a:xfrm>
            <a:off x="5913521" y="5147580"/>
            <a:ext cx="6100010" cy="1384995"/>
          </a:xfrm>
          <a:prstGeom prst="rect">
            <a:avLst/>
          </a:prstGeom>
          <a:noFill/>
        </p:spPr>
        <p:txBody>
          <a:bodyPr wrap="square" lIns="91440" tIns="45720" rIns="91440" bIns="45720" anchor="t">
            <a:spAutoFit/>
          </a:bodyPr>
          <a:lstStyle/>
          <a:p>
            <a:pPr algn="r"/>
            <a:endParaRPr lang="en-US" sz="1800">
              <a:solidFill>
                <a:srgbClr val="4478A8"/>
              </a:solidFill>
            </a:endParaRPr>
          </a:p>
          <a:p>
            <a:pPr algn="r"/>
            <a:r>
              <a:rPr lang="en-US" sz="1600">
                <a:solidFill>
                  <a:srgbClr val="4478A8"/>
                </a:solidFill>
                <a:latin typeface="Arial"/>
                <a:cs typeface="Arial"/>
              </a:rPr>
              <a:t>Prepared by:</a:t>
            </a:r>
          </a:p>
          <a:p>
            <a:pPr algn="r"/>
            <a:r>
              <a:rPr lang="en-US" sz="1600">
                <a:solidFill>
                  <a:srgbClr val="4478A8"/>
                </a:solidFill>
                <a:latin typeface="Arial"/>
                <a:cs typeface="Arial"/>
              </a:rPr>
              <a:t>Centre for Human Factors, University of Hull</a:t>
            </a:r>
          </a:p>
          <a:p>
            <a:pPr algn="r"/>
            <a:r>
              <a:rPr lang="en-US" sz="1600">
                <a:solidFill>
                  <a:srgbClr val="4478A8"/>
                </a:solidFill>
                <a:latin typeface="Arial"/>
                <a:cs typeface="Arial"/>
              </a:rPr>
              <a:t>Please contact </a:t>
            </a:r>
            <a:r>
              <a:rPr lang="en-GB" sz="1600" b="0" i="0" u="sng">
                <a:solidFill>
                  <a:srgbClr val="4478A8"/>
                </a:solidFill>
                <a:effectLst/>
                <a:latin typeface="inherit"/>
                <a:hlinkClick r:id="rId6">
                  <a:extLst>
                    <a:ext uri="{A12FA001-AC4F-418D-AE19-62706E023703}">
                      <ahyp:hlinkClr xmlns:ahyp="http://schemas.microsoft.com/office/drawing/2018/hyperlinkcolor" val="tx"/>
                    </a:ext>
                  </a:extLst>
                </a:hlinkClick>
              </a:rPr>
              <a:t>humanfactors@hull.ac.uk</a:t>
            </a:r>
            <a:r>
              <a:rPr lang="en-US" sz="1600" b="0" i="0" u="sng">
                <a:solidFill>
                  <a:srgbClr val="4478A8"/>
                </a:solidFill>
                <a:effectLst/>
                <a:latin typeface="Arial"/>
                <a:cs typeface="Arial"/>
              </a:rPr>
              <a:t> </a:t>
            </a:r>
            <a:r>
              <a:rPr lang="en-US" sz="1600">
                <a:solidFill>
                  <a:srgbClr val="4478A8"/>
                </a:solidFill>
                <a:latin typeface="Arial"/>
                <a:cs typeface="Arial"/>
              </a:rPr>
              <a:t>if you have any questions about our work in </a:t>
            </a:r>
            <a:r>
              <a:rPr lang="en-US" sz="1600">
                <a:solidFill>
                  <a:schemeClr val="bg1"/>
                </a:solidFill>
                <a:latin typeface="Arial"/>
                <a:cs typeface="Arial"/>
              </a:rPr>
              <a:t>fatigue</a:t>
            </a:r>
            <a:endParaRPr lang="en-US" sz="1800">
              <a:solidFill>
                <a:schemeClr val="bg1"/>
              </a:solidFill>
              <a:cs typeface="Calibri"/>
            </a:endParaRPr>
          </a:p>
        </p:txBody>
      </p:sp>
      <p:pic>
        <p:nvPicPr>
          <p:cNvPr id="2" name="Picture 1" descr="A blue and white cityscape&#10;&#10;Description automatically generated">
            <a:extLst>
              <a:ext uri="{FF2B5EF4-FFF2-40B4-BE49-F238E27FC236}">
                <a16:creationId xmlns:a16="http://schemas.microsoft.com/office/drawing/2014/main" id="{C84980E0-B6E2-BD64-3AF2-38D116ACBF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67" y="0"/>
            <a:ext cx="12180733" cy="6853553"/>
          </a:xfrm>
          <a:prstGeom prst="rect">
            <a:avLst/>
          </a:prstGeom>
        </p:spPr>
      </p:pic>
    </p:spTree>
    <p:extLst>
      <p:ext uri="{BB962C8B-B14F-4D97-AF65-F5344CB8AC3E}">
        <p14:creationId xmlns:p14="http://schemas.microsoft.com/office/powerpoint/2010/main" val="29513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6">
            <a:hlinkClick r:id="" action="ppaction://noaction" highlightClick="1"/>
            <a:extLst>
              <a:ext uri="{FF2B5EF4-FFF2-40B4-BE49-F238E27FC236}">
                <a16:creationId xmlns:a16="http://schemas.microsoft.com/office/drawing/2014/main" id="{3359E80E-052C-4917-C4A0-54FF12FE014D}"/>
              </a:ext>
            </a:extLst>
          </p:cNvPr>
          <p:cNvGraphicFramePr>
            <a:graphicFrameLocks noGrp="1"/>
          </p:cNvGraphicFramePr>
          <p:nvPr>
            <p:extLst>
              <p:ext uri="{D42A27DB-BD31-4B8C-83A1-F6EECF244321}">
                <p14:modId xmlns:p14="http://schemas.microsoft.com/office/powerpoint/2010/main" val="2133650728"/>
              </p:ext>
            </p:extLst>
          </p:nvPr>
        </p:nvGraphicFramePr>
        <p:xfrm>
          <a:off x="1114517" y="1932873"/>
          <a:ext cx="9502528" cy="4316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7"/>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0" y="607310"/>
            <a:ext cx="9768757" cy="1325563"/>
          </a:xfrm>
        </p:spPr>
        <p:txBody>
          <a:bodyPr>
            <a:normAutofit/>
          </a:bodyPr>
          <a:lstStyle/>
          <a:p>
            <a:r>
              <a:rPr lang="en-US" sz="3600">
                <a:solidFill>
                  <a:srgbClr val="4478A8"/>
                </a:solidFill>
                <a:latin typeface="Arial"/>
                <a:cs typeface="Arial"/>
              </a:rPr>
              <a:t>Key learning points from unit 3</a:t>
            </a:r>
            <a:r>
              <a:rPr lang="en-US" sz="4000">
                <a:solidFill>
                  <a:srgbClr val="4478A8"/>
                </a:solidFill>
                <a:latin typeface="Arial"/>
                <a:cs typeface="Arial"/>
              </a:rPr>
              <a:t>:</a:t>
            </a:r>
            <a:endParaRPr lang="en-GB" sz="400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8"/>
          <a:stretch>
            <a:fillRect/>
          </a:stretch>
        </p:blipFill>
        <p:spPr>
          <a:xfrm>
            <a:off x="10451592" y="-39800"/>
            <a:ext cx="1517988" cy="1525466"/>
          </a:xfrm>
          <a:prstGeom prst="rect">
            <a:avLst/>
          </a:prstGeom>
        </p:spPr>
      </p:pic>
      <p:sp>
        <p:nvSpPr>
          <p:cNvPr id="255" name="Rectangle 254">
            <a:extLst>
              <a:ext uri="{FF2B5EF4-FFF2-40B4-BE49-F238E27FC236}">
                <a16:creationId xmlns:a16="http://schemas.microsoft.com/office/drawing/2014/main" id="{05157658-39DF-E6DE-348A-68BE2E87D7EC}"/>
              </a:ext>
            </a:extLst>
          </p:cNvPr>
          <p:cNvSpPr/>
          <p:nvPr/>
        </p:nvSpPr>
        <p:spPr>
          <a:xfrm flipV="1">
            <a:off x="222421" y="1536499"/>
            <a:ext cx="6270200" cy="5043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pic>
        <p:nvPicPr>
          <p:cNvPr id="3" name="Picture 2" descr="Member Details | Energy Networks Association">
            <a:extLst>
              <a:ext uri="{FF2B5EF4-FFF2-40B4-BE49-F238E27FC236}">
                <a16:creationId xmlns:a16="http://schemas.microsoft.com/office/drawing/2014/main" id="{0EE8673E-5C90-1C5A-8631-3BF95EEF1D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6">
            <a:hlinkClick r:id="" action="ppaction://noaction" highlightClick="1"/>
            <a:extLst>
              <a:ext uri="{FF2B5EF4-FFF2-40B4-BE49-F238E27FC236}">
                <a16:creationId xmlns:a16="http://schemas.microsoft.com/office/drawing/2014/main" id="{3359E80E-052C-4917-C4A0-54FF12FE014D}"/>
              </a:ext>
            </a:extLst>
          </p:cNvPr>
          <p:cNvGraphicFramePr>
            <a:graphicFrameLocks noGrp="1"/>
          </p:cNvGraphicFramePr>
          <p:nvPr>
            <p:extLst>
              <p:ext uri="{D42A27DB-BD31-4B8C-83A1-F6EECF244321}">
                <p14:modId xmlns:p14="http://schemas.microsoft.com/office/powerpoint/2010/main" val="1904513868"/>
              </p:ext>
            </p:extLst>
          </p:nvPr>
        </p:nvGraphicFramePr>
        <p:xfrm>
          <a:off x="1662786" y="2756909"/>
          <a:ext cx="8642180" cy="3501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7"/>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0" y="503694"/>
            <a:ext cx="6726937" cy="1325563"/>
          </a:xfrm>
        </p:spPr>
        <p:txBody>
          <a:bodyPr>
            <a:normAutofit/>
          </a:bodyPr>
          <a:lstStyle/>
          <a:p>
            <a:r>
              <a:rPr lang="en-US" sz="3600">
                <a:solidFill>
                  <a:srgbClr val="4478A8"/>
                </a:solidFill>
                <a:latin typeface="Arial"/>
                <a:cs typeface="Arial"/>
              </a:rPr>
              <a:t>Unit 4 aims</a:t>
            </a:r>
            <a:r>
              <a:rPr lang="en-US" sz="4000">
                <a:solidFill>
                  <a:srgbClr val="4478A8"/>
                </a:solidFill>
                <a:latin typeface="Arial"/>
                <a:cs typeface="Arial"/>
              </a:rPr>
              <a:t>:</a:t>
            </a:r>
            <a:endParaRPr lang="en-GB" sz="400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8"/>
          <a:stretch>
            <a:fillRect/>
          </a:stretch>
        </p:blipFill>
        <p:spPr>
          <a:xfrm>
            <a:off x="10451592" y="-39800"/>
            <a:ext cx="1517988" cy="1525466"/>
          </a:xfrm>
          <a:prstGeom prst="rect">
            <a:avLst/>
          </a:prstGeom>
        </p:spPr>
      </p:pic>
      <p:sp>
        <p:nvSpPr>
          <p:cNvPr id="255" name="Rectangle 254">
            <a:extLst>
              <a:ext uri="{FF2B5EF4-FFF2-40B4-BE49-F238E27FC236}">
                <a16:creationId xmlns:a16="http://schemas.microsoft.com/office/drawing/2014/main" id="{05157658-39DF-E6DE-348A-68BE2E87D7EC}"/>
              </a:ext>
            </a:extLst>
          </p:cNvPr>
          <p:cNvSpPr/>
          <p:nvPr/>
        </p:nvSpPr>
        <p:spPr>
          <a:xfrm flipV="1">
            <a:off x="307683" y="1478896"/>
            <a:ext cx="6270200" cy="5043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pic>
        <p:nvPicPr>
          <p:cNvPr id="3" name="Picture 2" descr="Member Details | Energy Networks Association">
            <a:extLst>
              <a:ext uri="{FF2B5EF4-FFF2-40B4-BE49-F238E27FC236}">
                <a16:creationId xmlns:a16="http://schemas.microsoft.com/office/drawing/2014/main" id="{0EE8673E-5C90-1C5A-8631-3BF95EEF1D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B2E2E73-0422-6FB9-D6E3-8C4F542A42E1}"/>
              </a:ext>
            </a:extLst>
          </p:cNvPr>
          <p:cNvSpPr txBox="1"/>
          <p:nvPr/>
        </p:nvSpPr>
        <p:spPr>
          <a:xfrm>
            <a:off x="222418" y="1548407"/>
            <a:ext cx="10877381" cy="1015663"/>
          </a:xfrm>
          <a:prstGeom prst="rect">
            <a:avLst/>
          </a:prstGeom>
          <a:noFill/>
        </p:spPr>
        <p:txBody>
          <a:bodyPr wrap="square">
            <a:spAutoFit/>
          </a:bodyPr>
          <a:lstStyle/>
          <a:p>
            <a:r>
              <a:rPr lang="en-GB" sz="2000">
                <a:solidFill>
                  <a:srgbClr val="4478A8"/>
                </a:solidFill>
                <a:latin typeface="Arial" panose="020B0604020202020204" pitchFamily="34" charset="0"/>
                <a:ea typeface="+mn-lt"/>
                <a:cs typeface="Arial" panose="020B0604020202020204" pitchFamily="34" charset="0"/>
              </a:rPr>
              <a:t>The aim is this unit is not to judge your decisions when assessing workers’ level of fatigue</a:t>
            </a:r>
          </a:p>
          <a:p>
            <a:endParaRPr lang="en-GB" sz="2000">
              <a:solidFill>
                <a:srgbClr val="4478A8"/>
              </a:solidFill>
              <a:latin typeface="Arial" panose="020B0604020202020204" pitchFamily="34" charset="0"/>
              <a:ea typeface="+mn-lt"/>
              <a:cs typeface="Arial" panose="020B0604020202020204" pitchFamily="34" charset="0"/>
            </a:endParaRPr>
          </a:p>
          <a:p>
            <a:r>
              <a:rPr lang="en-GB" sz="2000">
                <a:solidFill>
                  <a:srgbClr val="4478A8"/>
                </a:solidFill>
                <a:latin typeface="Arial" panose="020B0604020202020204" pitchFamily="34" charset="0"/>
                <a:ea typeface="+mn-lt"/>
                <a:cs typeface="Arial" panose="020B0604020202020204" pitchFamily="34" charset="0"/>
              </a:rPr>
              <a:t>Instead, the aim is:</a:t>
            </a:r>
          </a:p>
        </p:txBody>
      </p:sp>
    </p:spTree>
    <p:extLst>
      <p:ext uri="{BB962C8B-B14F-4D97-AF65-F5344CB8AC3E}">
        <p14:creationId xmlns:p14="http://schemas.microsoft.com/office/powerpoint/2010/main" val="56673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838200" y="1793242"/>
            <a:ext cx="10515600" cy="2367278"/>
          </a:xfrm>
          <a:noFill/>
        </p:spPr>
        <p:txBody>
          <a:bodyPr vert="horz" lIns="91440" tIns="45720" rIns="91440" bIns="45720" rtlCol="0" anchor="t">
            <a:normAutofit fontScale="77500" lnSpcReduction="20000"/>
          </a:bodyPr>
          <a:lstStyle/>
          <a:p>
            <a:pPr marL="0" indent="0">
              <a:buNone/>
            </a:pPr>
            <a:r>
              <a:rPr lang="en-GB" sz="2200" dirty="0">
                <a:solidFill>
                  <a:srgbClr val="4478A8"/>
                </a:solidFill>
                <a:latin typeface="Arial" panose="020B0604020202020204" pitchFamily="34" charset="0"/>
                <a:ea typeface="Calibri"/>
                <a:cs typeface="Arial" panose="020B0604020202020204" pitchFamily="34" charset="0"/>
              </a:rPr>
              <a:t>When making decisions, we like to think that our decisions are guided by rational thought processes.</a:t>
            </a:r>
            <a:br>
              <a:rPr lang="en-GB" sz="2200" dirty="0">
                <a:solidFill>
                  <a:srgbClr val="4478A8"/>
                </a:solidFill>
                <a:latin typeface="Arial" panose="020B0604020202020204" pitchFamily="34" charset="0"/>
                <a:ea typeface="Calibri"/>
                <a:cs typeface="Arial" panose="020B0604020202020204" pitchFamily="34" charset="0"/>
              </a:rPr>
            </a:br>
            <a:r>
              <a:rPr lang="en-GB" sz="2200" dirty="0">
                <a:solidFill>
                  <a:srgbClr val="4478A8"/>
                </a:solidFill>
                <a:latin typeface="Arial" panose="020B0604020202020204" pitchFamily="34" charset="0"/>
                <a:ea typeface="Calibri"/>
                <a:cs typeface="Arial" panose="020B0604020202020204" pitchFamily="34" charset="0"/>
              </a:rPr>
              <a:t> </a:t>
            </a:r>
            <a:br>
              <a:rPr lang="en-GB" sz="2200" dirty="0">
                <a:solidFill>
                  <a:srgbClr val="4478A8"/>
                </a:solidFill>
                <a:latin typeface="Arial" panose="020B0604020202020204" pitchFamily="34" charset="0"/>
                <a:ea typeface="Calibri"/>
                <a:cs typeface="Arial" panose="020B0604020202020204" pitchFamily="34" charset="0"/>
              </a:rPr>
            </a:br>
            <a:r>
              <a:rPr lang="en-GB" sz="2200" dirty="0">
                <a:solidFill>
                  <a:srgbClr val="4478A8"/>
                </a:solidFill>
                <a:latin typeface="Arial" panose="020B0604020202020204" pitchFamily="34" charset="0"/>
                <a:ea typeface="Calibri"/>
                <a:cs typeface="Arial" panose="020B0604020202020204" pitchFamily="34" charset="0"/>
              </a:rPr>
              <a:t>To be rational when making decisions implies:</a:t>
            </a:r>
          </a:p>
          <a:p>
            <a:pPr marL="571500" indent="-342900">
              <a:buFont typeface="Wingdings" panose="05000000000000000000" pitchFamily="2" charset="2"/>
              <a:buChar char="§"/>
            </a:pPr>
            <a:r>
              <a:rPr lang="en-GB" sz="2200" dirty="0">
                <a:solidFill>
                  <a:srgbClr val="4478A8"/>
                </a:solidFill>
                <a:latin typeface="Arial" panose="020B0604020202020204" pitchFamily="34" charset="0"/>
                <a:ea typeface="Calibri"/>
                <a:cs typeface="Arial" panose="020B0604020202020204" pitchFamily="34" charset="0"/>
              </a:rPr>
              <a:t>We collect all information available</a:t>
            </a:r>
          </a:p>
          <a:p>
            <a:pPr marL="571500" indent="-342900">
              <a:buFont typeface="Wingdings" panose="05000000000000000000" pitchFamily="2" charset="2"/>
              <a:buChar char="§"/>
            </a:pPr>
            <a:r>
              <a:rPr lang="en-GB" sz="2200" dirty="0">
                <a:solidFill>
                  <a:srgbClr val="4478A8"/>
                </a:solidFill>
                <a:latin typeface="Arial" panose="020B0604020202020204" pitchFamily="34" charset="0"/>
                <a:ea typeface="Calibri"/>
                <a:cs typeface="Arial" panose="020B0604020202020204" pitchFamily="34" charset="0"/>
              </a:rPr>
              <a:t>Evaluate all of this information carefully before coming to a decision</a:t>
            </a:r>
          </a:p>
          <a:p>
            <a:pPr marL="571500" indent="-342900">
              <a:buFont typeface="Wingdings" panose="05000000000000000000" pitchFamily="2" charset="2"/>
              <a:buChar char="§"/>
            </a:pPr>
            <a:r>
              <a:rPr lang="en-GB" sz="2200" dirty="0">
                <a:solidFill>
                  <a:srgbClr val="4478A8"/>
                </a:solidFill>
                <a:latin typeface="Arial" panose="020B0604020202020204" pitchFamily="34" charset="0"/>
                <a:ea typeface="Calibri"/>
                <a:cs typeface="Arial" panose="020B0604020202020204" pitchFamily="34" charset="0"/>
              </a:rPr>
              <a:t>Analyse costs and benefits for all options </a:t>
            </a:r>
          </a:p>
          <a:p>
            <a:pPr marL="0" indent="0">
              <a:buNone/>
            </a:pPr>
            <a:r>
              <a:rPr lang="en-GB" sz="2200" dirty="0">
                <a:solidFill>
                  <a:srgbClr val="4478A8"/>
                </a:solidFill>
                <a:latin typeface="Arial" panose="020B0604020202020204" pitchFamily="34" charset="0"/>
                <a:ea typeface="Calibri"/>
                <a:cs typeface="Arial" panose="020B0604020202020204" pitchFamily="34" charset="0"/>
              </a:rPr>
              <a:t>However, often, when workers make decisions about their state, there are many factors preventing them from being rational. For example:</a:t>
            </a:r>
          </a:p>
          <a:p>
            <a:pPr marL="0" indent="0">
              <a:buNone/>
            </a:pPr>
            <a:endParaRPr lang="en-GB" sz="2200" dirty="0">
              <a:solidFill>
                <a:srgbClr val="4478A8"/>
              </a:solidFill>
              <a:latin typeface="Arial" panose="020B0604020202020204" pitchFamily="34" charset="0"/>
              <a:ea typeface="Calibri"/>
              <a:cs typeface="Arial" panose="020B0604020202020204" pitchFamily="34" charset="0"/>
            </a:endParaRPr>
          </a:p>
          <a:p>
            <a:pPr marL="0" indent="0">
              <a:buNone/>
            </a:pPr>
            <a:endParaRPr lang="en-GB" sz="2200" dirty="0">
              <a:solidFill>
                <a:srgbClr val="4478A8"/>
              </a:solidFill>
              <a:latin typeface="Arial" panose="020B0604020202020204" pitchFamily="34" charset="0"/>
              <a:ea typeface="Calibri"/>
              <a:cs typeface="Arial" panose="020B0604020202020204" pitchFamily="34" charset="0"/>
            </a:endParaRPr>
          </a:p>
          <a:p>
            <a:pPr marL="0" indent="0">
              <a:buNone/>
            </a:pPr>
            <a:endParaRPr lang="en-GB" sz="2200" dirty="0">
              <a:solidFill>
                <a:srgbClr val="4478A8"/>
              </a:solidFill>
              <a:latin typeface="Arial" panose="020B0604020202020204" pitchFamily="34" charset="0"/>
              <a:ea typeface="Calibri"/>
              <a:cs typeface="Arial" panose="020B0604020202020204" pitchFamily="34" charset="0"/>
            </a:endParaRPr>
          </a:p>
          <a:p>
            <a:pPr marL="0" indent="0">
              <a:buNone/>
            </a:pPr>
            <a:endParaRPr lang="en-GB" sz="2200" dirty="0">
              <a:solidFill>
                <a:srgbClr val="4478A8"/>
              </a:solidFill>
              <a:latin typeface="Arial" panose="020B0604020202020204" pitchFamily="34" charset="0"/>
              <a:ea typeface="Calibri"/>
              <a:cs typeface="Arial" panose="020B0604020202020204" pitchFamily="34" charset="0"/>
            </a:endParaRPr>
          </a:p>
          <a:p>
            <a:pPr marL="0" indent="0">
              <a:buNone/>
            </a:pPr>
            <a:endParaRPr lang="en-GB" sz="2200" dirty="0">
              <a:solidFill>
                <a:srgbClr val="4478A8"/>
              </a:solidFill>
              <a:latin typeface="Arial" panose="020B0604020202020204" pitchFamily="34" charset="0"/>
              <a:ea typeface="Calibri"/>
              <a:cs typeface="Arial" panose="020B0604020202020204" pitchFamily="34" charset="0"/>
            </a:endParaRPr>
          </a:p>
          <a:p>
            <a:pPr marL="0" indent="0">
              <a:buNone/>
            </a:pPr>
            <a:endParaRPr lang="en-GB" sz="2200" dirty="0">
              <a:solidFill>
                <a:srgbClr val="4478A8"/>
              </a:solidFill>
              <a:latin typeface="Arial" panose="020B0604020202020204" pitchFamily="34" charset="0"/>
              <a:ea typeface="Calibri"/>
              <a:cs typeface="Arial" panose="020B0604020202020204" pitchFamily="34" charset="0"/>
            </a:endParaRPr>
          </a:p>
          <a:p>
            <a:pPr marL="0" indent="0">
              <a:buNone/>
            </a:pPr>
            <a:endParaRPr lang="en-GB" sz="2200" dirty="0">
              <a:solidFill>
                <a:srgbClr val="4478A8"/>
              </a:solidFill>
              <a:latin typeface="Arial" panose="020B0604020202020204" pitchFamily="34" charset="0"/>
              <a:ea typeface="Calibri"/>
              <a:cs typeface="Arial" panose="020B0604020202020204" pitchFamily="34" charset="0"/>
            </a:endParaRP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106924" y="723963"/>
            <a:ext cx="10515600" cy="977838"/>
          </a:xfrm>
        </p:spPr>
        <p:txBody>
          <a:bodyPr/>
          <a:lstStyle/>
          <a:p>
            <a:r>
              <a:rPr lang="en-US">
                <a:solidFill>
                  <a:srgbClr val="4478A8"/>
                </a:solidFill>
                <a:latin typeface="Arial" panose="020B0604020202020204" pitchFamily="34" charset="0"/>
                <a:cs typeface="Arial" panose="020B0604020202020204" pitchFamily="34" charset="0"/>
              </a:rPr>
              <a:t>Introduction- Decision making process: </a:t>
            </a:r>
            <a:endParaRPr lang="en-GB">
              <a:solidFill>
                <a:srgbClr val="4478A8"/>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3719D45-D1F3-DEF8-2197-D7DDBC4F060C}"/>
              </a:ext>
            </a:extLst>
          </p:cNvPr>
          <p:cNvSpPr/>
          <p:nvPr/>
        </p:nvSpPr>
        <p:spPr>
          <a:xfrm flipV="1">
            <a:off x="222421" y="1526786"/>
            <a:ext cx="10040376"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7" name="Rectangle 6">
            <a:extLst>
              <a:ext uri="{FF2B5EF4-FFF2-40B4-BE49-F238E27FC236}">
                <a16:creationId xmlns:a16="http://schemas.microsoft.com/office/drawing/2014/main" id="{906929D2-26F3-0B9B-B243-6E7AD1D99703}"/>
              </a:ext>
            </a:extLst>
          </p:cNvPr>
          <p:cNvSpPr/>
          <p:nvPr/>
        </p:nvSpPr>
        <p:spPr>
          <a:xfrm>
            <a:off x="1360763" y="4394262"/>
            <a:ext cx="2598034" cy="1873903"/>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latin typeface="Arial" panose="020B0604020202020204" pitchFamily="34" charset="0"/>
                <a:cs typeface="Arial" panose="020B0604020202020204" pitchFamily="34" charset="0"/>
              </a:rPr>
              <a:t>1. We often feel pushed by the </a:t>
            </a:r>
            <a:r>
              <a:rPr lang="en-GB" b="1" dirty="0">
                <a:solidFill>
                  <a:srgbClr val="4478A8"/>
                </a:solidFill>
                <a:latin typeface="Arial" panose="020B0604020202020204" pitchFamily="34" charset="0"/>
                <a:cs typeface="Arial" panose="020B0604020202020204" pitchFamily="34" charset="0"/>
              </a:rPr>
              <a:t>urgency</a:t>
            </a:r>
            <a:r>
              <a:rPr lang="en-GB" dirty="0">
                <a:solidFill>
                  <a:srgbClr val="4478A8"/>
                </a:solidFill>
                <a:latin typeface="Arial" panose="020B0604020202020204" pitchFamily="34" charset="0"/>
                <a:cs typeface="Arial" panose="020B0604020202020204" pitchFamily="34" charset="0"/>
              </a:rPr>
              <a:t> of situation to make quick decisions about whether we are fit for work</a:t>
            </a:r>
          </a:p>
        </p:txBody>
      </p:sp>
      <p:sp>
        <p:nvSpPr>
          <p:cNvPr id="8" name="Rectangle 7">
            <a:extLst>
              <a:ext uri="{FF2B5EF4-FFF2-40B4-BE49-F238E27FC236}">
                <a16:creationId xmlns:a16="http://schemas.microsoft.com/office/drawing/2014/main" id="{D49A9241-4785-6E9F-4DB7-CEDE63DB2340}"/>
              </a:ext>
            </a:extLst>
          </p:cNvPr>
          <p:cNvSpPr/>
          <p:nvPr/>
        </p:nvSpPr>
        <p:spPr>
          <a:xfrm>
            <a:off x="4572000" y="4394263"/>
            <a:ext cx="2947226" cy="1873902"/>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latin typeface="Arial" panose="020B0604020202020204" pitchFamily="34" charset="0"/>
                <a:cs typeface="Arial" panose="020B0604020202020204" pitchFamily="34" charset="0"/>
              </a:rPr>
              <a:t>2. A fatigued state drives us to make </a:t>
            </a:r>
            <a:r>
              <a:rPr lang="en-GB" b="1" dirty="0">
                <a:solidFill>
                  <a:srgbClr val="4478A8"/>
                </a:solidFill>
                <a:latin typeface="Arial" panose="020B0604020202020204" pitchFamily="34" charset="0"/>
                <a:cs typeface="Arial" panose="020B0604020202020204" pitchFamily="34" charset="0"/>
              </a:rPr>
              <a:t>impaired decisions </a:t>
            </a:r>
            <a:r>
              <a:rPr lang="en-GB" dirty="0">
                <a:solidFill>
                  <a:srgbClr val="4478A8"/>
                </a:solidFill>
                <a:latin typeface="Arial" panose="020B0604020202020204" pitchFamily="34" charset="0"/>
                <a:cs typeface="Arial" panose="020B0604020202020204" pitchFamily="34" charset="0"/>
              </a:rPr>
              <a:t>(Unit 3) as we have a higher tendency towards low effort and cutting corners</a:t>
            </a:r>
          </a:p>
        </p:txBody>
      </p:sp>
      <p:sp>
        <p:nvSpPr>
          <p:cNvPr id="9" name="Rectangle 8">
            <a:extLst>
              <a:ext uri="{FF2B5EF4-FFF2-40B4-BE49-F238E27FC236}">
                <a16:creationId xmlns:a16="http://schemas.microsoft.com/office/drawing/2014/main" id="{4F1702AA-8B2F-82D8-7069-24C7ECFE43BC}"/>
              </a:ext>
            </a:extLst>
          </p:cNvPr>
          <p:cNvSpPr/>
          <p:nvPr/>
        </p:nvSpPr>
        <p:spPr>
          <a:xfrm>
            <a:off x="8132429" y="4394262"/>
            <a:ext cx="2282588" cy="1873903"/>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478A8"/>
                </a:solidFill>
                <a:latin typeface="Arial" panose="020B0604020202020204" pitchFamily="34" charset="0"/>
                <a:cs typeface="Arial" panose="020B0604020202020204" pitchFamily="34" charset="0"/>
              </a:rPr>
              <a:t>3. </a:t>
            </a:r>
            <a:r>
              <a:rPr lang="en-GB" b="1" dirty="0">
                <a:solidFill>
                  <a:srgbClr val="4478A8"/>
                </a:solidFill>
                <a:latin typeface="Arial" panose="020B0604020202020204" pitchFamily="34" charset="0"/>
                <a:cs typeface="Arial" panose="020B0604020202020204" pitchFamily="34" charset="0"/>
              </a:rPr>
              <a:t>Other situational factors </a:t>
            </a:r>
            <a:r>
              <a:rPr lang="en-GB" dirty="0">
                <a:solidFill>
                  <a:srgbClr val="4478A8"/>
                </a:solidFill>
                <a:latin typeface="Arial" panose="020B0604020202020204" pitchFamily="34" charset="0"/>
                <a:cs typeface="Arial" panose="020B0604020202020204" pitchFamily="34" charset="0"/>
              </a:rPr>
              <a:t>push us to continue working can divert us from our own fatigue state</a:t>
            </a:r>
          </a:p>
        </p:txBody>
      </p:sp>
    </p:spTree>
    <p:extLst>
      <p:ext uri="{BB962C8B-B14F-4D97-AF65-F5344CB8AC3E}">
        <p14:creationId xmlns:p14="http://schemas.microsoft.com/office/powerpoint/2010/main" val="298913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566F9-BD10-47F2-9005-FD0D5588119D}"/>
              </a:ext>
            </a:extLst>
          </p:cNvPr>
          <p:cNvSpPr>
            <a:spLocks noGrp="1"/>
          </p:cNvSpPr>
          <p:nvPr>
            <p:ph idx="1"/>
          </p:nvPr>
        </p:nvSpPr>
        <p:spPr>
          <a:xfrm>
            <a:off x="838200" y="1793241"/>
            <a:ext cx="10515600" cy="4680711"/>
          </a:xfrm>
          <a:noFill/>
        </p:spPr>
        <p:txBody>
          <a:bodyPr vert="horz" lIns="91440" tIns="45720" rIns="91440" bIns="45720" rtlCol="0" anchor="t">
            <a:normAutofit/>
          </a:bodyPr>
          <a:lstStyle/>
          <a:p>
            <a:pPr marL="0" indent="0">
              <a:buNone/>
            </a:pPr>
            <a:r>
              <a:rPr lang="en-GB" sz="2200" dirty="0">
                <a:solidFill>
                  <a:srgbClr val="4478A8"/>
                </a:solidFill>
                <a:latin typeface="Arial" panose="020B0604020202020204" pitchFamily="34" charset="0"/>
                <a:ea typeface="Calibri"/>
                <a:cs typeface="Arial" panose="020B0604020202020204" pitchFamily="34" charset="0"/>
              </a:rPr>
              <a:t>Some of these factors influence the decisions made by frontline and technical colleagues as to their current level of fatigue, and also influence your own decision when assessing others’ level of fatigue</a:t>
            </a:r>
            <a:br>
              <a:rPr lang="en-GB" sz="2200" dirty="0">
                <a:solidFill>
                  <a:srgbClr val="4478A8"/>
                </a:solidFill>
                <a:latin typeface="Arial" panose="020B0604020202020204" pitchFamily="34" charset="0"/>
                <a:ea typeface="Calibri"/>
                <a:cs typeface="Arial" panose="020B0604020202020204" pitchFamily="34" charset="0"/>
              </a:rPr>
            </a:br>
            <a:endParaRPr lang="en-GB" sz="2200" dirty="0">
              <a:solidFill>
                <a:srgbClr val="4478A8"/>
              </a:solidFill>
              <a:latin typeface="Arial" panose="020B0604020202020204" pitchFamily="34" charset="0"/>
              <a:ea typeface="Calibri"/>
              <a:cs typeface="Arial" panose="020B0604020202020204" pitchFamily="34" charset="0"/>
            </a:endParaRPr>
          </a:p>
          <a:p>
            <a:pPr marL="0" indent="0">
              <a:buNone/>
            </a:pPr>
            <a:r>
              <a:rPr lang="en-GB" sz="2200" b="1" dirty="0">
                <a:solidFill>
                  <a:srgbClr val="4478A8"/>
                </a:solidFill>
                <a:latin typeface="Arial" panose="020B0604020202020204" pitchFamily="34" charset="0"/>
                <a:ea typeface="Calibri"/>
                <a:cs typeface="Arial" panose="020B0604020202020204" pitchFamily="34" charset="0"/>
              </a:rPr>
              <a:t>So, while we might assume that others</a:t>
            </a:r>
          </a:p>
          <a:p>
            <a:pPr marL="457200" indent="-457200">
              <a:buFont typeface="Arial" panose="020B0604020202020204" pitchFamily="34" charset="0"/>
              <a:buChar char="•"/>
            </a:pPr>
            <a:r>
              <a:rPr lang="en-GB" sz="2200" dirty="0">
                <a:solidFill>
                  <a:srgbClr val="4478A8"/>
                </a:solidFill>
                <a:latin typeface="Arial" panose="020B0604020202020204" pitchFamily="34" charset="0"/>
                <a:ea typeface="Calibri"/>
                <a:cs typeface="Arial" panose="020B0604020202020204" pitchFamily="34" charset="0"/>
              </a:rPr>
              <a:t>stop working when they are tired, or </a:t>
            </a:r>
          </a:p>
          <a:p>
            <a:pPr marL="457200" indent="-457200">
              <a:buFont typeface="Arial" panose="020B0604020202020204" pitchFamily="34" charset="0"/>
              <a:buChar char="•"/>
            </a:pPr>
            <a:r>
              <a:rPr lang="en-GB" sz="2200" dirty="0">
                <a:solidFill>
                  <a:srgbClr val="4478A8"/>
                </a:solidFill>
                <a:latin typeface="Arial" panose="020B0604020202020204" pitchFamily="34" charset="0"/>
                <a:ea typeface="Calibri"/>
                <a:cs typeface="Arial" panose="020B0604020202020204" pitchFamily="34" charset="0"/>
              </a:rPr>
              <a:t>decide to carry on working when not tired….. </a:t>
            </a:r>
          </a:p>
          <a:p>
            <a:pPr marL="0" indent="0" algn="ctr">
              <a:buNone/>
            </a:pPr>
            <a:br>
              <a:rPr lang="en-GB" sz="2200" dirty="0">
                <a:solidFill>
                  <a:schemeClr val="accent2"/>
                </a:solidFill>
                <a:latin typeface="Arial" panose="020B0604020202020204" pitchFamily="34" charset="0"/>
                <a:ea typeface="Calibri"/>
                <a:cs typeface="Arial" panose="020B0604020202020204" pitchFamily="34" charset="0"/>
              </a:rPr>
            </a:br>
            <a:r>
              <a:rPr lang="en-GB" sz="2200" dirty="0">
                <a:solidFill>
                  <a:schemeClr val="accent2"/>
                </a:solidFill>
                <a:latin typeface="Arial" panose="020B0604020202020204" pitchFamily="34" charset="0"/>
                <a:ea typeface="Calibri"/>
                <a:cs typeface="Arial" panose="020B0604020202020204" pitchFamily="34" charset="0"/>
              </a:rPr>
              <a:t>You probably already know that it is never that simple in reality! </a:t>
            </a:r>
            <a:br>
              <a:rPr lang="en-GB" sz="2200" dirty="0">
                <a:solidFill>
                  <a:schemeClr val="accent2"/>
                </a:solidFill>
                <a:latin typeface="Arial" panose="020B0604020202020204" pitchFamily="34" charset="0"/>
                <a:ea typeface="Calibri"/>
                <a:cs typeface="Arial" panose="020B0604020202020204" pitchFamily="34" charset="0"/>
              </a:rPr>
            </a:br>
            <a:endParaRPr lang="en-GB" sz="2200" dirty="0">
              <a:solidFill>
                <a:schemeClr val="accent2"/>
              </a:solidFill>
              <a:latin typeface="Arial" panose="020B0604020202020204" pitchFamily="34" charset="0"/>
              <a:ea typeface="Calibri"/>
              <a:cs typeface="Arial" panose="020B0604020202020204" pitchFamily="34" charset="0"/>
            </a:endParaRPr>
          </a:p>
          <a:p>
            <a:pPr marL="0" indent="0" algn="r">
              <a:buNone/>
            </a:pPr>
            <a:r>
              <a:rPr lang="en-GB" sz="2200" dirty="0">
                <a:solidFill>
                  <a:srgbClr val="4478A8"/>
                </a:solidFill>
                <a:latin typeface="Arial" panose="020B0604020202020204" pitchFamily="34" charset="0"/>
                <a:ea typeface="Calibri"/>
                <a:cs typeface="Arial" panose="020B0604020202020204" pitchFamily="34" charset="0"/>
              </a:rPr>
              <a:t>Let’s start by thinking about the role of </a:t>
            </a:r>
            <a:r>
              <a:rPr lang="en-GB" sz="2200" b="1" dirty="0">
                <a:solidFill>
                  <a:srgbClr val="4478A8"/>
                </a:solidFill>
                <a:latin typeface="Arial" panose="020B0604020202020204" pitchFamily="34" charset="0"/>
                <a:ea typeface="Calibri"/>
                <a:cs typeface="Arial" panose="020B0604020202020204" pitchFamily="34" charset="0"/>
              </a:rPr>
              <a:t>urgency</a:t>
            </a:r>
            <a:r>
              <a:rPr lang="en-GB" sz="2200" dirty="0">
                <a:solidFill>
                  <a:srgbClr val="4478A8"/>
                </a:solidFill>
                <a:latin typeface="Arial" panose="020B0604020202020204" pitchFamily="34" charset="0"/>
                <a:ea typeface="Calibri"/>
                <a:cs typeface="Arial" panose="020B0604020202020204" pitchFamily="34" charset="0"/>
              </a:rPr>
              <a:t> in decision making   </a:t>
            </a:r>
          </a:p>
          <a:p>
            <a:pPr marL="0" indent="0">
              <a:buNone/>
            </a:pPr>
            <a:endParaRPr lang="en-GB" sz="2200" b="1" dirty="0">
              <a:solidFill>
                <a:srgbClr val="4478A8"/>
              </a:solidFill>
              <a:latin typeface="Arial" panose="020B0604020202020204" pitchFamily="34" charset="0"/>
              <a:ea typeface="Calibri"/>
              <a:cs typeface="Arial" panose="020B0604020202020204" pitchFamily="34" charset="0"/>
            </a:endParaRPr>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5" name="Picture 4" descr="Member Details | Energy Networks Association">
            <a:extLst>
              <a:ext uri="{FF2B5EF4-FFF2-40B4-BE49-F238E27FC236}">
                <a16:creationId xmlns:a16="http://schemas.microsoft.com/office/drawing/2014/main" id="{B1F36E6E-0685-4FB8-84B3-B834EC194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524" y="50435"/>
            <a:ext cx="1347055" cy="1347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106924" y="723963"/>
            <a:ext cx="10515600" cy="977838"/>
          </a:xfrm>
        </p:spPr>
        <p:txBody>
          <a:bodyPr/>
          <a:lstStyle/>
          <a:p>
            <a:r>
              <a:rPr lang="en-US" dirty="0">
                <a:solidFill>
                  <a:srgbClr val="4478A8"/>
                </a:solidFill>
                <a:latin typeface="Arial" panose="020B0604020202020204" pitchFamily="34" charset="0"/>
                <a:cs typeface="Arial" panose="020B0604020202020204" pitchFamily="34" charset="0"/>
              </a:rPr>
              <a:t>Introduction- Decision making process: </a:t>
            </a:r>
            <a:endParaRPr lang="en-GB" dirty="0">
              <a:solidFill>
                <a:srgbClr val="4478A8"/>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3719D45-D1F3-DEF8-2197-D7DDBC4F060C}"/>
              </a:ext>
            </a:extLst>
          </p:cNvPr>
          <p:cNvSpPr/>
          <p:nvPr/>
        </p:nvSpPr>
        <p:spPr>
          <a:xfrm>
            <a:off x="222421" y="1443109"/>
            <a:ext cx="9522792" cy="40545"/>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Tree>
    <p:extLst>
      <p:ext uri="{BB962C8B-B14F-4D97-AF65-F5344CB8AC3E}">
        <p14:creationId xmlns:p14="http://schemas.microsoft.com/office/powerpoint/2010/main" val="179187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613232"/>
            <a:ext cx="105156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1. Context of urgency</a:t>
            </a:r>
            <a:endParaRPr lang="en-GB" sz="3600" dirty="0">
              <a:solidFill>
                <a:srgbClr val="4478A8"/>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4"/>
          <a:stretch>
            <a:fillRect/>
          </a:stretch>
        </p:blipFill>
        <p:spPr>
          <a:xfrm>
            <a:off x="144948" y="5393370"/>
            <a:ext cx="2512438" cy="1401167"/>
          </a:xfrm>
          <a:prstGeom prst="rect">
            <a:avLst/>
          </a:prstGeom>
        </p:spPr>
      </p:pic>
      <p:sp>
        <p:nvSpPr>
          <p:cNvPr id="7" name="Rectangle 6">
            <a:extLst>
              <a:ext uri="{FF2B5EF4-FFF2-40B4-BE49-F238E27FC236}">
                <a16:creationId xmlns:a16="http://schemas.microsoft.com/office/drawing/2014/main" id="{12A0F1B3-A47D-B45B-2B7B-08FC09056520}"/>
              </a:ext>
            </a:extLst>
          </p:cNvPr>
          <p:cNvSpPr/>
          <p:nvPr/>
        </p:nvSpPr>
        <p:spPr>
          <a:xfrm>
            <a:off x="314425" y="1582184"/>
            <a:ext cx="4333775"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Graphic 7" descr="Office worker female with solid fill">
            <a:extLst>
              <a:ext uri="{FF2B5EF4-FFF2-40B4-BE49-F238E27FC236}">
                <a16:creationId xmlns:a16="http://schemas.microsoft.com/office/drawing/2014/main" id="{014A5861-09F2-7349-2279-0C502D41E1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8617" y="5108036"/>
            <a:ext cx="1401167" cy="1401167"/>
          </a:xfrm>
          <a:prstGeom prst="rect">
            <a:avLst/>
          </a:prstGeom>
        </p:spPr>
      </p:pic>
      <p:sp>
        <p:nvSpPr>
          <p:cNvPr id="9" name="Speech Bubble: Oval 8">
            <a:extLst>
              <a:ext uri="{FF2B5EF4-FFF2-40B4-BE49-F238E27FC236}">
                <a16:creationId xmlns:a16="http://schemas.microsoft.com/office/drawing/2014/main" id="{592782D5-A14C-65AE-F833-2CFC04839145}"/>
              </a:ext>
            </a:extLst>
          </p:cNvPr>
          <p:cNvSpPr/>
          <p:nvPr/>
        </p:nvSpPr>
        <p:spPr>
          <a:xfrm>
            <a:off x="695325" y="2284758"/>
            <a:ext cx="3685820" cy="2823277"/>
          </a:xfrm>
          <a:prstGeom prst="wedgeEllipseCallout">
            <a:avLst>
              <a:gd name="adj1" fmla="val 71865"/>
              <a:gd name="adj2" fmla="val 75834"/>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4478A8"/>
                </a:solidFill>
                <a:latin typeface="Arial" panose="020B0604020202020204" pitchFamily="34" charset="0"/>
                <a:cs typeface="Arial" panose="020B0604020202020204" pitchFamily="34" charset="0"/>
              </a:rPr>
              <a:t> </a:t>
            </a:r>
            <a:r>
              <a:rPr lang="en-GB" sz="1600" i="1" dirty="0">
                <a:solidFill>
                  <a:srgbClr val="4478A8"/>
                </a:solidFill>
                <a:latin typeface="Arial" panose="020B0604020202020204" pitchFamily="34" charset="0"/>
                <a:cs typeface="Arial" panose="020B0604020202020204" pitchFamily="34" charset="0"/>
              </a:rPr>
              <a:t>When decisions are made in an urgent context the possibility of being rational is limited due to a short time to collect information, fully evaluate and draw rational conclusions – we are more likely to rely on </a:t>
            </a:r>
            <a:br>
              <a:rPr lang="en-GB" sz="1600" i="1" dirty="0">
                <a:solidFill>
                  <a:srgbClr val="4478A8"/>
                </a:solidFill>
                <a:latin typeface="Arial" panose="020B0604020202020204" pitchFamily="34" charset="0"/>
                <a:cs typeface="Arial" panose="020B0604020202020204" pitchFamily="34" charset="0"/>
              </a:rPr>
            </a:br>
            <a:r>
              <a:rPr lang="en-GB" sz="1600" b="1" i="1" dirty="0">
                <a:solidFill>
                  <a:srgbClr val="4478A8"/>
                </a:solidFill>
                <a:latin typeface="Arial" panose="020B0604020202020204" pitchFamily="34" charset="0"/>
                <a:cs typeface="Arial" panose="020B0604020202020204" pitchFamily="34" charset="0"/>
              </a:rPr>
              <a:t>‘gut feel’</a:t>
            </a:r>
            <a:endParaRPr lang="en-GB" b="1" i="1" dirty="0">
              <a:solidFill>
                <a:srgbClr val="4478A8"/>
              </a:solidFill>
              <a:latin typeface="Arial" panose="020B0604020202020204" pitchFamily="34" charset="0"/>
              <a:cs typeface="Arial" panose="020B0604020202020204" pitchFamily="34" charset="0"/>
            </a:endParaRPr>
          </a:p>
        </p:txBody>
      </p:sp>
      <p:sp>
        <p:nvSpPr>
          <p:cNvPr id="10" name="Speech Bubble: Oval 9">
            <a:extLst>
              <a:ext uri="{FF2B5EF4-FFF2-40B4-BE49-F238E27FC236}">
                <a16:creationId xmlns:a16="http://schemas.microsoft.com/office/drawing/2014/main" id="{A9B6ABE9-24BD-CF03-FAA2-D738150A14FF}"/>
              </a:ext>
            </a:extLst>
          </p:cNvPr>
          <p:cNvSpPr/>
          <p:nvPr/>
        </p:nvSpPr>
        <p:spPr>
          <a:xfrm>
            <a:off x="4550566" y="2684562"/>
            <a:ext cx="2393159" cy="2144048"/>
          </a:xfrm>
          <a:prstGeom prst="wedgeEllipseCallout">
            <a:avLst>
              <a:gd name="adj1" fmla="val 2896"/>
              <a:gd name="adj2" fmla="val 66565"/>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rgbClr val="4478A8"/>
                </a:solidFill>
                <a:latin typeface="Arial" panose="020B0604020202020204" pitchFamily="34" charset="0"/>
                <a:cs typeface="Arial" panose="020B0604020202020204" pitchFamily="34" charset="0"/>
              </a:rPr>
              <a:t>Therefore, it’s likely that we all   </a:t>
            </a:r>
            <a:r>
              <a:rPr lang="en-GB" sz="1600" b="1" i="1" dirty="0">
                <a:solidFill>
                  <a:srgbClr val="4478A8"/>
                </a:solidFill>
                <a:latin typeface="Arial" panose="020B0604020202020204" pitchFamily="34" charset="0"/>
                <a:cs typeface="Arial" panose="020B0604020202020204" pitchFamily="34" charset="0"/>
              </a:rPr>
              <a:t>compromise</a:t>
            </a:r>
            <a:r>
              <a:rPr lang="en-GB" sz="1600" i="1" dirty="0">
                <a:solidFill>
                  <a:srgbClr val="4478A8"/>
                </a:solidFill>
                <a:latin typeface="Arial" panose="020B0604020202020204" pitchFamily="34" charset="0"/>
                <a:cs typeface="Arial" panose="020B0604020202020204" pitchFamily="34" charset="0"/>
              </a:rPr>
              <a:t> with “good enough” decisions</a:t>
            </a:r>
          </a:p>
        </p:txBody>
      </p:sp>
      <p:sp>
        <p:nvSpPr>
          <p:cNvPr id="12" name="Speech Bubble: Oval 11">
            <a:extLst>
              <a:ext uri="{FF2B5EF4-FFF2-40B4-BE49-F238E27FC236}">
                <a16:creationId xmlns:a16="http://schemas.microsoft.com/office/drawing/2014/main" id="{20A9311C-13A9-D49C-AFF3-712315DF847B}"/>
              </a:ext>
            </a:extLst>
          </p:cNvPr>
          <p:cNvSpPr/>
          <p:nvPr/>
        </p:nvSpPr>
        <p:spPr>
          <a:xfrm>
            <a:off x="7455503" y="1820800"/>
            <a:ext cx="4514076" cy="1464524"/>
          </a:xfrm>
          <a:prstGeom prst="wedgeEllipseCallout">
            <a:avLst>
              <a:gd name="adj1" fmla="val -83310"/>
              <a:gd name="adj2" fmla="val 206276"/>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rgbClr val="4478A8"/>
                </a:solidFill>
                <a:latin typeface="Arial" panose="020B0604020202020204" pitchFamily="34" charset="0"/>
                <a:cs typeface="Arial" panose="020B0604020202020204" pitchFamily="34" charset="0"/>
              </a:rPr>
              <a:t>One way to compromise with time is relying on our </a:t>
            </a:r>
            <a:r>
              <a:rPr lang="en-GB" sz="1600" b="1" i="1" dirty="0">
                <a:solidFill>
                  <a:srgbClr val="4478A8"/>
                </a:solidFill>
                <a:latin typeface="Arial" panose="020B0604020202020204" pitchFamily="34" charset="0"/>
                <a:cs typeface="Arial" panose="020B0604020202020204" pitchFamily="34" charset="0"/>
              </a:rPr>
              <a:t>expertise</a:t>
            </a:r>
            <a:r>
              <a:rPr lang="en-GB" sz="1600" i="1" dirty="0">
                <a:solidFill>
                  <a:srgbClr val="4478A8"/>
                </a:solidFill>
                <a:latin typeface="Arial" panose="020B0604020202020204" pitchFamily="34" charset="0"/>
                <a:cs typeface="Arial" panose="020B0604020202020204" pitchFamily="34" charset="0"/>
              </a:rPr>
              <a:t> and knowledge of a situation to make decisions </a:t>
            </a:r>
          </a:p>
        </p:txBody>
      </p:sp>
      <p:sp>
        <p:nvSpPr>
          <p:cNvPr id="13" name="TextBox 12">
            <a:extLst>
              <a:ext uri="{FF2B5EF4-FFF2-40B4-BE49-F238E27FC236}">
                <a16:creationId xmlns:a16="http://schemas.microsoft.com/office/drawing/2014/main" id="{03DAA942-F84B-B26D-3887-11A76A7A5559}"/>
              </a:ext>
            </a:extLst>
          </p:cNvPr>
          <p:cNvSpPr txBox="1"/>
          <p:nvPr/>
        </p:nvSpPr>
        <p:spPr>
          <a:xfrm>
            <a:off x="143103" y="1736035"/>
            <a:ext cx="9682032" cy="369332"/>
          </a:xfrm>
          <a:prstGeom prst="rect">
            <a:avLst/>
          </a:prstGeom>
          <a:noFill/>
        </p:spPr>
        <p:txBody>
          <a:bodyPr wrap="square">
            <a:spAutoFit/>
          </a:bodyPr>
          <a:lstStyle/>
          <a:p>
            <a:r>
              <a:rPr lang="en-GB" sz="1800" i="0" u="none" strike="noStrike" dirty="0">
                <a:solidFill>
                  <a:srgbClr val="ED7D31"/>
                </a:solidFill>
                <a:effectLst/>
                <a:latin typeface="Arial" panose="020B0604020202020204" pitchFamily="34" charset="0"/>
                <a:cs typeface="Arial" panose="020B0604020202020204" pitchFamily="34" charset="0"/>
              </a:rPr>
              <a:t>Sally the psychologist discusses how we make decisions in an urgent context</a:t>
            </a:r>
            <a:endParaRPr lang="en-GB" dirty="0">
              <a:solidFill>
                <a:srgbClr val="ED7D31"/>
              </a:solidFill>
            </a:endParaRPr>
          </a:p>
        </p:txBody>
      </p:sp>
      <p:sp>
        <p:nvSpPr>
          <p:cNvPr id="11" name="Speech Bubble: Oval 10">
            <a:extLst>
              <a:ext uri="{FF2B5EF4-FFF2-40B4-BE49-F238E27FC236}">
                <a16:creationId xmlns:a16="http://schemas.microsoft.com/office/drawing/2014/main" id="{1AA56231-1CC3-33A5-4E8B-2D7AAFDAE1CE}"/>
              </a:ext>
            </a:extLst>
          </p:cNvPr>
          <p:cNvSpPr/>
          <p:nvPr/>
        </p:nvSpPr>
        <p:spPr>
          <a:xfrm>
            <a:off x="7624455" y="4215838"/>
            <a:ext cx="4422597" cy="1855780"/>
          </a:xfrm>
          <a:prstGeom prst="wedgeEllipseCallout">
            <a:avLst>
              <a:gd name="adj1" fmla="val -86773"/>
              <a:gd name="adj2" fmla="val 32885"/>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dirty="0">
                <a:solidFill>
                  <a:srgbClr val="4478A8"/>
                </a:solidFill>
                <a:latin typeface="Arial" panose="020B0604020202020204" pitchFamily="34" charset="0"/>
                <a:cs typeface="Arial" panose="020B0604020202020204" pitchFamily="34" charset="0"/>
              </a:rPr>
              <a:t>However, when doing this, there is a higher chance of relying on </a:t>
            </a:r>
            <a:r>
              <a:rPr lang="en-GB" sz="1600" b="1" i="1" dirty="0">
                <a:solidFill>
                  <a:srgbClr val="4478A8"/>
                </a:solidFill>
                <a:latin typeface="Arial" panose="020B0604020202020204" pitchFamily="34" charset="0"/>
                <a:cs typeface="Arial" panose="020B0604020202020204" pitchFamily="34" charset="0"/>
              </a:rPr>
              <a:t>mental shortcuts and biases</a:t>
            </a:r>
            <a:r>
              <a:rPr lang="en-GB" sz="1600" i="1" dirty="0">
                <a:solidFill>
                  <a:srgbClr val="4478A8"/>
                </a:solidFill>
                <a:latin typeface="Arial" panose="020B0604020202020204" pitchFamily="34" charset="0"/>
                <a:cs typeface="Arial" panose="020B0604020202020204" pitchFamily="34" charset="0"/>
              </a:rPr>
              <a:t>. These can lead to less optimal decisions and potential errors. </a:t>
            </a:r>
          </a:p>
        </p:txBody>
      </p:sp>
    </p:spTree>
    <p:extLst>
      <p:ext uri="{BB962C8B-B14F-4D97-AF65-F5344CB8AC3E}">
        <p14:creationId xmlns:p14="http://schemas.microsoft.com/office/powerpoint/2010/main" val="357975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687440-0171-81E3-15D5-6C6559FCCBDB}"/>
              </a:ext>
            </a:extLst>
          </p:cNvPr>
          <p:cNvSpPr/>
          <p:nvPr/>
        </p:nvSpPr>
        <p:spPr>
          <a:xfrm>
            <a:off x="7486915" y="2647357"/>
            <a:ext cx="4066618" cy="1708183"/>
          </a:xfrm>
          <a:prstGeom prst="rect">
            <a:avLst/>
          </a:prstGeom>
          <a:solidFill>
            <a:srgbClr val="FD919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556987"/>
            <a:ext cx="4578179"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4478A8"/>
                </a:solidFill>
                <a:latin typeface="Arial" panose="020B0604020202020204" pitchFamily="34" charset="0"/>
                <a:cs typeface="Arial" panose="020B0604020202020204" pitchFamily="34" charset="0"/>
              </a:rPr>
              <a:t>Pause for reflection</a:t>
            </a:r>
            <a:endParaRPr lang="en-GB" sz="4000">
              <a:solidFill>
                <a:srgbClr val="4478A8"/>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4F5474D-37F1-EF61-76E2-3D6FBF003533}"/>
              </a:ext>
            </a:extLst>
          </p:cNvPr>
          <p:cNvPicPr>
            <a:picLocks noChangeAspect="1"/>
          </p:cNvPicPr>
          <p:nvPr/>
        </p:nvPicPr>
        <p:blipFill>
          <a:blip r:embed="rId5"/>
          <a:stretch>
            <a:fillRect/>
          </a:stretch>
        </p:blipFill>
        <p:spPr>
          <a:xfrm>
            <a:off x="66130" y="5363543"/>
            <a:ext cx="2600325" cy="1450181"/>
          </a:xfrm>
          <a:prstGeom prst="rect">
            <a:avLst/>
          </a:prstGeom>
        </p:spPr>
      </p:pic>
      <p:sp>
        <p:nvSpPr>
          <p:cNvPr id="7" name="Rectangle 6">
            <a:extLst>
              <a:ext uri="{FF2B5EF4-FFF2-40B4-BE49-F238E27FC236}">
                <a16:creationId xmlns:a16="http://schemas.microsoft.com/office/drawing/2014/main" id="{12A0F1B3-A47D-B45B-2B7B-08FC09056520}"/>
              </a:ext>
            </a:extLst>
          </p:cNvPr>
          <p:cNvSpPr/>
          <p:nvPr/>
        </p:nvSpPr>
        <p:spPr>
          <a:xfrm>
            <a:off x="222421" y="1420548"/>
            <a:ext cx="4578179" cy="7390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70B3295-4F37-973B-5FCF-E725DB89820D}"/>
              </a:ext>
            </a:extLst>
          </p:cNvPr>
          <p:cNvSpPr/>
          <p:nvPr/>
        </p:nvSpPr>
        <p:spPr>
          <a:xfrm>
            <a:off x="4665440" y="2652220"/>
            <a:ext cx="2832254" cy="1708183"/>
          </a:xfrm>
          <a:prstGeom prst="rect">
            <a:avLst/>
          </a:prstGeom>
          <a:solidFill>
            <a:srgbClr val="E9E4A5">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B241CA7-51B5-3C6A-E4DA-E918C0282C70}"/>
              </a:ext>
            </a:extLst>
          </p:cNvPr>
          <p:cNvSpPr/>
          <p:nvPr/>
        </p:nvSpPr>
        <p:spPr>
          <a:xfrm>
            <a:off x="598203" y="2647357"/>
            <a:ext cx="4066618" cy="1708183"/>
          </a:xfrm>
          <a:prstGeom prst="rect">
            <a:avLst/>
          </a:prstGeom>
          <a:solidFill>
            <a:schemeClr val="accent6">
              <a:lumMod val="60000"/>
              <a:lumOff val="4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22A5CE5-6B12-5EC0-9F4C-C09A2108517D}"/>
              </a:ext>
            </a:extLst>
          </p:cNvPr>
          <p:cNvSpPr txBox="1"/>
          <p:nvPr/>
        </p:nvSpPr>
        <p:spPr>
          <a:xfrm>
            <a:off x="765665" y="3242161"/>
            <a:ext cx="3623001" cy="923330"/>
          </a:xfrm>
          <a:prstGeom prst="rect">
            <a:avLst/>
          </a:prstGeom>
          <a:noFill/>
        </p:spPr>
        <p:txBody>
          <a:bodyPr wrap="square" rtlCol="0">
            <a:spAutoFit/>
          </a:bodyPr>
          <a:lstStyle/>
          <a:p>
            <a:r>
              <a:rPr lang="en-GB" dirty="0">
                <a:solidFill>
                  <a:srgbClr val="4478A8"/>
                </a:solidFill>
                <a:latin typeface="Arial" panose="020B0604020202020204" pitchFamily="34" charset="0"/>
                <a:cs typeface="Arial" panose="020B0604020202020204" pitchFamily="34" charset="0"/>
              </a:rPr>
              <a:t>Not urgent at all (several minutes to think fully through their state and exposure to risks)</a:t>
            </a:r>
          </a:p>
        </p:txBody>
      </p:sp>
      <p:sp>
        <p:nvSpPr>
          <p:cNvPr id="12" name="TextBox 11">
            <a:extLst>
              <a:ext uri="{FF2B5EF4-FFF2-40B4-BE49-F238E27FC236}">
                <a16:creationId xmlns:a16="http://schemas.microsoft.com/office/drawing/2014/main" id="{E6FABD2F-6DBB-5BDE-7768-A069F3A065B9}"/>
              </a:ext>
            </a:extLst>
          </p:cNvPr>
          <p:cNvSpPr txBox="1"/>
          <p:nvPr/>
        </p:nvSpPr>
        <p:spPr>
          <a:xfrm>
            <a:off x="8513163" y="3178089"/>
            <a:ext cx="2832254" cy="923330"/>
          </a:xfrm>
          <a:prstGeom prst="rect">
            <a:avLst/>
          </a:prstGeom>
          <a:noFill/>
        </p:spPr>
        <p:txBody>
          <a:bodyPr wrap="square" rtlCol="0">
            <a:spAutoFit/>
          </a:bodyPr>
          <a:lstStyle/>
          <a:p>
            <a:pPr algn="r"/>
            <a:r>
              <a:rPr lang="en-GB">
                <a:solidFill>
                  <a:srgbClr val="4478A8"/>
                </a:solidFill>
                <a:latin typeface="Arial" panose="020B0604020202020204" pitchFamily="34" charset="0"/>
                <a:cs typeface="Arial" panose="020B0604020202020204" pitchFamily="34" charset="0"/>
              </a:rPr>
              <a:t>Very urgent (within seconds with a ‘gut feel’ evaluation) </a:t>
            </a:r>
          </a:p>
        </p:txBody>
      </p:sp>
      <p:sp>
        <p:nvSpPr>
          <p:cNvPr id="14" name="TextBox 13">
            <a:extLst>
              <a:ext uri="{FF2B5EF4-FFF2-40B4-BE49-F238E27FC236}">
                <a16:creationId xmlns:a16="http://schemas.microsoft.com/office/drawing/2014/main" id="{CDD8A4DB-F000-4305-11FD-F326ED18FFBF}"/>
              </a:ext>
            </a:extLst>
          </p:cNvPr>
          <p:cNvSpPr txBox="1"/>
          <p:nvPr/>
        </p:nvSpPr>
        <p:spPr>
          <a:xfrm>
            <a:off x="393360" y="1686499"/>
            <a:ext cx="9869663" cy="707886"/>
          </a:xfrm>
          <a:prstGeom prst="rect">
            <a:avLst/>
          </a:prstGeom>
          <a:noFill/>
        </p:spPr>
        <p:txBody>
          <a:bodyPr wrap="square">
            <a:spAutoFit/>
          </a:bodyPr>
          <a:lstStyle/>
          <a:p>
            <a:pPr marL="0" indent="0">
              <a:buNone/>
            </a:pPr>
            <a:r>
              <a:rPr lang="en-GB" sz="2000" dirty="0">
                <a:solidFill>
                  <a:srgbClr val="4478A8"/>
                </a:solidFill>
                <a:latin typeface="Arial" panose="020B0604020202020204" pitchFamily="34" charset="0"/>
                <a:cs typeface="Arial" panose="020B0604020202020204" pitchFamily="34" charset="0"/>
              </a:rPr>
              <a:t>Think about the context in which you usually assess a worker’s level of fatigue. How much time do you usually dedicate to this assessment? </a:t>
            </a:r>
          </a:p>
        </p:txBody>
      </p:sp>
      <p:cxnSp>
        <p:nvCxnSpPr>
          <p:cNvPr id="8" name="Straight Arrow Connector 7">
            <a:extLst>
              <a:ext uri="{FF2B5EF4-FFF2-40B4-BE49-F238E27FC236}">
                <a16:creationId xmlns:a16="http://schemas.microsoft.com/office/drawing/2014/main" id="{9EEBD32A-6626-C361-F1E7-00785024B6FB}"/>
              </a:ext>
            </a:extLst>
          </p:cNvPr>
          <p:cNvCxnSpPr/>
          <p:nvPr/>
        </p:nvCxnSpPr>
        <p:spPr>
          <a:xfrm>
            <a:off x="825161" y="3033485"/>
            <a:ext cx="10360742" cy="16634"/>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E52D18-238D-79D4-6524-A98CAC835251}"/>
              </a:ext>
            </a:extLst>
          </p:cNvPr>
          <p:cNvSpPr txBox="1"/>
          <p:nvPr/>
        </p:nvSpPr>
        <p:spPr>
          <a:xfrm>
            <a:off x="2666455" y="4656174"/>
            <a:ext cx="9106441" cy="1938992"/>
          </a:xfrm>
          <a:prstGeom prst="rect">
            <a:avLst/>
          </a:prstGeom>
          <a:noFill/>
        </p:spPr>
        <p:txBody>
          <a:bodyPr wrap="square">
            <a:spAutoFit/>
          </a:bodyPr>
          <a:lstStyle/>
          <a:p>
            <a:pPr marL="0" indent="0">
              <a:buNone/>
            </a:pPr>
            <a:r>
              <a:rPr lang="en-GB" sz="2000" dirty="0">
                <a:solidFill>
                  <a:srgbClr val="4478A8"/>
                </a:solidFill>
                <a:latin typeface="Arial" panose="020B0604020202020204" pitchFamily="34" charset="0"/>
                <a:cs typeface="Arial" panose="020B0604020202020204" pitchFamily="34" charset="0"/>
              </a:rPr>
              <a:t>Now reflect on what you know about the field workers you are responsible for: </a:t>
            </a:r>
          </a:p>
          <a:p>
            <a:r>
              <a:rPr lang="en-GB" sz="2000" dirty="0">
                <a:solidFill>
                  <a:srgbClr val="4478A8"/>
                </a:solidFill>
                <a:latin typeface="Arial" panose="020B0604020202020204" pitchFamily="34" charset="0"/>
                <a:cs typeface="Arial" panose="020B0604020202020204" pitchFamily="34" charset="0"/>
              </a:rPr>
              <a:t>To what extent do you think they are likely to take their time to reflect fully on their own state? </a:t>
            </a:r>
          </a:p>
          <a:p>
            <a:r>
              <a:rPr lang="en-GB" sz="2000" i="0" u="none" strike="noStrike" dirty="0">
                <a:solidFill>
                  <a:srgbClr val="ED7D31"/>
                </a:solidFill>
                <a:effectLst/>
                <a:latin typeface="Arial" panose="020B0604020202020204" pitchFamily="34" charset="0"/>
                <a:cs typeface="Arial" panose="020B0604020202020204" pitchFamily="34" charset="0"/>
              </a:rPr>
              <a:t>Given the importance of this decision for the safety of your colleagues, we think it is vital that you </a:t>
            </a:r>
            <a:r>
              <a:rPr lang="en-GB" sz="2000" b="1" i="0" u="none" strike="noStrike" dirty="0">
                <a:solidFill>
                  <a:srgbClr val="ED7D31"/>
                </a:solidFill>
                <a:effectLst/>
                <a:latin typeface="Arial" panose="020B0604020202020204" pitchFamily="34" charset="0"/>
                <a:cs typeface="Arial" panose="020B0604020202020204" pitchFamily="34" charset="0"/>
              </a:rPr>
              <a:t>give yourself time </a:t>
            </a:r>
            <a:r>
              <a:rPr lang="en-GB" sz="2000" i="0" u="none" strike="noStrike" dirty="0">
                <a:solidFill>
                  <a:srgbClr val="ED7D31"/>
                </a:solidFill>
                <a:effectLst/>
                <a:latin typeface="Arial" panose="020B0604020202020204" pitchFamily="34" charset="0"/>
                <a:cs typeface="Arial" panose="020B0604020202020204" pitchFamily="34" charset="0"/>
              </a:rPr>
              <a:t>for a considered evaluation of their state. You may think you alre</a:t>
            </a:r>
            <a:r>
              <a:rPr lang="en-GB" sz="2000" dirty="0">
                <a:solidFill>
                  <a:srgbClr val="ED7D31"/>
                </a:solidFill>
                <a:latin typeface="Arial" panose="020B0604020202020204" pitchFamily="34" charset="0"/>
                <a:cs typeface="Arial" panose="020B0604020202020204" pitchFamily="34" charset="0"/>
              </a:rPr>
              <a:t>ady do this, but it never hurts to reflect!</a:t>
            </a:r>
            <a:endParaRPr lang="en-GB" sz="2000" b="1" dirty="0">
              <a:solidFill>
                <a:srgbClr val="ED7D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12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2D971EE-F0F3-DBA8-D73E-CB56C3A15782}"/>
              </a:ext>
            </a:extLst>
          </p:cNvPr>
          <p:cNvPicPr>
            <a:picLocks noChangeAspect="1"/>
          </p:cNvPicPr>
          <p:nvPr/>
        </p:nvPicPr>
        <p:blipFill>
          <a:blip r:embed="rId2"/>
          <a:stretch>
            <a:fillRect/>
          </a:stretch>
        </p:blipFill>
        <p:spPr>
          <a:xfrm>
            <a:off x="222421" y="180734"/>
            <a:ext cx="3446902" cy="655682"/>
          </a:xfrm>
          <a:prstGeom prst="rect">
            <a:avLst/>
          </a:prstGeom>
        </p:spPr>
      </p:pic>
      <p:pic>
        <p:nvPicPr>
          <p:cNvPr id="29" name="Picture 28" descr="A blue and black logo&#10;&#10;Description automatically generated">
            <a:extLst>
              <a:ext uri="{FF2B5EF4-FFF2-40B4-BE49-F238E27FC236}">
                <a16:creationId xmlns:a16="http://schemas.microsoft.com/office/drawing/2014/main" id="{F04F5136-9DC4-87A8-478E-C9B174BF25E7}"/>
              </a:ext>
            </a:extLst>
          </p:cNvPr>
          <p:cNvPicPr>
            <a:picLocks noChangeAspect="1"/>
          </p:cNvPicPr>
          <p:nvPr/>
        </p:nvPicPr>
        <p:blipFill>
          <a:blip r:embed="rId3"/>
          <a:stretch>
            <a:fillRect/>
          </a:stretch>
        </p:blipFill>
        <p:spPr>
          <a:xfrm>
            <a:off x="10263023" y="-1021"/>
            <a:ext cx="1926678" cy="1939815"/>
          </a:xfrm>
          <a:prstGeom prst="rect">
            <a:avLst/>
          </a:prstGeom>
        </p:spPr>
      </p:pic>
      <p:sp>
        <p:nvSpPr>
          <p:cNvPr id="30" name="Title 1">
            <a:extLst>
              <a:ext uri="{FF2B5EF4-FFF2-40B4-BE49-F238E27FC236}">
                <a16:creationId xmlns:a16="http://schemas.microsoft.com/office/drawing/2014/main" id="{709CF1A6-48D1-306B-E86B-E69D6459BA4D}"/>
              </a:ext>
            </a:extLst>
          </p:cNvPr>
          <p:cNvSpPr txBox="1">
            <a:spLocks noGrp="1"/>
          </p:cNvSpPr>
          <p:nvPr>
            <p:ph type="title"/>
          </p:nvPr>
        </p:nvSpPr>
        <p:spPr>
          <a:xfrm>
            <a:off x="222421" y="768577"/>
            <a:ext cx="11167474"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478A8"/>
                </a:solidFill>
                <a:latin typeface="Arial" panose="020B0604020202020204" pitchFamily="34" charset="0"/>
                <a:cs typeface="Arial" panose="020B0604020202020204" pitchFamily="34" charset="0"/>
              </a:rPr>
              <a:t>2. Fatigue increases likelihood of cutting corners</a:t>
            </a:r>
            <a:endParaRPr lang="en-GB" sz="3600" dirty="0">
              <a:solidFill>
                <a:srgbClr val="4478A8"/>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CCCB15-B2B4-EC72-DED4-A30A1D025BF6}"/>
              </a:ext>
            </a:extLst>
          </p:cNvPr>
          <p:cNvSpPr txBox="1"/>
          <p:nvPr/>
        </p:nvSpPr>
        <p:spPr>
          <a:xfrm>
            <a:off x="475488" y="2066957"/>
            <a:ext cx="11329416" cy="830997"/>
          </a:xfrm>
          <a:prstGeom prst="rect">
            <a:avLst/>
          </a:prstGeom>
          <a:noFill/>
        </p:spPr>
        <p:txBody>
          <a:bodyPr wrap="square" rtlCol="0">
            <a:spAutoFit/>
          </a:bodyPr>
          <a:lstStyle/>
          <a:p>
            <a:r>
              <a:rPr lang="en-GB" sz="1600" i="0" u="none" strike="noStrike" dirty="0">
                <a:solidFill>
                  <a:srgbClr val="336699"/>
                </a:solidFill>
                <a:effectLst/>
                <a:latin typeface="Arial" panose="020B0604020202020204" pitchFamily="34" charset="0"/>
                <a:cs typeface="Arial" panose="020B0604020202020204" pitchFamily="34" charset="0"/>
              </a:rPr>
              <a:t>As discussed in unit 3, fatigue tends to affect decision-making because we are driven to avoid effort during the activity, potentially leading to corner cutting in our work. </a:t>
            </a:r>
          </a:p>
          <a:p>
            <a:r>
              <a:rPr lang="en-GB" sz="1600" i="0" u="none" strike="noStrike" dirty="0">
                <a:solidFill>
                  <a:srgbClr val="336699"/>
                </a:solidFill>
                <a:effectLst/>
                <a:latin typeface="Arial" panose="020B0604020202020204" pitchFamily="34" charset="0"/>
                <a:cs typeface="Arial" panose="020B0604020202020204" pitchFamily="34" charset="0"/>
              </a:rPr>
              <a:t>This is a shift towards riskier strategies of working – </a:t>
            </a:r>
            <a:r>
              <a:rPr lang="en-GB" sz="1600" dirty="0">
                <a:solidFill>
                  <a:srgbClr val="336699"/>
                </a:solidFill>
                <a:latin typeface="Arial" panose="020B0604020202020204" pitchFamily="34" charset="0"/>
                <a:cs typeface="Arial" panose="020B0604020202020204" pitchFamily="34" charset="0"/>
              </a:rPr>
              <a:t>for example emphasising speed over accuracy. </a:t>
            </a:r>
          </a:p>
        </p:txBody>
      </p:sp>
      <p:sp>
        <p:nvSpPr>
          <p:cNvPr id="7" name="Rectangle 6">
            <a:extLst>
              <a:ext uri="{FF2B5EF4-FFF2-40B4-BE49-F238E27FC236}">
                <a16:creationId xmlns:a16="http://schemas.microsoft.com/office/drawing/2014/main" id="{12A0F1B3-A47D-B45B-2B7B-08FC09056520}"/>
              </a:ext>
            </a:extLst>
          </p:cNvPr>
          <p:cNvSpPr/>
          <p:nvPr/>
        </p:nvSpPr>
        <p:spPr>
          <a:xfrm flipV="1">
            <a:off x="317671" y="1713942"/>
            <a:ext cx="9731204"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F7D5DB6-4D67-E541-7FB8-91F04D7F18D4}"/>
              </a:ext>
            </a:extLst>
          </p:cNvPr>
          <p:cNvSpPr txBox="1"/>
          <p:nvPr/>
        </p:nvSpPr>
        <p:spPr>
          <a:xfrm>
            <a:off x="278178" y="4115635"/>
            <a:ext cx="5241745" cy="646331"/>
          </a:xfrm>
          <a:prstGeom prst="rect">
            <a:avLst/>
          </a:prstGeom>
          <a:noFill/>
        </p:spPr>
        <p:txBody>
          <a:bodyPr wrap="square" rtlCol="0">
            <a:spAutoFit/>
          </a:bodyPr>
          <a:lstStyle/>
          <a:p>
            <a:pPr algn="ctr"/>
            <a:r>
              <a:rPr lang="en-GB" i="0" u="none" strike="noStrike" dirty="0">
                <a:solidFill>
                  <a:srgbClr val="ED7D31"/>
                </a:solidFill>
                <a:effectLst/>
                <a:latin typeface="Arial" panose="020B0604020202020204" pitchFamily="34" charset="0"/>
                <a:cs typeface="Arial" panose="020B0604020202020204" pitchFamily="34" charset="0"/>
              </a:rPr>
              <a:t>What ‘corner cutting’ can look like in engagement with their work</a:t>
            </a:r>
            <a:r>
              <a:rPr lang="en-GB" dirty="0">
                <a:solidFill>
                  <a:srgbClr val="ED7D31"/>
                </a:solidFill>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19381183-E5E0-DFC0-A672-16F7BF956840}"/>
              </a:ext>
            </a:extLst>
          </p:cNvPr>
          <p:cNvSpPr/>
          <p:nvPr/>
        </p:nvSpPr>
        <p:spPr>
          <a:xfrm>
            <a:off x="220459" y="4851638"/>
            <a:ext cx="5435541" cy="420963"/>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Neglect of safety protocols</a:t>
            </a:r>
          </a:p>
        </p:txBody>
      </p:sp>
      <p:sp>
        <p:nvSpPr>
          <p:cNvPr id="14" name="Rectangle 13">
            <a:extLst>
              <a:ext uri="{FF2B5EF4-FFF2-40B4-BE49-F238E27FC236}">
                <a16:creationId xmlns:a16="http://schemas.microsoft.com/office/drawing/2014/main" id="{DAEAFD0E-C830-39C6-0EBC-3C9AA09A26B0}"/>
              </a:ext>
            </a:extLst>
          </p:cNvPr>
          <p:cNvSpPr/>
          <p:nvPr/>
        </p:nvSpPr>
        <p:spPr>
          <a:xfrm>
            <a:off x="242275" y="5362274"/>
            <a:ext cx="5435541" cy="420963"/>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Skipping double checks</a:t>
            </a:r>
          </a:p>
        </p:txBody>
      </p:sp>
      <p:sp>
        <p:nvSpPr>
          <p:cNvPr id="15" name="Rectangle 14">
            <a:extLst>
              <a:ext uri="{FF2B5EF4-FFF2-40B4-BE49-F238E27FC236}">
                <a16:creationId xmlns:a16="http://schemas.microsoft.com/office/drawing/2014/main" id="{FE38FE77-52EF-A121-6999-0E485F93161D}"/>
              </a:ext>
            </a:extLst>
          </p:cNvPr>
          <p:cNvSpPr/>
          <p:nvPr/>
        </p:nvSpPr>
        <p:spPr>
          <a:xfrm>
            <a:off x="242275" y="5877002"/>
            <a:ext cx="5435541" cy="663338"/>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Rushing through tasks without ensuring safety conditions for themselves and their team</a:t>
            </a:r>
          </a:p>
        </p:txBody>
      </p:sp>
      <p:sp>
        <p:nvSpPr>
          <p:cNvPr id="8" name="TextBox 7">
            <a:extLst>
              <a:ext uri="{FF2B5EF4-FFF2-40B4-BE49-F238E27FC236}">
                <a16:creationId xmlns:a16="http://schemas.microsoft.com/office/drawing/2014/main" id="{AE23A985-6071-273A-A215-51CA1E34C4F9}"/>
              </a:ext>
            </a:extLst>
          </p:cNvPr>
          <p:cNvSpPr txBox="1"/>
          <p:nvPr/>
        </p:nvSpPr>
        <p:spPr>
          <a:xfrm>
            <a:off x="6271726" y="4073656"/>
            <a:ext cx="5597466" cy="646331"/>
          </a:xfrm>
          <a:prstGeom prst="rect">
            <a:avLst/>
          </a:prstGeom>
          <a:noFill/>
        </p:spPr>
        <p:txBody>
          <a:bodyPr wrap="square" rtlCol="0">
            <a:spAutoFit/>
          </a:bodyPr>
          <a:lstStyle/>
          <a:p>
            <a:pPr algn="ctr"/>
            <a:r>
              <a:rPr lang="en-GB" i="0" u="none" strike="noStrike" dirty="0">
                <a:solidFill>
                  <a:srgbClr val="ED7D31"/>
                </a:solidFill>
                <a:effectLst/>
                <a:latin typeface="Arial" panose="020B0604020202020204" pitchFamily="34" charset="0"/>
                <a:cs typeface="Arial" panose="020B0604020202020204" pitchFamily="34" charset="0"/>
              </a:rPr>
              <a:t>What ‘corner cutting’ can look like in their decisions about their state of fatigue</a:t>
            </a:r>
            <a:r>
              <a:rPr lang="en-GB" dirty="0">
                <a:solidFill>
                  <a:srgbClr val="ED7D3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3AF0BE6-A021-8990-F6C0-4C8AC1173811}"/>
              </a:ext>
            </a:extLst>
          </p:cNvPr>
          <p:cNvSpPr txBox="1"/>
          <p:nvPr/>
        </p:nvSpPr>
        <p:spPr>
          <a:xfrm>
            <a:off x="5666824" y="4040096"/>
            <a:ext cx="615894" cy="400110"/>
          </a:xfrm>
          <a:prstGeom prst="rect">
            <a:avLst/>
          </a:prstGeom>
          <a:noFill/>
        </p:spPr>
        <p:txBody>
          <a:bodyPr wrap="square" rtlCol="0">
            <a:spAutoFit/>
          </a:bodyPr>
          <a:lstStyle/>
          <a:p>
            <a:pPr algn="ctr"/>
            <a:r>
              <a:rPr lang="en-GB" sz="2000" b="1" i="0" u="none" strike="noStrike" dirty="0">
                <a:solidFill>
                  <a:srgbClr val="ED7D31"/>
                </a:solidFill>
                <a:effectLst/>
                <a:latin typeface="Arial" panose="020B0604020202020204" pitchFamily="34" charset="0"/>
                <a:cs typeface="Arial" panose="020B0604020202020204" pitchFamily="34" charset="0"/>
              </a:rPr>
              <a:t>VS</a:t>
            </a:r>
            <a:endParaRPr lang="en-GB" sz="2000" b="1" dirty="0">
              <a:solidFill>
                <a:srgbClr val="ED7D3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1D489D1-47FD-519B-5558-8E4952C315FA}"/>
              </a:ext>
            </a:extLst>
          </p:cNvPr>
          <p:cNvSpPr/>
          <p:nvPr/>
        </p:nvSpPr>
        <p:spPr>
          <a:xfrm>
            <a:off x="6279237" y="5957489"/>
            <a:ext cx="5435541" cy="582851"/>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Brief or no review of their remaining task requirements or journey to home</a:t>
            </a:r>
          </a:p>
        </p:txBody>
      </p:sp>
      <p:sp>
        <p:nvSpPr>
          <p:cNvPr id="11" name="Rectangle 10">
            <a:extLst>
              <a:ext uri="{FF2B5EF4-FFF2-40B4-BE49-F238E27FC236}">
                <a16:creationId xmlns:a16="http://schemas.microsoft.com/office/drawing/2014/main" id="{1B4194DF-613A-6B95-FEBE-2493CC7CBA92}"/>
              </a:ext>
            </a:extLst>
          </p:cNvPr>
          <p:cNvSpPr/>
          <p:nvPr/>
        </p:nvSpPr>
        <p:spPr>
          <a:xfrm>
            <a:off x="6279237" y="4806368"/>
            <a:ext cx="5435541" cy="420963"/>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Neglect of self-reflection – brief or no review of their decision ‘drivers’</a:t>
            </a:r>
          </a:p>
        </p:txBody>
      </p:sp>
      <p:sp>
        <p:nvSpPr>
          <p:cNvPr id="12" name="Rectangle 11">
            <a:extLst>
              <a:ext uri="{FF2B5EF4-FFF2-40B4-BE49-F238E27FC236}">
                <a16:creationId xmlns:a16="http://schemas.microsoft.com/office/drawing/2014/main" id="{FA08B23E-0A74-387E-6D71-1C8C1D624A05}"/>
              </a:ext>
            </a:extLst>
          </p:cNvPr>
          <p:cNvSpPr/>
          <p:nvPr/>
        </p:nvSpPr>
        <p:spPr>
          <a:xfrm>
            <a:off x="6286750" y="5325736"/>
            <a:ext cx="5435541" cy="531105"/>
          </a:xfrm>
          <a:prstGeom prst="rect">
            <a:avLst/>
          </a:prstGeom>
          <a:solidFill>
            <a:srgbClr val="E4E9F3"/>
          </a:solidFill>
          <a:ln>
            <a:solidFill>
              <a:srgbClr val="E4E9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4478A8"/>
                </a:solidFill>
                <a:latin typeface="Arial" panose="020B0604020202020204" pitchFamily="34" charset="0"/>
                <a:cs typeface="Arial" panose="020B0604020202020204" pitchFamily="34" charset="0"/>
              </a:rPr>
              <a:t>Brief or no review of their cumulative </a:t>
            </a:r>
            <a:br>
              <a:rPr lang="en-GB" sz="1600" dirty="0">
                <a:solidFill>
                  <a:srgbClr val="4478A8"/>
                </a:solidFill>
                <a:latin typeface="Arial" panose="020B0604020202020204" pitchFamily="34" charset="0"/>
                <a:cs typeface="Arial" panose="020B0604020202020204" pitchFamily="34" charset="0"/>
              </a:rPr>
            </a:br>
            <a:r>
              <a:rPr lang="en-GB" sz="1600" dirty="0">
                <a:solidFill>
                  <a:srgbClr val="4478A8"/>
                </a:solidFill>
                <a:latin typeface="Arial" panose="020B0604020202020204" pitchFamily="34" charset="0"/>
                <a:cs typeface="Arial" panose="020B0604020202020204" pitchFamily="34" charset="0"/>
              </a:rPr>
              <a:t>exposure to risks </a:t>
            </a:r>
          </a:p>
        </p:txBody>
      </p:sp>
      <p:sp>
        <p:nvSpPr>
          <p:cNvPr id="20" name="TextBox 19">
            <a:extLst>
              <a:ext uri="{FF2B5EF4-FFF2-40B4-BE49-F238E27FC236}">
                <a16:creationId xmlns:a16="http://schemas.microsoft.com/office/drawing/2014/main" id="{36D28456-2790-F454-34A2-90E2441770A0}"/>
              </a:ext>
            </a:extLst>
          </p:cNvPr>
          <p:cNvSpPr txBox="1"/>
          <p:nvPr/>
        </p:nvSpPr>
        <p:spPr>
          <a:xfrm>
            <a:off x="1339426" y="2987626"/>
            <a:ext cx="9270689" cy="830997"/>
          </a:xfrm>
          <a:prstGeom prst="rect">
            <a:avLst/>
          </a:prstGeom>
          <a:noFill/>
        </p:spPr>
        <p:txBody>
          <a:bodyPr wrap="square" rtlCol="0">
            <a:spAutoFit/>
          </a:bodyPr>
          <a:lstStyle/>
          <a:p>
            <a:pPr algn="ctr"/>
            <a:r>
              <a:rPr lang="en-GB" sz="1600" b="1" i="0" u="none" strike="noStrike" dirty="0">
                <a:solidFill>
                  <a:srgbClr val="336699"/>
                </a:solidFill>
                <a:effectLst/>
                <a:latin typeface="Arial" panose="020B0604020202020204" pitchFamily="34" charset="0"/>
                <a:cs typeface="Arial" panose="020B0604020202020204" pitchFamily="34" charset="0"/>
              </a:rPr>
              <a:t>The same processes which frontline workers vulnerable to errors/accidents/near misses in </a:t>
            </a:r>
            <a:r>
              <a:rPr lang="en-GB" sz="1600" b="1" dirty="0">
                <a:solidFill>
                  <a:srgbClr val="336699"/>
                </a:solidFill>
                <a:latin typeface="Arial" panose="020B0604020202020204" pitchFamily="34" charset="0"/>
                <a:cs typeface="Arial" panose="020B0604020202020204" pitchFamily="34" charset="0"/>
              </a:rPr>
              <a:t>their </a:t>
            </a:r>
            <a:r>
              <a:rPr lang="en-GB" sz="1600" b="1" i="0" u="none" strike="noStrike" dirty="0">
                <a:solidFill>
                  <a:srgbClr val="336699"/>
                </a:solidFill>
                <a:effectLst/>
                <a:latin typeface="Arial" panose="020B0604020202020204" pitchFamily="34" charset="0"/>
                <a:cs typeface="Arial" panose="020B0604020202020204" pitchFamily="34" charset="0"/>
              </a:rPr>
              <a:t>work, impact on their ability to make good decisions about continuing</a:t>
            </a:r>
            <a:r>
              <a:rPr lang="en-GB" sz="1600" b="1" dirty="0">
                <a:solidFill>
                  <a:srgbClr val="336699"/>
                </a:solidFill>
                <a:latin typeface="Arial" panose="020B0604020202020204" pitchFamily="34" charset="0"/>
                <a:cs typeface="Arial" panose="020B0604020202020204" pitchFamily="34" charset="0"/>
              </a:rPr>
              <a:t> to work. It is really helpful to reflect on what this means in terms of their decision to say they are fine. </a:t>
            </a:r>
          </a:p>
        </p:txBody>
      </p:sp>
      <p:sp>
        <p:nvSpPr>
          <p:cNvPr id="16" name="Rectangle 15">
            <a:extLst>
              <a:ext uri="{FF2B5EF4-FFF2-40B4-BE49-F238E27FC236}">
                <a16:creationId xmlns:a16="http://schemas.microsoft.com/office/drawing/2014/main" id="{51794FBA-C3C9-EC61-6809-05C1339A1B95}"/>
              </a:ext>
            </a:extLst>
          </p:cNvPr>
          <p:cNvSpPr/>
          <p:nvPr/>
        </p:nvSpPr>
        <p:spPr>
          <a:xfrm>
            <a:off x="234764" y="4122027"/>
            <a:ext cx="5443052" cy="2418313"/>
          </a:xfrm>
          <a:prstGeom prst="rect">
            <a:avLst/>
          </a:prstGeom>
          <a:no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AA6E929C-01A6-4880-B751-3C6184E18CD8}"/>
              </a:ext>
            </a:extLst>
          </p:cNvPr>
          <p:cNvSpPr/>
          <p:nvPr/>
        </p:nvSpPr>
        <p:spPr>
          <a:xfrm>
            <a:off x="6271726" y="4107014"/>
            <a:ext cx="5450565" cy="2448337"/>
          </a:xfrm>
          <a:prstGeom prst="rect">
            <a:avLst/>
          </a:prstGeom>
          <a:no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57510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18" ma:contentTypeDescription="Create a new document." ma:contentTypeScope="" ma:versionID="283a78c22c98726421a648e8386c2d1b">
  <xsd:schema xmlns:xsd="http://www.w3.org/2001/XMLSchema" xmlns:xs="http://www.w3.org/2001/XMLSchema" xmlns:p="http://schemas.microsoft.com/office/2006/metadata/properties" xmlns:ns2="102eda4e-14e3-4302-a901-9cd880e34d68" xmlns:ns3="9147dea5-b50e-486a-ba3c-f09ff5616610" targetNamespace="http://schemas.microsoft.com/office/2006/metadata/properties" ma:root="true" ma:fieldsID="e4789366f4990e09c10ebbb17f3410bb" ns2:_="" ns3:_="">
    <xsd:import namespace="102eda4e-14e3-4302-a901-9cd880e34d68"/>
    <xsd:import namespace="9147dea5-b50e-486a-ba3c-f09ff56166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eda4e-14e3-4302-a901-9cd880e34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8e4423-7147-4a67-ae6c-6a1847e082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7dea5-b50e-486a-ba3c-f09ff561661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b30b62-da42-4db2-bbd6-f7c5c21a861c}" ma:internalName="TaxCatchAll" ma:showField="CatchAllData" ma:web="9147dea5-b50e-486a-ba3c-f09ff56166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2eda4e-14e3-4302-a901-9cd880e34d68">
      <Terms xmlns="http://schemas.microsoft.com/office/infopath/2007/PartnerControls"/>
    </lcf76f155ced4ddcb4097134ff3c332f>
    <TaxCatchAll xmlns="9147dea5-b50e-486a-ba3c-f09ff5616610" xsi:nil="true"/>
  </documentManagement>
</p:properties>
</file>

<file path=customXml/itemProps1.xml><?xml version="1.0" encoding="utf-8"?>
<ds:datastoreItem xmlns:ds="http://schemas.openxmlformats.org/officeDocument/2006/customXml" ds:itemID="{585C7837-00D6-4FA8-A89D-6C29AE13800B}">
  <ds:schemaRefs>
    <ds:schemaRef ds:uri="http://schemas.microsoft.com/sharepoint/v3/contenttype/forms"/>
  </ds:schemaRefs>
</ds:datastoreItem>
</file>

<file path=customXml/itemProps2.xml><?xml version="1.0" encoding="utf-8"?>
<ds:datastoreItem xmlns:ds="http://schemas.openxmlformats.org/officeDocument/2006/customXml" ds:itemID="{2D478FA9-2A9A-49F1-9763-983FB548FA04}"/>
</file>

<file path=customXml/itemProps3.xml><?xml version="1.0" encoding="utf-8"?>
<ds:datastoreItem xmlns:ds="http://schemas.openxmlformats.org/officeDocument/2006/customXml" ds:itemID="{28B3EA57-B2A2-4885-90D2-44F5279F242F}">
  <ds:schemaRefs>
    <ds:schemaRef ds:uri="http://schemas.microsoft.com/office/2006/documentManagement/types"/>
    <ds:schemaRef ds:uri="http://schemas.microsoft.com/office/2006/metadata/properties"/>
    <ds:schemaRef ds:uri="http://purl.org/dc/dcmitype/"/>
    <ds:schemaRef ds:uri="b56bec59-e37f-4511-88f2-1abc37cd2c09"/>
    <ds:schemaRef ds:uri="http://purl.org/dc/terms/"/>
    <ds:schemaRef ds:uri="http://schemas.openxmlformats.org/package/2006/metadata/core-properties"/>
    <ds:schemaRef ds:uri="http://schemas.microsoft.com/office/infopath/2007/PartnerControls"/>
    <ds:schemaRef ds:uri="http://www.w3.org/XML/1998/namespace"/>
    <ds:schemaRef ds:uri="437a4435-4850-4047-94e2-6cb59566910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4352</Words>
  <Application>Microsoft Office PowerPoint</Application>
  <PresentationFormat>Widescreen</PresentationFormat>
  <Paragraphs>275</Paragraphs>
  <Slides>28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inherit</vt:lpstr>
      <vt:lpstr>Segoe UI</vt:lpstr>
      <vt:lpstr>Symbol</vt:lpstr>
      <vt:lpstr>Wingdings</vt:lpstr>
      <vt:lpstr>Office Theme</vt:lpstr>
      <vt:lpstr>Trainer notes - unit 4 (v2) </vt:lpstr>
      <vt:lpstr>PowerPoint Presentation</vt:lpstr>
      <vt:lpstr>Key learning points from unit 3:</vt:lpstr>
      <vt:lpstr>Unit 4 aims:</vt:lpstr>
      <vt:lpstr>Introduction- Decision making process: </vt:lpstr>
      <vt:lpstr>Introduction- Decision making process: </vt:lpstr>
      <vt:lpstr>1. Context of urgency</vt:lpstr>
      <vt:lpstr>Pause for reflection</vt:lpstr>
      <vt:lpstr>2. Fatigue increases likelihood of cutting corners</vt:lpstr>
      <vt:lpstr>The role of cognitive heuristics (1)</vt:lpstr>
      <vt:lpstr>The role of cognitive heuristics (2)</vt:lpstr>
      <vt:lpstr>Cognitive heuristics (3): Training task </vt:lpstr>
      <vt:lpstr>Cognitive heuristics (3): Training task</vt:lpstr>
      <vt:lpstr>Cognitive heuristics (4): How to avoid bias </vt:lpstr>
      <vt:lpstr>Cognitive heuristics (5): Your role</vt:lpstr>
      <vt:lpstr>3. Situational factors influencing decision-making</vt:lpstr>
      <vt:lpstr>Deeta’s situation:</vt:lpstr>
      <vt:lpstr>Alan’s Situation:</vt:lpstr>
      <vt:lpstr>Situation factors driving field workers</vt:lpstr>
      <vt:lpstr>Situational factors </vt:lpstr>
      <vt:lpstr>Training Activity:</vt:lpstr>
      <vt:lpstr>Training Activity: Factors (non-exhaustive list)</vt:lpstr>
      <vt:lpstr>What does “good enough” mean when talking about fatigue?</vt:lpstr>
      <vt:lpstr>How to improve the decision-making process   Practical hints and tips to minimise your bias, the impact of your situational factors and urgent (gut feel) decisions:</vt:lpstr>
      <vt:lpstr>Reflective activities on your own practices</vt:lpstr>
      <vt:lpstr>Summary</vt:lpstr>
      <vt:lpstr>Useful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Earle</dc:creator>
  <cp:lastModifiedBy>Gunavathy Gunavathy (she/her)</cp:lastModifiedBy>
  <cp:revision>108</cp:revision>
  <dcterms:created xsi:type="dcterms:W3CDTF">2023-10-30T15:10:45Z</dcterms:created>
  <dcterms:modified xsi:type="dcterms:W3CDTF">2024-08-05T13:37:25Z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y fmtid="{D5CDD505-2E9C-101B-9397-08002B2CF9AE}" pid="3" name="MediaServiceImageTags">
    <vt:lpwstr/>
  </property>
</Properties>
</file>