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315" r:id="rId5"/>
    <p:sldId id="261" r:id="rId6"/>
    <p:sldId id="257" r:id="rId7"/>
    <p:sldId id="327" r:id="rId8"/>
    <p:sldId id="258" r:id="rId9"/>
    <p:sldId id="330" r:id="rId10"/>
    <p:sldId id="335" r:id="rId11"/>
    <p:sldId id="343" r:id="rId12"/>
    <p:sldId id="344" r:id="rId13"/>
    <p:sldId id="333" r:id="rId14"/>
    <p:sldId id="346" r:id="rId15"/>
    <p:sldId id="338" r:id="rId16"/>
    <p:sldId id="347" r:id="rId17"/>
    <p:sldId id="282" r:id="rId18"/>
    <p:sldId id="340" r:id="rId19"/>
    <p:sldId id="341" r:id="rId20"/>
    <p:sldId id="342" r:id="rId21"/>
    <p:sldId id="349" r:id="rId22"/>
    <p:sldId id="350" r:id="rId23"/>
    <p:sldId id="345" r:id="rId24"/>
    <p:sldId id="322" r:id="rId25"/>
    <p:sldId id="323" r:id="rId26"/>
    <p:sldId id="324" r:id="rId27"/>
    <p:sldId id="325" r:id="rId28"/>
    <p:sldId id="317" r:id="rId29"/>
    <p:sldId id="351" r:id="rId30"/>
    <p:sldId id="290" r:id="rId31"/>
    <p:sldId id="270" r:id="rId32"/>
    <p:sldId id="34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004618-52D2-1D32-3CFC-75B2168BBB08}" name="Kavin Manivannan" initials="" userId="S::kavin.manivannan@lampada.co::618f97ee-d76a-40fa-82ce-8e4f5dbcb729" providerId="AD"/>
  <p188:author id="{D5D06CEA-FD41-85FF-37F2-DC52E194FABA}" name="Léa Fréour" initials="LF" userId="S::lea.freour@lampada.co::a3e8d91b-88a7-4149-97ba-0f2c7f2171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9F3"/>
    <a:srgbClr val="4478A8"/>
    <a:srgbClr val="FFFFFF"/>
    <a:srgbClr val="ED7D31"/>
    <a:srgbClr val="7C9AC0"/>
    <a:srgbClr val="F1CAB5"/>
    <a:srgbClr val="F9E8DF"/>
    <a:srgbClr val="F2CBA4"/>
    <a:srgbClr val="EDC3A9"/>
    <a:srgbClr val="E4A4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15CF9-2A64-69DA-6819-2C81CF3AAC8A}" v="220" dt="2024-06-13T15:12:12.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1"/>
    <p:restoredTop sz="95788" autoAdjust="0"/>
  </p:normalViewPr>
  <p:slideViewPr>
    <p:cSldViewPr snapToGrid="0">
      <p:cViewPr varScale="1">
        <p:scale>
          <a:sx n="91" d="100"/>
          <a:sy n="91" d="100"/>
        </p:scale>
        <p:origin x="30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phldr="0" custT="1"/>
      <dgm:spPr>
        <a:ln>
          <a:noFill/>
        </a:ln>
      </dgm:spPr>
      <dgm:t>
        <a:bodyPr/>
        <a:lstStyle/>
        <a:p>
          <a:pPr>
            <a:lnSpc>
              <a:spcPct val="100000"/>
            </a:lnSpc>
          </a:pPr>
          <a:r>
            <a:rPr lang="en-GB" sz="1600" b="0" dirty="0">
              <a:solidFill>
                <a:srgbClr val="4478A8"/>
              </a:solidFill>
              <a:latin typeface="Arial"/>
              <a:cs typeface="Arial"/>
            </a:rPr>
            <a:t>There are many causes of fatigue. Sleep is fundamental, but it is also important to think about other causes, such as physical, mental and emotional work.</a:t>
          </a:r>
        </a:p>
      </dgm:t>
    </dgm:pt>
    <dgm:pt modelId="{21734732-23AA-489C-B2BD-F6C7EC0D3C7F}" type="par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09B21F43-18E8-46F4-BB97-F163A0A3E17B}" type="sib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529B8973-3503-4B71-B7D5-850725A985EE}">
      <dgm:prSet custT="1"/>
      <dgm:spPr>
        <a:solidFill>
          <a:srgbClr val="E4E9F3"/>
        </a:solidFill>
      </dgm:spPr>
      <dgm:t>
        <a:bodyPr/>
        <a:lstStyle/>
        <a:p>
          <a:pPr>
            <a:lnSpc>
              <a:spcPct val="100000"/>
            </a:lnSpc>
          </a:pPr>
          <a:r>
            <a:rPr lang="en-GB" sz="1600" b="0" dirty="0">
              <a:solidFill>
                <a:srgbClr val="4478A8"/>
              </a:solidFill>
              <a:latin typeface="Arial"/>
              <a:cs typeface="Arial"/>
            </a:rPr>
            <a:t>The various causes of fatigue can interact and accumulate - e.g., long working long hours, weather conditions, conflicts, complex work can all combine to increase your risk.</a:t>
          </a:r>
        </a:p>
      </dgm:t>
    </dgm:pt>
    <dgm:pt modelId="{1E4DE839-D4E0-4B84-A4DA-2CE78D6DB4D8}" type="sibTrans" cxnId="{375494FE-ADC0-4584-9DF1-468DC7AB7D61}">
      <dgm:prSet/>
      <dgm:spPr/>
      <dgm:t>
        <a:bodyPr/>
        <a:lstStyle/>
        <a:p>
          <a:endParaRPr lang="en-GB" sz="1800">
            <a:solidFill>
              <a:srgbClr val="336699"/>
            </a:solidFill>
            <a:latin typeface="Arial" panose="020B0604020202020204" pitchFamily="34" charset="0"/>
            <a:cs typeface="Arial" panose="020B0604020202020204" pitchFamily="34" charset="0"/>
          </a:endParaRPr>
        </a:p>
      </dgm:t>
    </dgm:pt>
    <dgm:pt modelId="{F3850E77-FEB1-41DF-9B45-6F83809E6F9E}" type="parTrans" cxnId="{375494FE-ADC0-4584-9DF1-468DC7AB7D61}">
      <dgm:prSet/>
      <dgm:spPr/>
      <dgm:t>
        <a:bodyPr/>
        <a:lstStyle/>
        <a:p>
          <a:endParaRPr lang="en-GB" sz="1800">
            <a:solidFill>
              <a:srgbClr val="336699"/>
            </a:solidFill>
            <a:latin typeface="Arial" panose="020B0604020202020204" pitchFamily="34" charset="0"/>
            <a:cs typeface="Arial" panose="020B0604020202020204" pitchFamily="34" charset="0"/>
          </a:endParaRPr>
        </a:p>
      </dgm:t>
    </dgm:pt>
    <dgm:pt modelId="{CDFD4B39-5452-4F16-93EA-66D4EC799274}">
      <dgm:prSet phldr="0" custT="1"/>
      <dgm:spPr/>
      <dgm:t>
        <a:bodyPr/>
        <a:lstStyle/>
        <a:p>
          <a:pPr>
            <a:lnSpc>
              <a:spcPct val="100000"/>
            </a:lnSpc>
          </a:pPr>
          <a:r>
            <a:rPr lang="en-GB" sz="1600" b="0" kern="1200" dirty="0">
              <a:solidFill>
                <a:srgbClr val="4478A8"/>
              </a:solidFill>
              <a:latin typeface="Arial"/>
              <a:ea typeface="+mn-ea"/>
              <a:cs typeface="Arial"/>
            </a:rPr>
            <a:t>There are things you and your organisation can do to control these risks. </a:t>
          </a:r>
          <a:br>
            <a:rPr lang="en-GB" sz="1600" b="0" kern="1200" dirty="0">
              <a:solidFill>
                <a:srgbClr val="4478A8"/>
              </a:solidFill>
              <a:latin typeface="Arial"/>
              <a:ea typeface="+mn-ea"/>
              <a:cs typeface="Arial"/>
            </a:rPr>
          </a:br>
          <a:r>
            <a:rPr lang="en-GB" sz="1600" b="0" kern="1200" dirty="0">
              <a:solidFill>
                <a:srgbClr val="4478A8"/>
              </a:solidFill>
              <a:latin typeface="Arial"/>
              <a:ea typeface="+mn-ea"/>
              <a:cs typeface="Arial"/>
            </a:rPr>
            <a:t>Your greatest personal resources will be understanding your own fatigue, and active and well-informed reflection.</a:t>
          </a:r>
        </a:p>
      </dgm:t>
    </dgm:pt>
    <dgm:pt modelId="{CA6CF7E2-DC02-43E3-AD11-1DCD5ACDE4A3}" type="parTrans" cxnId="{E9949C99-3DA8-4381-A314-FFE36B87D137}">
      <dgm:prSet/>
      <dgm:spPr/>
      <dgm:t>
        <a:bodyPr/>
        <a:lstStyle/>
        <a:p>
          <a:endParaRPr lang="en-GB"/>
        </a:p>
      </dgm:t>
    </dgm:pt>
    <dgm:pt modelId="{EB96B1D6-6B71-49F6-B868-D3E995C61C99}" type="sibTrans" cxnId="{E9949C99-3DA8-4381-A314-FFE36B87D137}">
      <dgm:prSet/>
      <dgm:spPr/>
      <dgm:t>
        <a:bodyPr/>
        <a:lstStyle/>
        <a:p>
          <a:endParaRPr lang="en-GB"/>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3" custLinFactNeighborX="283" custLinFactNeighborY="-4806"/>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3803FB98-6041-4212-A597-E57FA3522139}" type="pres">
      <dgm:prSet presAssocID="{BDA8C7BC-CDBC-4D45-A9F3-2D7C2E9D2573}" presName="iconRect" presStyleLbl="node1" presStyleIdx="0" presStyleCnt="3" custLinFactNeighborY="4060"/>
      <dgm:spPr>
        <a:solidFill>
          <a:srgbClr val="4478A8"/>
        </a:solidFill>
        <a:ln>
          <a:solidFill>
            <a:srgbClr val="4478A8"/>
          </a:solidFill>
        </a:ln>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3">
        <dgm:presLayoutVars>
          <dgm:chMax val="0"/>
          <dgm:chPref val="0"/>
        </dgm:presLayoutVars>
      </dgm:prSet>
      <dgm:spPr/>
    </dgm:pt>
    <dgm:pt modelId="{A9115723-2661-4BB1-AF83-8C22614CF088}" type="pres">
      <dgm:prSet presAssocID="{09B21F43-18E8-46F4-BB97-F163A0A3E17B}" presName="sibTrans" presStyleCnt="0"/>
      <dgm:spPr/>
    </dgm:pt>
    <dgm:pt modelId="{AFB959EC-A0AA-48A7-82F2-63739EFC1EDC}" type="pres">
      <dgm:prSet presAssocID="{529B8973-3503-4B71-B7D5-850725A985EE}" presName="compNode" presStyleCnt="0"/>
      <dgm:spPr/>
    </dgm:pt>
    <dgm:pt modelId="{DE9BF80B-1FD6-4EC4-8AEE-183F6E757180}" type="pres">
      <dgm:prSet presAssocID="{529B8973-3503-4B71-B7D5-850725A985EE}" presName="bgRect" presStyleLbl="bgShp" presStyleIdx="1" presStyleCnt="3"/>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43AA83D4-5ED9-456A-BA60-77FA749DAF62}" type="pres">
      <dgm:prSet presAssocID="{529B8973-3503-4B71-B7D5-850725A985EE}" presName="iconRect" presStyleLbl="node1" presStyleIdx="1" presStyleCnt="3"/>
      <dgm:spPr>
        <a:solidFill>
          <a:srgbClr val="4478A8"/>
        </a:solidFill>
        <a:ln>
          <a:solidFill>
            <a:srgbClr val="4478A8"/>
          </a:solidFill>
        </a:ln>
      </dgm:spPr>
      <dgm:extLst>
        <a:ext uri="{E40237B7-FDA0-4F09-8148-C483321AD2D9}">
          <dgm14:cNvPr xmlns:dgm14="http://schemas.microsoft.com/office/drawing/2010/diagram" id="0" name="" descr="Iceberg with solid fill"/>
        </a:ext>
      </dgm:extLst>
    </dgm:pt>
    <dgm:pt modelId="{4073C86C-F2BE-4539-8DD7-214546091BED}" type="pres">
      <dgm:prSet presAssocID="{529B8973-3503-4B71-B7D5-850725A985EE}" presName="spaceRect" presStyleCnt="0"/>
      <dgm:spPr/>
    </dgm:pt>
    <dgm:pt modelId="{80A9FE94-A690-434E-9ADF-0495F96B78A8}" type="pres">
      <dgm:prSet presAssocID="{529B8973-3503-4B71-B7D5-850725A985EE}" presName="parTx" presStyleLbl="revTx" presStyleIdx="1" presStyleCnt="3" custLinFactNeighborY="-360">
        <dgm:presLayoutVars>
          <dgm:chMax val="0"/>
          <dgm:chPref val="0"/>
        </dgm:presLayoutVars>
      </dgm:prSet>
      <dgm:spPr>
        <a:prstGeom prst="roundRect">
          <a:avLst/>
        </a:prstGeom>
      </dgm:spPr>
    </dgm:pt>
    <dgm:pt modelId="{6931FDB9-99A4-4C35-9D5B-AEBBAAF53A94}" type="pres">
      <dgm:prSet presAssocID="{1E4DE839-D4E0-4B84-A4DA-2CE78D6DB4D8}" presName="sibTrans" presStyleCnt="0"/>
      <dgm:spPr/>
    </dgm:pt>
    <dgm:pt modelId="{4D79378F-888C-4B4D-900D-4E8F7567AFEE}" type="pres">
      <dgm:prSet presAssocID="{CDFD4B39-5452-4F16-93EA-66D4EC799274}" presName="compNode" presStyleCnt="0"/>
      <dgm:spPr/>
    </dgm:pt>
    <dgm:pt modelId="{AA0F99F8-CA5A-4C0D-A56A-1130CD841427}" type="pres">
      <dgm:prSet presAssocID="{CDFD4B39-5452-4F16-93EA-66D4EC799274}" presName="bgRect" presStyleLbl="bgShp" presStyleIdx="2" presStyleCnt="3"/>
      <dgm:spPr>
        <a:prstGeom prst="roundRect">
          <a:avLst/>
        </a:prstGeom>
        <a:solidFill>
          <a:srgbClr val="E4E9F3"/>
        </a:solidFill>
        <a:ln>
          <a:solidFill>
            <a:srgbClr val="E4E9F3"/>
          </a:solidFill>
        </a:ln>
      </dgm:spPr>
    </dgm:pt>
    <dgm:pt modelId="{D4C93A11-78D9-473A-8B1A-DDEC3321EF36}" type="pres">
      <dgm:prSet presAssocID="{CDFD4B39-5452-4F16-93EA-66D4EC799274}" presName="iconRect" presStyleLbl="node1" presStyleIdx="2" presStyleCnt="3"/>
      <dgm:spPr>
        <a:solidFill>
          <a:srgbClr val="4478A8"/>
        </a:solidFill>
        <a:ln>
          <a:noFill/>
        </a:ln>
      </dgm:spPr>
    </dgm:pt>
    <dgm:pt modelId="{87D0A4FF-3226-4878-A6D4-F7236C5F9E1B}" type="pres">
      <dgm:prSet presAssocID="{CDFD4B39-5452-4F16-93EA-66D4EC799274}" presName="spaceRect" presStyleCnt="0"/>
      <dgm:spPr/>
    </dgm:pt>
    <dgm:pt modelId="{376610DC-FC2A-460A-8B5C-BF0614996542}" type="pres">
      <dgm:prSet presAssocID="{CDFD4B39-5452-4F16-93EA-66D4EC799274}" presName="parTx" presStyleLbl="revTx" presStyleIdx="2" presStyleCnt="3">
        <dgm:presLayoutVars>
          <dgm:chMax val="0"/>
          <dgm:chPref val="0"/>
        </dgm:presLayoutVars>
      </dgm:prSet>
      <dgm:spPr/>
    </dgm:pt>
  </dgm:ptLst>
  <dgm:cxnLst>
    <dgm:cxn modelId="{2BDE822F-83A0-4709-986F-69A9F7B58182}" type="presOf" srcId="{CDFD4B39-5452-4F16-93EA-66D4EC799274}" destId="{376610DC-FC2A-460A-8B5C-BF0614996542}" srcOrd="0" destOrd="0" presId="urn:microsoft.com/office/officeart/2018/2/layout/IconVerticalSolidList"/>
    <dgm:cxn modelId="{658E0A81-9186-4F67-81A2-01F9C91FF372}" type="presOf" srcId="{BDA8C7BC-CDBC-4D45-A9F3-2D7C2E9D2573}" destId="{7203FE41-3E37-47C2-BACF-EE23A6F63360}" srcOrd="0" destOrd="0" presId="urn:microsoft.com/office/officeart/2018/2/layout/IconVerticalSolidList"/>
    <dgm:cxn modelId="{E9949C99-3DA8-4381-A314-FFE36B87D137}" srcId="{11632C0B-17E6-456E-8232-4D7B25442239}" destId="{CDFD4B39-5452-4F16-93EA-66D4EC799274}" srcOrd="2" destOrd="0" parTransId="{CA6CF7E2-DC02-43E3-AD11-1DCD5ACDE4A3}" sibTransId="{EB96B1D6-6B71-49F6-B868-D3E995C61C99}"/>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1D6940DD-B585-4450-8AA9-0550058331AC}" type="presOf" srcId="{529B8973-3503-4B71-B7D5-850725A985EE}" destId="{80A9FE94-A690-434E-9ADF-0495F96B78A8}" srcOrd="0" destOrd="0" presId="urn:microsoft.com/office/officeart/2018/2/layout/IconVerticalSolidList"/>
    <dgm:cxn modelId="{375494FE-ADC0-4584-9DF1-468DC7AB7D61}" srcId="{11632C0B-17E6-456E-8232-4D7B25442239}" destId="{529B8973-3503-4B71-B7D5-850725A985EE}" srcOrd="1" destOrd="0" parTransId="{F3850E77-FEB1-41DF-9B45-6F83809E6F9E}" sibTransId="{1E4DE839-D4E0-4B84-A4DA-2CE78D6DB4D8}"/>
    <dgm:cxn modelId="{D7341F8D-CB91-42C6-8F8E-51BBF868BF51}" type="presParOf" srcId="{0DC8ECC6-B6AD-490C-AF3A-C46DB2C9C17E}" destId="{39D0CE62-0866-4C56-999B-40283F838325}" srcOrd="0" destOrd="0" presId="urn:microsoft.com/office/officeart/2018/2/layout/IconVerticalSolidList"/>
    <dgm:cxn modelId="{ACD92D95-7352-4FBD-9B2F-74CD5FD2A630}" type="presParOf" srcId="{39D0CE62-0866-4C56-999B-40283F838325}" destId="{3673BA86-2498-4D9C-B6B5-55853A3E5FFE}" srcOrd="0" destOrd="0" presId="urn:microsoft.com/office/officeart/2018/2/layout/IconVerticalSolidList"/>
    <dgm:cxn modelId="{D53BD7A2-D15A-4E93-A9F7-1FCD351026A1}" type="presParOf" srcId="{39D0CE62-0866-4C56-999B-40283F838325}" destId="{3803FB98-6041-4212-A597-E57FA3522139}" srcOrd="1" destOrd="0" presId="urn:microsoft.com/office/officeart/2018/2/layout/IconVerticalSolidList"/>
    <dgm:cxn modelId="{6AD5B056-935C-4609-8626-E04645B8CBA2}" type="presParOf" srcId="{39D0CE62-0866-4C56-999B-40283F838325}" destId="{989C2957-48FD-40F2-A78E-6447BE4E24BD}" srcOrd="2" destOrd="0" presId="urn:microsoft.com/office/officeart/2018/2/layout/IconVerticalSolidList"/>
    <dgm:cxn modelId="{5C46DB24-B3D7-49EC-AA61-2CC40DE35312}" type="presParOf" srcId="{39D0CE62-0866-4C56-999B-40283F838325}" destId="{7203FE41-3E37-47C2-BACF-EE23A6F63360}" srcOrd="3" destOrd="0" presId="urn:microsoft.com/office/officeart/2018/2/layout/IconVerticalSolidList"/>
    <dgm:cxn modelId="{5EC82D13-9663-4A5B-8F93-EDA751F32F84}" type="presParOf" srcId="{0DC8ECC6-B6AD-490C-AF3A-C46DB2C9C17E}" destId="{A9115723-2661-4BB1-AF83-8C22614CF088}" srcOrd="1" destOrd="0" presId="urn:microsoft.com/office/officeart/2018/2/layout/IconVerticalSolidList"/>
    <dgm:cxn modelId="{02EFBC63-7B95-4D5F-88A0-DC1CD696F44A}" type="presParOf" srcId="{0DC8ECC6-B6AD-490C-AF3A-C46DB2C9C17E}" destId="{AFB959EC-A0AA-48A7-82F2-63739EFC1EDC}" srcOrd="2" destOrd="0" presId="urn:microsoft.com/office/officeart/2018/2/layout/IconVerticalSolidList"/>
    <dgm:cxn modelId="{FE83F27A-BD92-44C8-ABE9-758DD1707398}" type="presParOf" srcId="{AFB959EC-A0AA-48A7-82F2-63739EFC1EDC}" destId="{DE9BF80B-1FD6-4EC4-8AEE-183F6E757180}" srcOrd="0" destOrd="0" presId="urn:microsoft.com/office/officeart/2018/2/layout/IconVerticalSolidList"/>
    <dgm:cxn modelId="{3A0E2D88-F942-4E7C-A1BD-0733695F30A2}" type="presParOf" srcId="{AFB959EC-A0AA-48A7-82F2-63739EFC1EDC}" destId="{43AA83D4-5ED9-456A-BA60-77FA749DAF62}" srcOrd="1" destOrd="0" presId="urn:microsoft.com/office/officeart/2018/2/layout/IconVerticalSolidList"/>
    <dgm:cxn modelId="{008AB337-090D-415E-B33F-B3734CA8ED3F}" type="presParOf" srcId="{AFB959EC-A0AA-48A7-82F2-63739EFC1EDC}" destId="{4073C86C-F2BE-4539-8DD7-214546091BED}" srcOrd="2" destOrd="0" presId="urn:microsoft.com/office/officeart/2018/2/layout/IconVerticalSolidList"/>
    <dgm:cxn modelId="{7F0E0BF7-30BC-448E-AE2D-90A090A381FB}" type="presParOf" srcId="{AFB959EC-A0AA-48A7-82F2-63739EFC1EDC}" destId="{80A9FE94-A690-434E-9ADF-0495F96B78A8}" srcOrd="3" destOrd="0" presId="urn:microsoft.com/office/officeart/2018/2/layout/IconVerticalSolidList"/>
    <dgm:cxn modelId="{479FA4DF-3A51-4807-91A1-E86FACC589AB}" type="presParOf" srcId="{0DC8ECC6-B6AD-490C-AF3A-C46DB2C9C17E}" destId="{6931FDB9-99A4-4C35-9D5B-AEBBAAF53A94}" srcOrd="3" destOrd="0" presId="urn:microsoft.com/office/officeart/2018/2/layout/IconVerticalSolidList"/>
    <dgm:cxn modelId="{AB0EAB3C-FB56-4C37-BB84-15BC4D83CEC3}" type="presParOf" srcId="{0DC8ECC6-B6AD-490C-AF3A-C46DB2C9C17E}" destId="{4D79378F-888C-4B4D-900D-4E8F7567AFEE}" srcOrd="4" destOrd="0" presId="urn:microsoft.com/office/officeart/2018/2/layout/IconVerticalSolidList"/>
    <dgm:cxn modelId="{0AC3B677-3A7C-4190-8204-3785A6DB76AB}" type="presParOf" srcId="{4D79378F-888C-4B4D-900D-4E8F7567AFEE}" destId="{AA0F99F8-CA5A-4C0D-A56A-1130CD841427}" srcOrd="0" destOrd="0" presId="urn:microsoft.com/office/officeart/2018/2/layout/IconVerticalSolidList"/>
    <dgm:cxn modelId="{C952BB9A-844C-4303-8250-E0F35363F024}" type="presParOf" srcId="{4D79378F-888C-4B4D-900D-4E8F7567AFEE}" destId="{D4C93A11-78D9-473A-8B1A-DDEC3321EF36}" srcOrd="1" destOrd="0" presId="urn:microsoft.com/office/officeart/2018/2/layout/IconVerticalSolidList"/>
    <dgm:cxn modelId="{320C58EC-A96F-44D5-8311-14AB228471AD}" type="presParOf" srcId="{4D79378F-888C-4B4D-900D-4E8F7567AFEE}" destId="{87D0A4FF-3226-4878-A6D4-F7236C5F9E1B}" srcOrd="2" destOrd="0" presId="urn:microsoft.com/office/officeart/2018/2/layout/IconVerticalSolidList"/>
    <dgm:cxn modelId="{6A9FFB7D-B2A4-46FC-B6F1-7231DD315992}" type="presParOf" srcId="{4D79378F-888C-4B4D-900D-4E8F7567AFEE}" destId="{376610DC-FC2A-460A-8B5C-BF0614996542}"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2B15D29-62F2-4A73-B6AE-153121F64CD0}">
      <dgm:prSet custT="1"/>
      <dgm:spPr/>
      <dgm:t>
        <a:bodyPr/>
        <a:lstStyle/>
        <a:p>
          <a:pPr>
            <a:lnSpc>
              <a:spcPct val="100000"/>
            </a:lnSpc>
          </a:pPr>
          <a:r>
            <a:rPr lang="en-US" sz="1800" dirty="0">
              <a:solidFill>
                <a:srgbClr val="4478A8"/>
              </a:solidFill>
              <a:latin typeface="Arial"/>
              <a:cs typeface="Arial"/>
            </a:rPr>
            <a:t>How to recognise the signs </a:t>
          </a:r>
        </a:p>
      </dgm:t>
    </dgm:pt>
    <dgm:pt modelId="{B9724601-FC85-45DD-AB7F-730DB943EE5B}" type="parTrans" cxnId="{29470B3B-FC6C-4398-B015-D485A0E9C79D}">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E4388D5A-18C1-4F3B-9E64-0665CD91B726}" type="sibTrans" cxnId="{29470B3B-FC6C-4398-B015-D485A0E9C79D}">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BDA8C7BC-CDBC-4D45-A9F3-2D7C2E9D2573}">
      <dgm:prSet custT="1"/>
      <dgm:spPr>
        <a:ln>
          <a:noFill/>
        </a:ln>
      </dgm:spPr>
      <dgm:t>
        <a:bodyPr/>
        <a:lstStyle/>
        <a:p>
          <a:pPr>
            <a:lnSpc>
              <a:spcPct val="100000"/>
            </a:lnSpc>
          </a:pPr>
          <a:r>
            <a:rPr lang="en-GB" sz="1800" b="0" i="0" u="none" dirty="0">
              <a:solidFill>
                <a:srgbClr val="4478A8"/>
              </a:solidFill>
              <a:latin typeface="Arial"/>
              <a:cs typeface="Arial"/>
            </a:rPr>
            <a:t>The state of fatigue: what happens when we are tired? </a:t>
          </a:r>
          <a:endParaRPr lang="en-GB" sz="1800" dirty="0">
            <a:solidFill>
              <a:srgbClr val="4478A8"/>
            </a:solidFill>
            <a:latin typeface="Arial"/>
            <a:cs typeface="Arial"/>
          </a:endParaRPr>
        </a:p>
      </dgm:t>
    </dgm:pt>
    <dgm:pt modelId="{09B21F43-18E8-46F4-BB97-F163A0A3E17B}" type="sib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21734732-23AA-489C-B2BD-F6C7EC0D3C7F}" type="par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94902504-F094-4885-9F47-F7C1811A11DC}">
      <dgm:prSet phldr="0" custT="1"/>
      <dgm:spPr/>
      <dgm:t>
        <a:bodyPr/>
        <a:lstStyle/>
        <a:p>
          <a:pPr>
            <a:lnSpc>
              <a:spcPct val="100000"/>
            </a:lnSpc>
          </a:pPr>
          <a:r>
            <a:rPr lang="en-US" sz="1800" kern="1200" dirty="0">
              <a:solidFill>
                <a:srgbClr val="4478A8"/>
              </a:solidFill>
              <a:latin typeface="Arial"/>
              <a:ea typeface="+mn-ea"/>
              <a:cs typeface="Arial"/>
            </a:rPr>
            <a:t>The role of individual differences</a:t>
          </a:r>
        </a:p>
      </dgm:t>
    </dgm:pt>
    <dgm:pt modelId="{EDAEF850-4A43-424A-98A0-0A6E389CB964}" type="parTrans" cxnId="{4EB19C72-910E-4818-B4C6-B85E96B4FE69}">
      <dgm:prSet/>
      <dgm:spPr/>
      <dgm:t>
        <a:bodyPr/>
        <a:lstStyle/>
        <a:p>
          <a:endParaRPr lang="en-GB"/>
        </a:p>
      </dgm:t>
    </dgm:pt>
    <dgm:pt modelId="{D71C8416-4C8E-406A-BC2B-5D99E796DCAE}" type="sibTrans" cxnId="{4EB19C72-910E-4818-B4C6-B85E96B4FE69}">
      <dgm:prSet/>
      <dgm:spPr/>
      <dgm:t>
        <a:bodyPr/>
        <a:lstStyle/>
        <a:p>
          <a:endParaRPr lang="en-GB"/>
        </a:p>
      </dgm:t>
    </dgm:pt>
    <dgm:pt modelId="{059D645F-BA6C-4E0D-A2A8-5AD6A9199951}">
      <dgm:prSet custT="1"/>
      <dgm:spPr>
        <a:solidFill>
          <a:srgbClr val="E4E9F3"/>
        </a:solidFill>
        <a:ln>
          <a:noFill/>
        </a:ln>
      </dgm:spPr>
      <dgm:t>
        <a:bodyPr/>
        <a:lstStyle/>
        <a:p>
          <a:pPr>
            <a:lnSpc>
              <a:spcPct val="100000"/>
            </a:lnSpc>
          </a:pPr>
          <a:r>
            <a:rPr lang="en-GB" sz="1800" dirty="0">
              <a:solidFill>
                <a:srgbClr val="4478A8"/>
              </a:solidFill>
              <a:latin typeface="Arial"/>
              <a:cs typeface="Arial"/>
            </a:rPr>
            <a:t>The consequences of fatigue in your working context</a:t>
          </a:r>
        </a:p>
      </dgm:t>
    </dgm:pt>
    <dgm:pt modelId="{6D03B2F9-D257-4B20-B530-D13773AFAF12}" type="parTrans" cxnId="{0A4D87E0-9394-49AD-8689-FC4E22BBFA61}">
      <dgm:prSet/>
      <dgm:spPr/>
      <dgm:t>
        <a:bodyPr/>
        <a:lstStyle/>
        <a:p>
          <a:endParaRPr lang="en-GB"/>
        </a:p>
      </dgm:t>
    </dgm:pt>
    <dgm:pt modelId="{A6BFB31B-1338-4F14-B336-F7D34C6952CE}" type="sibTrans" cxnId="{0A4D87E0-9394-49AD-8689-FC4E22BBFA61}">
      <dgm:prSet/>
      <dgm:spPr/>
      <dgm:t>
        <a:bodyPr/>
        <a:lstStyle/>
        <a:p>
          <a:endParaRPr lang="en-GB"/>
        </a:p>
      </dgm:t>
    </dgm:pt>
    <dgm:pt modelId="{84F2E534-78D5-4B50-B9F6-C1A9E2A9DB78}">
      <dgm:prSet custT="1"/>
      <dgm:spPr/>
      <dgm:t>
        <a:bodyPr/>
        <a:lstStyle/>
        <a:p>
          <a:pPr>
            <a:lnSpc>
              <a:spcPct val="100000"/>
            </a:lnSpc>
          </a:pPr>
          <a:r>
            <a:rPr lang="en-US" sz="1800" dirty="0">
              <a:solidFill>
                <a:srgbClr val="4478A8"/>
              </a:solidFill>
              <a:latin typeface="Arial"/>
              <a:cs typeface="Arial"/>
            </a:rPr>
            <a:t>What you can do to minimise your risks</a:t>
          </a:r>
        </a:p>
      </dgm:t>
    </dgm:pt>
    <dgm:pt modelId="{16F1FB62-B45B-4360-B6BC-C4C00C856871}" type="parTrans" cxnId="{659368AE-A11E-4866-83D8-88F33F87DAB9}">
      <dgm:prSet/>
      <dgm:spPr/>
      <dgm:t>
        <a:bodyPr/>
        <a:lstStyle/>
        <a:p>
          <a:endParaRPr lang="en-GB"/>
        </a:p>
      </dgm:t>
    </dgm:pt>
    <dgm:pt modelId="{91245754-5021-415E-BD30-739B85FDCC52}" type="sibTrans" cxnId="{659368AE-A11E-4866-83D8-88F33F87DAB9}">
      <dgm:prSet/>
      <dgm:spPr/>
      <dgm:t>
        <a:bodyPr/>
        <a:lstStyle/>
        <a:p>
          <a:endParaRPr lang="en-GB"/>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5" custLinFactNeighborX="283" custLinFactNeighborY="-4806"/>
      <dgm:spPr>
        <a:prstGeom prst="actionButtonBlank">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3803FB98-6041-4212-A597-E57FA3522139}" type="pres">
      <dgm:prSet presAssocID="{BDA8C7BC-CDBC-4D45-A9F3-2D7C2E9D2573}" presName="iconRect" presStyleLbl="node1" presStyleIdx="0" presStyleCnt="5" custLinFactNeighborY="4060"/>
      <dgm:spPr>
        <a:xfrm>
          <a:off x="142794" y="118968"/>
          <a:ext cx="259626" cy="259626"/>
        </a:xfrm>
        <a:prstGeom prst="rect">
          <a:avLst/>
        </a:prstGeom>
        <a:solidFill>
          <a:srgbClr val="4478A8"/>
        </a:solidFill>
        <a:ln w="12700" cap="flat" cmpd="sng" algn="ctr">
          <a:solidFill>
            <a:srgbClr val="7C9AC0"/>
          </a:solidFill>
          <a:prstDash val="solid"/>
          <a:miter lim="800000"/>
        </a:ln>
        <a:effectLst/>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5">
        <dgm:presLayoutVars>
          <dgm:chMax val="0"/>
          <dgm:chPref val="0"/>
        </dgm:presLayoutVars>
      </dgm:prSet>
      <dgm:spPr/>
    </dgm:pt>
    <dgm:pt modelId="{A9115723-2661-4BB1-AF83-8C22614CF088}" type="pres">
      <dgm:prSet presAssocID="{09B21F43-18E8-46F4-BB97-F163A0A3E17B}" presName="sibTrans" presStyleCnt="0"/>
      <dgm:spPr/>
    </dgm:pt>
    <dgm:pt modelId="{81C7D20E-AE20-4394-8C02-D74DEF76634E}" type="pres">
      <dgm:prSet presAssocID="{059D645F-BA6C-4E0D-A2A8-5AD6A9199951}" presName="compNode" presStyleCnt="0"/>
      <dgm:spPr/>
    </dgm:pt>
    <dgm:pt modelId="{D9AFA068-7198-44CC-A3D8-C6AEAEFC539F}" type="pres">
      <dgm:prSet presAssocID="{059D645F-BA6C-4E0D-A2A8-5AD6A9199951}" presName="bgRect" presStyleLbl="bgShp" presStyleIdx="1" presStyleCnt="5"/>
      <dgm:spPr>
        <a:solidFill>
          <a:srgbClr val="E4E9F3"/>
        </a:solidFill>
      </dgm:spPr>
    </dgm:pt>
    <dgm:pt modelId="{591DEB0B-0A87-40AE-96F9-4D8B8FA1BBA5}" type="pres">
      <dgm:prSet presAssocID="{059D645F-BA6C-4E0D-A2A8-5AD6A9199951}" presName="iconRect" presStyleLbl="node1" presStyleIdx="1" presStyleCnt="5"/>
      <dgm:spPr>
        <a:xfrm>
          <a:off x="142794" y="1288549"/>
          <a:ext cx="259626" cy="259626"/>
        </a:xfrm>
        <a:prstGeom prst="rect">
          <a:avLst/>
        </a:prstGeom>
        <a:solidFill>
          <a:srgbClr val="4478A8"/>
        </a:solidFill>
        <a:ln w="12700" cap="flat" cmpd="sng" algn="ctr">
          <a:solidFill>
            <a:srgbClr val="7C9AC0"/>
          </a:solidFill>
          <a:prstDash val="solid"/>
          <a:miter lim="800000"/>
        </a:ln>
        <a:effectLst/>
      </dgm:spPr>
    </dgm:pt>
    <dgm:pt modelId="{C2D74867-782B-49A7-A78F-C0EB42AB5C69}" type="pres">
      <dgm:prSet presAssocID="{059D645F-BA6C-4E0D-A2A8-5AD6A9199951}" presName="spaceRect" presStyleCnt="0"/>
      <dgm:spPr/>
    </dgm:pt>
    <dgm:pt modelId="{EBC98A95-1B01-4D71-AC25-B4F28701569D}" type="pres">
      <dgm:prSet presAssocID="{059D645F-BA6C-4E0D-A2A8-5AD6A9199951}" presName="parTx" presStyleLbl="revTx" presStyleIdx="1" presStyleCnt="5">
        <dgm:presLayoutVars>
          <dgm:chMax val="0"/>
          <dgm:chPref val="0"/>
        </dgm:presLayoutVars>
      </dgm:prSet>
      <dgm:spPr/>
    </dgm:pt>
    <dgm:pt modelId="{FB2BADCD-96B9-4622-9581-00E4E08E3537}" type="pres">
      <dgm:prSet presAssocID="{A6BFB31B-1338-4F14-B336-F7D34C6952CE}" presName="sibTrans" presStyleCnt="0"/>
      <dgm:spPr/>
    </dgm:pt>
    <dgm:pt modelId="{CE773816-D554-425D-AF6F-DC0D334D16D9}" type="pres">
      <dgm:prSet presAssocID="{12B15D29-62F2-4A73-B6AE-153121F64CD0}" presName="compNode" presStyleCnt="0"/>
      <dgm:spPr/>
    </dgm:pt>
    <dgm:pt modelId="{E50FD14B-829F-400E-A4D5-C005B3DF3720}" type="pres">
      <dgm:prSet presAssocID="{12B15D29-62F2-4A73-B6AE-153121F64CD0}" presName="bgRect" presStyleLbl="bgShp" presStyleIdx="2" presStyleCnt="5"/>
      <dgm:spPr>
        <a:prstGeom prst="actionButtonBlank">
          <a:avLst/>
        </a:prstGeom>
        <a:solidFill>
          <a:srgbClr val="E4E9F3"/>
        </a:solidFill>
        <a:ln>
          <a:solidFill>
            <a:schemeClr val="bg1"/>
          </a:solidFill>
        </a:ln>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D96A529B-A92A-42FC-9505-C66C340AFE53}" type="pres">
      <dgm:prSet presAssocID="{12B15D29-62F2-4A73-B6AE-153121F64CD0}" presName="iconRect" presStyleLbl="node1" presStyleIdx="2" presStyleCnt="5"/>
      <dgm:spPr>
        <a:solidFill>
          <a:srgbClr val="4478A8"/>
        </a:solidFill>
        <a:ln>
          <a:solidFill>
            <a:srgbClr val="7C9AC0"/>
          </a:solidFill>
        </a:ln>
      </dgm:spPr>
      <dgm:extLst>
        <a:ext uri="{E40237B7-FDA0-4F09-8148-C483321AD2D9}">
          <dgm14:cNvPr xmlns:dgm14="http://schemas.microsoft.com/office/drawing/2010/diagram" id="0" name="" descr="Teacher"/>
        </a:ext>
      </dgm:extLst>
    </dgm:pt>
    <dgm:pt modelId="{D5C084DB-2F6D-47A8-A3CF-2345F5EC8F8B}" type="pres">
      <dgm:prSet presAssocID="{12B15D29-62F2-4A73-B6AE-153121F64CD0}" presName="spaceRect" presStyleCnt="0"/>
      <dgm:spPr/>
    </dgm:pt>
    <dgm:pt modelId="{AF3E245A-4184-4445-B825-640B7A52B3FD}" type="pres">
      <dgm:prSet presAssocID="{12B15D29-62F2-4A73-B6AE-153121F64CD0}" presName="parTx" presStyleLbl="revTx" presStyleIdx="2" presStyleCnt="5">
        <dgm:presLayoutVars>
          <dgm:chMax val="0"/>
          <dgm:chPref val="0"/>
        </dgm:presLayoutVars>
      </dgm:prSet>
      <dgm:spPr/>
    </dgm:pt>
    <dgm:pt modelId="{529D4ECA-0F77-4D55-8075-7E7440E8C740}" type="pres">
      <dgm:prSet presAssocID="{E4388D5A-18C1-4F3B-9E64-0665CD91B726}" presName="sibTrans" presStyleCnt="0"/>
      <dgm:spPr/>
    </dgm:pt>
    <dgm:pt modelId="{F8498A0B-416D-4D35-B697-E326B61E684D}" type="pres">
      <dgm:prSet presAssocID="{84F2E534-78D5-4B50-B9F6-C1A9E2A9DB78}" presName="compNode" presStyleCnt="0"/>
      <dgm:spPr/>
    </dgm:pt>
    <dgm:pt modelId="{E9644858-084F-46C0-848E-7812D0DA2785}" type="pres">
      <dgm:prSet presAssocID="{84F2E534-78D5-4B50-B9F6-C1A9E2A9DB78}" presName="bgRect" presStyleLbl="bgShp" presStyleIdx="3" presStyleCnt="5"/>
      <dgm:spPr>
        <a:xfrm>
          <a:off x="0" y="1956014"/>
          <a:ext cx="7976754" cy="391019"/>
        </a:xfrm>
        <a:prstGeom prst="rect">
          <a:avLst/>
        </a:prstGeom>
        <a:solidFill>
          <a:srgbClr val="E4E9F3"/>
        </a:solidFill>
        <a:ln>
          <a:noFill/>
        </a:ln>
        <a:effectLst/>
      </dgm:spPr>
    </dgm:pt>
    <dgm:pt modelId="{E7C8B352-1908-4195-99B4-EAC0D5C32E20}" type="pres">
      <dgm:prSet presAssocID="{84F2E534-78D5-4B50-B9F6-C1A9E2A9DB78}" presName="iconRect" presStyleLbl="node1" presStyleIdx="3" presStyleCnt="5"/>
      <dgm:spPr>
        <a:solidFill>
          <a:srgbClr val="4478A8"/>
        </a:solidFill>
        <a:ln>
          <a:solidFill>
            <a:srgbClr val="7C9AC0"/>
          </a:solidFill>
        </a:ln>
      </dgm:spPr>
    </dgm:pt>
    <dgm:pt modelId="{F3A46CF0-FE3A-42F2-841E-EAE0E98F2869}" type="pres">
      <dgm:prSet presAssocID="{84F2E534-78D5-4B50-B9F6-C1A9E2A9DB78}" presName="spaceRect" presStyleCnt="0"/>
      <dgm:spPr/>
    </dgm:pt>
    <dgm:pt modelId="{F9B3ACB2-3ADD-4514-B0D9-5065FA245030}" type="pres">
      <dgm:prSet presAssocID="{84F2E534-78D5-4B50-B9F6-C1A9E2A9DB78}" presName="parTx" presStyleLbl="revTx" presStyleIdx="3" presStyleCnt="5">
        <dgm:presLayoutVars>
          <dgm:chMax val="0"/>
          <dgm:chPref val="0"/>
        </dgm:presLayoutVars>
      </dgm:prSet>
      <dgm:spPr/>
    </dgm:pt>
    <dgm:pt modelId="{B5A89CA6-D2A7-4BF5-B27D-A26929C134D5}" type="pres">
      <dgm:prSet presAssocID="{91245754-5021-415E-BD30-739B85FDCC52}" presName="sibTrans" presStyleCnt="0"/>
      <dgm:spPr/>
    </dgm:pt>
    <dgm:pt modelId="{C759850E-CB8E-4FEC-A748-8C03E4D36C35}" type="pres">
      <dgm:prSet presAssocID="{94902504-F094-4885-9F47-F7C1811A11DC}" presName="compNode" presStyleCnt="0"/>
      <dgm:spPr/>
    </dgm:pt>
    <dgm:pt modelId="{F038C1E8-F710-4112-BE99-C22B953703FE}" type="pres">
      <dgm:prSet presAssocID="{94902504-F094-4885-9F47-F7C1811A11DC}" presName="bgRect" presStyleLbl="bgShp" presStyleIdx="4" presStyleCnt="5"/>
      <dgm:spPr>
        <a:xfrm>
          <a:off x="0" y="2238838"/>
          <a:ext cx="8948827" cy="596709"/>
        </a:xfrm>
        <a:prstGeom prst="rect">
          <a:avLst/>
        </a:prstGeom>
        <a:solidFill>
          <a:srgbClr val="E4E9F3"/>
        </a:solidFill>
        <a:ln>
          <a:noFill/>
        </a:ln>
        <a:effectLst/>
      </dgm:spPr>
    </dgm:pt>
    <dgm:pt modelId="{859285BE-8C24-4DCF-BD38-97EB129E2922}" type="pres">
      <dgm:prSet presAssocID="{94902504-F094-4885-9F47-F7C1811A11DC}" presName="iconRect" presStyleLbl="node1" presStyleIdx="4" presStyleCnt="5"/>
      <dgm:spPr>
        <a:xfrm>
          <a:off x="180504" y="2373098"/>
          <a:ext cx="328190" cy="328190"/>
        </a:xfrm>
        <a:prstGeom prst="rect">
          <a:avLst/>
        </a:prstGeom>
        <a:solidFill>
          <a:srgbClr val="4478A8"/>
        </a:solidFill>
        <a:ln w="12700" cap="flat" cmpd="sng" algn="ctr">
          <a:solidFill>
            <a:srgbClr val="7C9AC0"/>
          </a:solidFill>
          <a:prstDash val="solid"/>
          <a:miter lim="800000"/>
        </a:ln>
        <a:effectLst/>
      </dgm:spPr>
    </dgm:pt>
    <dgm:pt modelId="{ED567DA4-06C6-4CFD-8B62-70FA3DA49956}" type="pres">
      <dgm:prSet presAssocID="{94902504-F094-4885-9F47-F7C1811A11DC}" presName="spaceRect" presStyleCnt="0"/>
      <dgm:spPr/>
    </dgm:pt>
    <dgm:pt modelId="{7A4AE733-669C-4E8B-B6BA-D0A88D1319F1}" type="pres">
      <dgm:prSet presAssocID="{94902504-F094-4885-9F47-F7C1811A11DC}" presName="parTx" presStyleLbl="revTx" presStyleIdx="4" presStyleCnt="5">
        <dgm:presLayoutVars>
          <dgm:chMax val="0"/>
          <dgm:chPref val="0"/>
        </dgm:presLayoutVars>
      </dgm:prSet>
      <dgm:spPr/>
    </dgm:pt>
  </dgm:ptLst>
  <dgm:cxnLst>
    <dgm:cxn modelId="{3FBCF405-C895-4A14-841B-92CDE489FBF5}" type="presOf" srcId="{94902504-F094-4885-9F47-F7C1811A11DC}" destId="{7A4AE733-669C-4E8B-B6BA-D0A88D1319F1}" srcOrd="0" destOrd="0" presId="urn:microsoft.com/office/officeart/2018/2/layout/IconVerticalSolidList"/>
    <dgm:cxn modelId="{7081A410-7094-4B0F-8953-9871371B050C}" type="presOf" srcId="{84F2E534-78D5-4B50-B9F6-C1A9E2A9DB78}" destId="{F9B3ACB2-3ADD-4514-B0D9-5065FA245030}" srcOrd="0" destOrd="0" presId="urn:microsoft.com/office/officeart/2018/2/layout/IconVerticalSolidList"/>
    <dgm:cxn modelId="{29470B3B-FC6C-4398-B015-D485A0E9C79D}" srcId="{11632C0B-17E6-456E-8232-4D7B25442239}" destId="{12B15D29-62F2-4A73-B6AE-153121F64CD0}" srcOrd="2" destOrd="0" parTransId="{B9724601-FC85-45DD-AB7F-730DB943EE5B}" sibTransId="{E4388D5A-18C1-4F3B-9E64-0665CD91B726}"/>
    <dgm:cxn modelId="{4EB19C72-910E-4818-B4C6-B85E96B4FE69}" srcId="{11632C0B-17E6-456E-8232-4D7B25442239}" destId="{94902504-F094-4885-9F47-F7C1811A11DC}" srcOrd="4" destOrd="0" parTransId="{EDAEF850-4A43-424A-98A0-0A6E389CB964}" sibTransId="{D71C8416-4C8E-406A-BC2B-5D99E796DCAE}"/>
    <dgm:cxn modelId="{43A0A69E-19E8-4E25-93F4-03F331D122C5}" type="presOf" srcId="{059D645F-BA6C-4E0D-A2A8-5AD6A9199951}" destId="{EBC98A95-1B01-4D71-AC25-B4F28701569D}" srcOrd="0" destOrd="0" presId="urn:microsoft.com/office/officeart/2018/2/layout/IconVerticalSolidList"/>
    <dgm:cxn modelId="{3AE766AD-8F08-4BBB-BE86-5E8D87F92EC8}" type="presOf" srcId="{12B15D29-62F2-4A73-B6AE-153121F64CD0}" destId="{AF3E245A-4184-4445-B825-640B7A52B3FD}" srcOrd="0" destOrd="0" presId="urn:microsoft.com/office/officeart/2018/2/layout/IconVerticalSolidList"/>
    <dgm:cxn modelId="{659368AE-A11E-4866-83D8-88F33F87DAB9}" srcId="{11632C0B-17E6-456E-8232-4D7B25442239}" destId="{84F2E534-78D5-4B50-B9F6-C1A9E2A9DB78}" srcOrd="3" destOrd="0" parTransId="{16F1FB62-B45B-4360-B6BC-C4C00C856871}" sibTransId="{91245754-5021-415E-BD30-739B85FDCC52}"/>
    <dgm:cxn modelId="{D69AEAB1-BE43-41B2-9988-B0A537AFBFB2}" type="presOf" srcId="{BDA8C7BC-CDBC-4D45-A9F3-2D7C2E9D2573}" destId="{7203FE41-3E37-47C2-BACF-EE23A6F63360}" srcOrd="0" destOrd="0" presId="urn:microsoft.com/office/officeart/2018/2/layout/IconVerticalSolidList"/>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0A4D87E0-9394-49AD-8689-FC4E22BBFA61}" srcId="{11632C0B-17E6-456E-8232-4D7B25442239}" destId="{059D645F-BA6C-4E0D-A2A8-5AD6A9199951}" srcOrd="1" destOrd="0" parTransId="{6D03B2F9-D257-4B20-B530-D13773AFAF12}" sibTransId="{A6BFB31B-1338-4F14-B336-F7D34C6952CE}"/>
    <dgm:cxn modelId="{78AC89E5-B98F-472F-AD2F-C8EECDA202A8}" type="presParOf" srcId="{0DC8ECC6-B6AD-490C-AF3A-C46DB2C9C17E}" destId="{39D0CE62-0866-4C56-999B-40283F838325}" srcOrd="0" destOrd="0" presId="urn:microsoft.com/office/officeart/2018/2/layout/IconVerticalSolidList"/>
    <dgm:cxn modelId="{D926EAEB-ABE8-464F-91C8-8A9771169FBE}" type="presParOf" srcId="{39D0CE62-0866-4C56-999B-40283F838325}" destId="{3673BA86-2498-4D9C-B6B5-55853A3E5FFE}" srcOrd="0" destOrd="0" presId="urn:microsoft.com/office/officeart/2018/2/layout/IconVerticalSolidList"/>
    <dgm:cxn modelId="{0DE230BE-4E92-4C4D-ACC9-361B076645C0}" type="presParOf" srcId="{39D0CE62-0866-4C56-999B-40283F838325}" destId="{3803FB98-6041-4212-A597-E57FA3522139}" srcOrd="1" destOrd="0" presId="urn:microsoft.com/office/officeart/2018/2/layout/IconVerticalSolidList"/>
    <dgm:cxn modelId="{5BA96C6C-7178-4B24-ABE6-70B2A373BC85}" type="presParOf" srcId="{39D0CE62-0866-4C56-999B-40283F838325}" destId="{989C2957-48FD-40F2-A78E-6447BE4E24BD}" srcOrd="2" destOrd="0" presId="urn:microsoft.com/office/officeart/2018/2/layout/IconVerticalSolidList"/>
    <dgm:cxn modelId="{A094935D-260C-4BDC-84B4-B878477BBAF5}" type="presParOf" srcId="{39D0CE62-0866-4C56-999B-40283F838325}" destId="{7203FE41-3E37-47C2-BACF-EE23A6F63360}" srcOrd="3" destOrd="0" presId="urn:microsoft.com/office/officeart/2018/2/layout/IconVerticalSolidList"/>
    <dgm:cxn modelId="{E926FD36-E794-4553-87BD-F5A83E3F1CB1}" type="presParOf" srcId="{0DC8ECC6-B6AD-490C-AF3A-C46DB2C9C17E}" destId="{A9115723-2661-4BB1-AF83-8C22614CF088}" srcOrd="1" destOrd="0" presId="urn:microsoft.com/office/officeart/2018/2/layout/IconVerticalSolidList"/>
    <dgm:cxn modelId="{E71EAF7A-4207-4340-BC93-3FD4B4A1D487}" type="presParOf" srcId="{0DC8ECC6-B6AD-490C-AF3A-C46DB2C9C17E}" destId="{81C7D20E-AE20-4394-8C02-D74DEF76634E}" srcOrd="2" destOrd="0" presId="urn:microsoft.com/office/officeart/2018/2/layout/IconVerticalSolidList"/>
    <dgm:cxn modelId="{B66045A8-8077-4A0F-816E-04509CF52D6E}" type="presParOf" srcId="{81C7D20E-AE20-4394-8C02-D74DEF76634E}" destId="{D9AFA068-7198-44CC-A3D8-C6AEAEFC539F}" srcOrd="0" destOrd="0" presId="urn:microsoft.com/office/officeart/2018/2/layout/IconVerticalSolidList"/>
    <dgm:cxn modelId="{00CBD9DF-39E0-4221-88CD-6BF1C48BC4DE}" type="presParOf" srcId="{81C7D20E-AE20-4394-8C02-D74DEF76634E}" destId="{591DEB0B-0A87-40AE-96F9-4D8B8FA1BBA5}" srcOrd="1" destOrd="0" presId="urn:microsoft.com/office/officeart/2018/2/layout/IconVerticalSolidList"/>
    <dgm:cxn modelId="{AA839A83-D5B8-45C0-8344-AA8E26375AA3}" type="presParOf" srcId="{81C7D20E-AE20-4394-8C02-D74DEF76634E}" destId="{C2D74867-782B-49A7-A78F-C0EB42AB5C69}" srcOrd="2" destOrd="0" presId="urn:microsoft.com/office/officeart/2018/2/layout/IconVerticalSolidList"/>
    <dgm:cxn modelId="{24CD5F7A-3565-496C-86C8-21CA41BE458A}" type="presParOf" srcId="{81C7D20E-AE20-4394-8C02-D74DEF76634E}" destId="{EBC98A95-1B01-4D71-AC25-B4F28701569D}" srcOrd="3" destOrd="0" presId="urn:microsoft.com/office/officeart/2018/2/layout/IconVerticalSolidList"/>
    <dgm:cxn modelId="{D6E29ED9-ED8D-441C-A97F-63600BE905B1}" type="presParOf" srcId="{0DC8ECC6-B6AD-490C-AF3A-C46DB2C9C17E}" destId="{FB2BADCD-96B9-4622-9581-00E4E08E3537}" srcOrd="3" destOrd="0" presId="urn:microsoft.com/office/officeart/2018/2/layout/IconVerticalSolidList"/>
    <dgm:cxn modelId="{ECBEFC2B-AEFD-4F5A-8376-F21A0BDCCFB8}" type="presParOf" srcId="{0DC8ECC6-B6AD-490C-AF3A-C46DB2C9C17E}" destId="{CE773816-D554-425D-AF6F-DC0D334D16D9}" srcOrd="4" destOrd="0" presId="urn:microsoft.com/office/officeart/2018/2/layout/IconVerticalSolidList"/>
    <dgm:cxn modelId="{4DF15F71-D279-4A03-88A4-F7A3EDB18106}" type="presParOf" srcId="{CE773816-D554-425D-AF6F-DC0D334D16D9}" destId="{E50FD14B-829F-400E-A4D5-C005B3DF3720}" srcOrd="0" destOrd="0" presId="urn:microsoft.com/office/officeart/2018/2/layout/IconVerticalSolidList"/>
    <dgm:cxn modelId="{42EB2076-D28E-40B0-BE00-469ECFF544C4}" type="presParOf" srcId="{CE773816-D554-425D-AF6F-DC0D334D16D9}" destId="{D96A529B-A92A-42FC-9505-C66C340AFE53}" srcOrd="1" destOrd="0" presId="urn:microsoft.com/office/officeart/2018/2/layout/IconVerticalSolidList"/>
    <dgm:cxn modelId="{3EA57EAE-7DAC-437E-BFD2-782A27B4ACE2}" type="presParOf" srcId="{CE773816-D554-425D-AF6F-DC0D334D16D9}" destId="{D5C084DB-2F6D-47A8-A3CF-2345F5EC8F8B}" srcOrd="2" destOrd="0" presId="urn:microsoft.com/office/officeart/2018/2/layout/IconVerticalSolidList"/>
    <dgm:cxn modelId="{07851D04-EAC7-4DA1-A864-4E43675ECE86}" type="presParOf" srcId="{CE773816-D554-425D-AF6F-DC0D334D16D9}" destId="{AF3E245A-4184-4445-B825-640B7A52B3FD}" srcOrd="3" destOrd="0" presId="urn:microsoft.com/office/officeart/2018/2/layout/IconVerticalSolidList"/>
    <dgm:cxn modelId="{C553E7D8-3C6B-49CF-A841-E438919D7FA0}" type="presParOf" srcId="{0DC8ECC6-B6AD-490C-AF3A-C46DB2C9C17E}" destId="{529D4ECA-0F77-4D55-8075-7E7440E8C740}" srcOrd="5" destOrd="0" presId="urn:microsoft.com/office/officeart/2018/2/layout/IconVerticalSolidList"/>
    <dgm:cxn modelId="{0E62025C-80FD-4203-B640-D6A73D95FCAD}" type="presParOf" srcId="{0DC8ECC6-B6AD-490C-AF3A-C46DB2C9C17E}" destId="{F8498A0B-416D-4D35-B697-E326B61E684D}" srcOrd="6" destOrd="0" presId="urn:microsoft.com/office/officeart/2018/2/layout/IconVerticalSolidList"/>
    <dgm:cxn modelId="{F5AFB2D9-96F0-4C05-8EB7-9B909AFFD57F}" type="presParOf" srcId="{F8498A0B-416D-4D35-B697-E326B61E684D}" destId="{E9644858-084F-46C0-848E-7812D0DA2785}" srcOrd="0" destOrd="0" presId="urn:microsoft.com/office/officeart/2018/2/layout/IconVerticalSolidList"/>
    <dgm:cxn modelId="{C81EC08A-E07E-4A18-8526-6B2D39692235}" type="presParOf" srcId="{F8498A0B-416D-4D35-B697-E326B61E684D}" destId="{E7C8B352-1908-4195-99B4-EAC0D5C32E20}" srcOrd="1" destOrd="0" presId="urn:microsoft.com/office/officeart/2018/2/layout/IconVerticalSolidList"/>
    <dgm:cxn modelId="{3B900B52-9941-4EA1-8C02-B1AA0A7CB1C0}" type="presParOf" srcId="{F8498A0B-416D-4D35-B697-E326B61E684D}" destId="{F3A46CF0-FE3A-42F2-841E-EAE0E98F2869}" srcOrd="2" destOrd="0" presId="urn:microsoft.com/office/officeart/2018/2/layout/IconVerticalSolidList"/>
    <dgm:cxn modelId="{252866BB-E1A6-49FA-87D1-2BCD98745DCA}" type="presParOf" srcId="{F8498A0B-416D-4D35-B697-E326B61E684D}" destId="{F9B3ACB2-3ADD-4514-B0D9-5065FA245030}" srcOrd="3" destOrd="0" presId="urn:microsoft.com/office/officeart/2018/2/layout/IconVerticalSolidList"/>
    <dgm:cxn modelId="{26B034CB-9D8A-4E07-B17B-C0E61C571474}" type="presParOf" srcId="{0DC8ECC6-B6AD-490C-AF3A-C46DB2C9C17E}" destId="{B5A89CA6-D2A7-4BF5-B27D-A26929C134D5}" srcOrd="7" destOrd="0" presId="urn:microsoft.com/office/officeart/2018/2/layout/IconVerticalSolidList"/>
    <dgm:cxn modelId="{753486C4-283A-432C-9054-FCDC94D2A0CA}" type="presParOf" srcId="{0DC8ECC6-B6AD-490C-AF3A-C46DB2C9C17E}" destId="{C759850E-CB8E-4FEC-A748-8C03E4D36C35}" srcOrd="8" destOrd="0" presId="urn:microsoft.com/office/officeart/2018/2/layout/IconVerticalSolidList"/>
    <dgm:cxn modelId="{90A19B9C-0368-4089-B54A-3376A1973171}" type="presParOf" srcId="{C759850E-CB8E-4FEC-A748-8C03E4D36C35}" destId="{F038C1E8-F710-4112-BE99-C22B953703FE}" srcOrd="0" destOrd="0" presId="urn:microsoft.com/office/officeart/2018/2/layout/IconVerticalSolidList"/>
    <dgm:cxn modelId="{C7DDE0D0-AD1F-4582-88D4-7D61FC074BA5}" type="presParOf" srcId="{C759850E-CB8E-4FEC-A748-8C03E4D36C35}" destId="{859285BE-8C24-4DCF-BD38-97EB129E2922}" srcOrd="1" destOrd="0" presId="urn:microsoft.com/office/officeart/2018/2/layout/IconVerticalSolidList"/>
    <dgm:cxn modelId="{9753F199-1CCA-4BFD-801F-0B01EE8D610C}" type="presParOf" srcId="{C759850E-CB8E-4FEC-A748-8C03E4D36C35}" destId="{ED567DA4-06C6-4CFD-8B62-70FA3DA49956}" srcOrd="2" destOrd="0" presId="urn:microsoft.com/office/officeart/2018/2/layout/IconVerticalSolidList"/>
    <dgm:cxn modelId="{D350E290-CA6E-4885-99F6-384474BA5748}" type="presParOf" srcId="{C759850E-CB8E-4FEC-A748-8C03E4D36C35}" destId="{7A4AE733-669C-4E8B-B6BA-D0A88D1319F1}"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AEC2B6-8B01-41FD-8E77-74A623BF8D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43253A-BE1A-4970-8146-6519623F7913}">
      <dgm:prSet custT="1"/>
      <dgm:spPr/>
      <dgm:t>
        <a:bodyPr/>
        <a:lstStyle/>
        <a:p>
          <a:pPr>
            <a:lnSpc>
              <a:spcPct val="100000"/>
            </a:lnSpc>
          </a:pPr>
          <a:r>
            <a:rPr lang="en-GB" sz="1800" b="1" dirty="0">
              <a:solidFill>
                <a:srgbClr val="4478A8"/>
              </a:solidFill>
              <a:latin typeface="Arial"/>
              <a:cs typeface="Arial"/>
            </a:rPr>
            <a:t>Decision-Making Impairment: </a:t>
          </a:r>
          <a:br>
            <a:rPr lang="en-GB" sz="1800" b="1" dirty="0">
              <a:solidFill>
                <a:srgbClr val="4478A8"/>
              </a:solidFill>
              <a:latin typeface="Arial"/>
              <a:cs typeface="Arial"/>
            </a:rPr>
          </a:br>
          <a:r>
            <a:rPr lang="en-GB" sz="1800" dirty="0">
              <a:solidFill>
                <a:srgbClr val="4478A8"/>
              </a:solidFill>
              <a:latin typeface="Arial"/>
              <a:cs typeface="Arial"/>
            </a:rPr>
            <a:t>Fatigue has an impact on cognitive functioning:</a:t>
          </a:r>
          <a:endParaRPr lang="en-US" sz="1800" dirty="0">
            <a:solidFill>
              <a:srgbClr val="4478A8"/>
            </a:solidFill>
            <a:latin typeface="Arial"/>
            <a:cs typeface="Arial"/>
          </a:endParaRPr>
        </a:p>
      </dgm:t>
    </dgm:pt>
    <dgm:pt modelId="{FA731DA5-BF57-42EE-9A59-6AA1E456A819}" type="parTrans" cxnId="{445AA854-456D-464E-B99F-B888E21653B2}">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C3A2BF95-BD1C-413D-9C2D-58C47F869480}" type="sibTrans" cxnId="{445AA854-456D-464E-B99F-B888E21653B2}">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E5F5AC5A-C112-42A8-BB2D-8210DFF587D6}">
      <dgm:prSet custT="1"/>
      <dgm:spPr/>
      <dgm:t>
        <a:bodyPr/>
        <a:lstStyle/>
        <a:p>
          <a:pPr>
            <a:lnSpc>
              <a:spcPct val="100000"/>
            </a:lnSpc>
          </a:pPr>
          <a:r>
            <a:rPr lang="en-GB" sz="1800" b="1" dirty="0">
              <a:solidFill>
                <a:srgbClr val="4478A8"/>
              </a:solidFill>
              <a:latin typeface="Arial"/>
              <a:cs typeface="Arial"/>
            </a:rPr>
            <a:t>Low Effort Tendencies: </a:t>
          </a:r>
          <a:br>
            <a:rPr lang="en-GB" sz="1800" b="1" dirty="0">
              <a:solidFill>
                <a:srgbClr val="4478A8"/>
              </a:solidFill>
              <a:latin typeface="Arial"/>
              <a:cs typeface="Arial"/>
            </a:rPr>
          </a:br>
          <a:r>
            <a:rPr lang="en-GB" sz="1800" dirty="0">
              <a:solidFill>
                <a:srgbClr val="4478A8"/>
              </a:solidFill>
              <a:latin typeface="Arial"/>
              <a:cs typeface="Arial"/>
            </a:rPr>
            <a:t>Fatigued individuals are more likely to adopt low effort options:</a:t>
          </a:r>
          <a:endParaRPr lang="en-US" sz="1800" dirty="0">
            <a:solidFill>
              <a:srgbClr val="4478A8"/>
            </a:solidFill>
            <a:latin typeface="Arial"/>
            <a:cs typeface="Arial"/>
          </a:endParaRPr>
        </a:p>
      </dgm:t>
    </dgm:pt>
    <dgm:pt modelId="{9E9B82F6-1586-4677-8733-8FC6188F8714}" type="parTrans" cxnId="{F4420248-1CEE-46F5-A8A4-A223EDAF68A2}">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3387AA43-8CFD-4DBF-9A07-0F118B1F8A7E}" type="sibTrans" cxnId="{F4420248-1CEE-46F5-A8A4-A223EDAF68A2}">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ACA0F48E-FDD6-47D6-B8FD-4A6426E8337E}">
      <dgm:prSet custT="1"/>
      <dgm:spPr/>
      <dgm:t>
        <a:bodyPr/>
        <a:lstStyle/>
        <a:p>
          <a:pPr>
            <a:lnSpc>
              <a:spcPct val="100000"/>
            </a:lnSpc>
          </a:pPr>
          <a:r>
            <a:rPr lang="en-GB" sz="1600" dirty="0">
              <a:solidFill>
                <a:srgbClr val="4478A8"/>
              </a:solidFill>
              <a:latin typeface="Arial"/>
              <a:cs typeface="Arial"/>
            </a:rPr>
            <a:t>When I’m fatigued, I’m more likely to cut corners in my work, doing what is quick and easy, rather than what is optimal or most safe. </a:t>
          </a:r>
          <a:endParaRPr lang="en-US" sz="1600" dirty="0">
            <a:solidFill>
              <a:srgbClr val="4478A8"/>
            </a:solidFill>
            <a:latin typeface="Arial"/>
            <a:cs typeface="Arial"/>
          </a:endParaRPr>
        </a:p>
      </dgm:t>
    </dgm:pt>
    <dgm:pt modelId="{E1CD1EE7-B9E9-4694-9C4F-F2D80D4681AE}" type="parTrans" cxnId="{76B47B90-45E1-4F48-8BEA-BA724DC7D54C}">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905AF33A-E2A1-412E-A0AA-DDC37A64CCDA}" type="sibTrans" cxnId="{76B47B90-45E1-4F48-8BEA-BA724DC7D54C}">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B2AF0773-DB7D-4FC8-BD18-88D9EE100123}">
      <dgm:prSet custT="1"/>
      <dgm:spPr/>
      <dgm:t>
        <a:bodyPr/>
        <a:lstStyle/>
        <a:p>
          <a:pPr>
            <a:lnSpc>
              <a:spcPct val="100000"/>
            </a:lnSpc>
          </a:pPr>
          <a:r>
            <a:rPr lang="en-GB" sz="1600" dirty="0">
              <a:solidFill>
                <a:srgbClr val="4478A8"/>
              </a:solidFill>
              <a:latin typeface="Arial"/>
              <a:cs typeface="Arial"/>
            </a:rPr>
            <a:t>When I’m fatigued, I will be more prone to making poorer decisions. I am likely to make judgements more quickly, and often with a less thorough review of the key information.  </a:t>
          </a:r>
          <a:endParaRPr lang="en-US" sz="1600" dirty="0">
            <a:solidFill>
              <a:srgbClr val="4478A8"/>
            </a:solidFill>
            <a:latin typeface="Arial"/>
            <a:cs typeface="Arial"/>
          </a:endParaRPr>
        </a:p>
      </dgm:t>
    </dgm:pt>
    <dgm:pt modelId="{AD7A6F8C-99E3-427F-91AB-26D9E467E360}" type="sibTrans" cxnId="{8411CD41-33D1-460A-8D8C-CD0180AD4D8D}">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2ECDD0C6-29AB-473E-871F-39D87B9E8061}" type="parTrans" cxnId="{8411CD41-33D1-460A-8D8C-CD0180AD4D8D}">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8630B634-125E-4768-B287-12495E90D58F}">
      <dgm:prSet custT="1"/>
      <dgm:spPr/>
      <dgm:t>
        <a:bodyPr/>
        <a:lstStyle/>
        <a:p>
          <a:pPr>
            <a:lnSpc>
              <a:spcPct val="100000"/>
            </a:lnSpc>
          </a:pPr>
          <a:r>
            <a:rPr lang="en-GB" sz="1800" b="1" dirty="0">
              <a:solidFill>
                <a:srgbClr val="4478A8"/>
              </a:solidFill>
              <a:latin typeface="Arial"/>
              <a:cs typeface="Arial"/>
            </a:rPr>
            <a:t>Lagged Effects: </a:t>
          </a:r>
          <a:r>
            <a:rPr lang="en-GB" sz="1800" b="0" dirty="0">
              <a:solidFill>
                <a:srgbClr val="4478A8"/>
              </a:solidFill>
              <a:latin typeface="Arial"/>
              <a:cs typeface="Arial"/>
            </a:rPr>
            <a:t>When we are motivated to compensate for </a:t>
          </a:r>
          <a:r>
            <a:rPr lang="en-GB" sz="1800" dirty="0">
              <a:solidFill>
                <a:srgbClr val="4478A8"/>
              </a:solidFill>
              <a:latin typeface="Arial"/>
              <a:cs typeface="Arial"/>
            </a:rPr>
            <a:t>our fatigue, there are likely to be delayed effects - So, its impact may be evident in later tasks:</a:t>
          </a:r>
          <a:endParaRPr lang="en-US" sz="1800" dirty="0">
            <a:solidFill>
              <a:srgbClr val="4478A8"/>
            </a:solidFill>
            <a:latin typeface="Arial"/>
            <a:cs typeface="Arial"/>
          </a:endParaRPr>
        </a:p>
      </dgm:t>
    </dgm:pt>
    <dgm:pt modelId="{1A72B57B-7C93-470A-8DB8-DCD5FDE1615A}" type="parTrans" cxnId="{6066EEA2-DE08-4B53-AEDD-2400062D4C02}">
      <dgm:prSet/>
      <dgm:spPr/>
      <dgm:t>
        <a:bodyPr/>
        <a:lstStyle/>
        <a:p>
          <a:endParaRPr lang="en-GB"/>
        </a:p>
      </dgm:t>
    </dgm:pt>
    <dgm:pt modelId="{F0A25E13-A998-4032-9CBD-2B2FE94F9DD4}" type="sibTrans" cxnId="{6066EEA2-DE08-4B53-AEDD-2400062D4C02}">
      <dgm:prSet/>
      <dgm:spPr/>
      <dgm:t>
        <a:bodyPr/>
        <a:lstStyle/>
        <a:p>
          <a:endParaRPr lang="en-GB"/>
        </a:p>
      </dgm:t>
    </dgm:pt>
    <dgm:pt modelId="{B25A0952-E52C-409A-91A7-322FF2BCEC2F}">
      <dgm:prSet custT="1"/>
      <dgm:spPr/>
      <dgm:t>
        <a:bodyPr/>
        <a:lstStyle/>
        <a:p>
          <a:pPr>
            <a:lnSpc>
              <a:spcPct val="100000"/>
            </a:lnSpc>
          </a:pPr>
          <a:r>
            <a:rPr lang="en-GB" sz="1600" dirty="0">
              <a:solidFill>
                <a:srgbClr val="4478A8"/>
              </a:solidFill>
              <a:latin typeface="Arial"/>
              <a:cs typeface="Arial"/>
            </a:rPr>
            <a:t>It is likely that later tasks are more affected by fatigue, particularly when we feel we can relax a little after an intense period or task. </a:t>
          </a:r>
          <a:endParaRPr lang="en-US" sz="1600" dirty="0">
            <a:solidFill>
              <a:srgbClr val="4478A8"/>
            </a:solidFill>
            <a:latin typeface="Arial"/>
            <a:cs typeface="Arial"/>
          </a:endParaRPr>
        </a:p>
      </dgm:t>
    </dgm:pt>
    <dgm:pt modelId="{A9E6050C-076F-4568-80BB-2BCD15ACFF4C}" type="parTrans" cxnId="{A517B3EA-DCD6-4F5B-A45F-76669A8D9452}">
      <dgm:prSet/>
      <dgm:spPr/>
      <dgm:t>
        <a:bodyPr/>
        <a:lstStyle/>
        <a:p>
          <a:endParaRPr lang="en-GB"/>
        </a:p>
      </dgm:t>
    </dgm:pt>
    <dgm:pt modelId="{78F18C78-06D7-4C31-B8FC-8B15AC3063E4}" type="sibTrans" cxnId="{A517B3EA-DCD6-4F5B-A45F-76669A8D9452}">
      <dgm:prSet/>
      <dgm:spPr/>
      <dgm:t>
        <a:bodyPr/>
        <a:lstStyle/>
        <a:p>
          <a:endParaRPr lang="en-GB"/>
        </a:p>
      </dgm:t>
    </dgm:pt>
    <dgm:pt modelId="{295B225A-0EB9-4E18-96AD-762C3E4BCC4C}" type="pres">
      <dgm:prSet presAssocID="{37AEC2B6-8B01-41FD-8E77-74A623BF8DC4}" presName="root" presStyleCnt="0">
        <dgm:presLayoutVars>
          <dgm:dir/>
          <dgm:resizeHandles val="exact"/>
        </dgm:presLayoutVars>
      </dgm:prSet>
      <dgm:spPr/>
    </dgm:pt>
    <dgm:pt modelId="{F88093F2-86AF-48DD-9099-BE9013B05B71}" type="pres">
      <dgm:prSet presAssocID="{D943253A-BE1A-4970-8146-6519623F7913}" presName="compNode" presStyleCnt="0"/>
      <dgm:spPr/>
    </dgm:pt>
    <dgm:pt modelId="{997F6F13-5B97-4583-A1FD-4AF3879401C8}" type="pres">
      <dgm:prSet presAssocID="{D943253A-BE1A-4970-8146-6519623F7913}" presName="bgRect" presStyleLbl="bgShp" presStyleIdx="0" presStyleCnt="3"/>
      <dgm:spPr>
        <a:solidFill>
          <a:srgbClr val="E4E9F3"/>
        </a:solidFill>
        <a:ln>
          <a:solidFill>
            <a:srgbClr val="E4E9F3"/>
          </a:solidFill>
        </a:ln>
      </dgm:spPr>
    </dgm:pt>
    <dgm:pt modelId="{7D57F56F-5658-4479-BC4C-BB1AE1BEBE14}" type="pres">
      <dgm:prSet presAssocID="{D943253A-BE1A-4970-8146-6519623F79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E4E9F3"/>
          </a:solidFill>
        </a:ln>
      </dgm:spPr>
      <dgm:extLst>
        <a:ext uri="{E40237B7-FDA0-4F09-8148-C483321AD2D9}">
          <dgm14:cNvPr xmlns:dgm14="http://schemas.microsoft.com/office/drawing/2010/diagram" id="0" name="" descr="Brain in head"/>
        </a:ext>
      </dgm:extLst>
    </dgm:pt>
    <dgm:pt modelId="{0C24F336-2044-496F-B9A6-A29AE4247F32}" type="pres">
      <dgm:prSet presAssocID="{D943253A-BE1A-4970-8146-6519623F7913}" presName="spaceRect" presStyleCnt="0"/>
      <dgm:spPr/>
    </dgm:pt>
    <dgm:pt modelId="{5E883FBB-92D4-4E0F-A1B5-A80061DB9604}" type="pres">
      <dgm:prSet presAssocID="{D943253A-BE1A-4970-8146-6519623F7913}" presName="parTx" presStyleLbl="revTx" presStyleIdx="0" presStyleCnt="6">
        <dgm:presLayoutVars>
          <dgm:chMax val="0"/>
          <dgm:chPref val="0"/>
        </dgm:presLayoutVars>
      </dgm:prSet>
      <dgm:spPr/>
    </dgm:pt>
    <dgm:pt modelId="{1A4E73B0-CE97-4538-A4B2-87DA15250C1F}" type="pres">
      <dgm:prSet presAssocID="{D943253A-BE1A-4970-8146-6519623F7913}" presName="desTx" presStyleLbl="revTx" presStyleIdx="1" presStyleCnt="6">
        <dgm:presLayoutVars/>
      </dgm:prSet>
      <dgm:spPr/>
    </dgm:pt>
    <dgm:pt modelId="{5C4D78D1-DAF8-407C-BE6A-96B670DE66C5}" type="pres">
      <dgm:prSet presAssocID="{C3A2BF95-BD1C-413D-9C2D-58C47F869480}" presName="sibTrans" presStyleCnt="0"/>
      <dgm:spPr/>
    </dgm:pt>
    <dgm:pt modelId="{1F628100-73F6-43B8-9702-FC3F83F197B2}" type="pres">
      <dgm:prSet presAssocID="{E5F5AC5A-C112-42A8-BB2D-8210DFF587D6}" presName="compNode" presStyleCnt="0"/>
      <dgm:spPr/>
    </dgm:pt>
    <dgm:pt modelId="{9EF54C40-ECA4-45B4-8B7C-B3E1C8DB9F63}" type="pres">
      <dgm:prSet presAssocID="{E5F5AC5A-C112-42A8-BB2D-8210DFF587D6}" presName="bgRect" presStyleLbl="bgShp" presStyleIdx="1" presStyleCnt="3"/>
      <dgm:spPr>
        <a:solidFill>
          <a:srgbClr val="E4E9F3"/>
        </a:solidFill>
        <a:ln>
          <a:solidFill>
            <a:srgbClr val="E4E9F3"/>
          </a:solidFill>
        </a:ln>
      </dgm:spPr>
    </dgm:pt>
    <dgm:pt modelId="{E73D8B0C-4985-4DAC-A247-7D55E4B0783B}" type="pres">
      <dgm:prSet presAssocID="{E5F5AC5A-C112-42A8-BB2D-8210DFF587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E4E9F3"/>
          </a:solidFill>
        </a:ln>
      </dgm:spPr>
      <dgm:extLst>
        <a:ext uri="{E40237B7-FDA0-4F09-8148-C483321AD2D9}">
          <dgm14:cNvPr xmlns:dgm14="http://schemas.microsoft.com/office/drawing/2010/diagram" id="0" name="" descr="Fork In Road outline"/>
        </a:ext>
      </dgm:extLst>
    </dgm:pt>
    <dgm:pt modelId="{A387B769-CBF8-4981-9ACA-2EC1845D5240}" type="pres">
      <dgm:prSet presAssocID="{E5F5AC5A-C112-42A8-BB2D-8210DFF587D6}" presName="spaceRect" presStyleCnt="0"/>
      <dgm:spPr/>
    </dgm:pt>
    <dgm:pt modelId="{788C92DC-B5BD-460C-8808-F8CBF6AE0CF4}" type="pres">
      <dgm:prSet presAssocID="{E5F5AC5A-C112-42A8-BB2D-8210DFF587D6}" presName="parTx" presStyleLbl="revTx" presStyleIdx="2" presStyleCnt="6">
        <dgm:presLayoutVars>
          <dgm:chMax val="0"/>
          <dgm:chPref val="0"/>
        </dgm:presLayoutVars>
      </dgm:prSet>
      <dgm:spPr/>
    </dgm:pt>
    <dgm:pt modelId="{A4FCADB9-4608-4C60-A67B-B13B050DC947}" type="pres">
      <dgm:prSet presAssocID="{E5F5AC5A-C112-42A8-BB2D-8210DFF587D6}" presName="desTx" presStyleLbl="revTx" presStyleIdx="3" presStyleCnt="6">
        <dgm:presLayoutVars/>
      </dgm:prSet>
      <dgm:spPr/>
    </dgm:pt>
    <dgm:pt modelId="{E0BD8DBC-A6B7-4017-9F9A-9E61774090BB}" type="pres">
      <dgm:prSet presAssocID="{3387AA43-8CFD-4DBF-9A07-0F118B1F8A7E}" presName="sibTrans" presStyleCnt="0"/>
      <dgm:spPr/>
    </dgm:pt>
    <dgm:pt modelId="{D351FA4A-F067-4A58-8FAA-4478515491EC}" type="pres">
      <dgm:prSet presAssocID="{8630B634-125E-4768-B287-12495E90D58F}" presName="compNode" presStyleCnt="0"/>
      <dgm:spPr/>
    </dgm:pt>
    <dgm:pt modelId="{2E2C059F-683D-4263-A2D1-D1C8BA702E00}" type="pres">
      <dgm:prSet presAssocID="{8630B634-125E-4768-B287-12495E90D58F}" presName="bgRect" presStyleLbl="bgShp" presStyleIdx="2" presStyleCnt="3" custLinFactNeighborY="-1961"/>
      <dgm:spPr>
        <a:xfrm>
          <a:off x="0" y="2745562"/>
          <a:ext cx="10114072" cy="1098037"/>
        </a:xfrm>
        <a:prstGeom prst="roundRect">
          <a:avLst>
            <a:gd name="adj" fmla="val 10000"/>
          </a:avLst>
        </a:prstGeom>
        <a:solidFill>
          <a:srgbClr val="E4E9F3"/>
        </a:solidFill>
        <a:ln>
          <a:solidFill>
            <a:srgbClr val="E4E9F3"/>
          </a:solidFill>
        </a:ln>
        <a:effectLst/>
      </dgm:spPr>
    </dgm:pt>
    <dgm:pt modelId="{1306031D-53AD-4C96-BE10-A3C118289B5D}" type="pres">
      <dgm:prSet presAssocID="{8630B634-125E-4768-B287-12495E90D58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ttery charging with solid fill"/>
        </a:ext>
      </dgm:extLst>
    </dgm:pt>
    <dgm:pt modelId="{E7CEA6D7-4FD0-445B-B7E2-D898D28FEB55}" type="pres">
      <dgm:prSet presAssocID="{8630B634-125E-4768-B287-12495E90D58F}" presName="spaceRect" presStyleCnt="0"/>
      <dgm:spPr/>
    </dgm:pt>
    <dgm:pt modelId="{78A11B37-EC33-4632-B51D-52680BD00B27}" type="pres">
      <dgm:prSet presAssocID="{8630B634-125E-4768-B287-12495E90D58F}" presName="parTx" presStyleLbl="revTx" presStyleIdx="4" presStyleCnt="6">
        <dgm:presLayoutVars>
          <dgm:chMax val="0"/>
          <dgm:chPref val="0"/>
        </dgm:presLayoutVars>
      </dgm:prSet>
      <dgm:spPr/>
    </dgm:pt>
    <dgm:pt modelId="{FFFC5B44-9CA7-44DA-88D1-932FAFE0D648}" type="pres">
      <dgm:prSet presAssocID="{8630B634-125E-4768-B287-12495E90D58F}" presName="desTx" presStyleLbl="revTx" presStyleIdx="5" presStyleCnt="6">
        <dgm:presLayoutVars/>
      </dgm:prSet>
      <dgm:spPr/>
    </dgm:pt>
  </dgm:ptLst>
  <dgm:cxnLst>
    <dgm:cxn modelId="{57209D0D-59F1-4550-A1DE-105F3266359A}" type="presOf" srcId="{8630B634-125E-4768-B287-12495E90D58F}" destId="{78A11B37-EC33-4632-B51D-52680BD00B27}" srcOrd="0" destOrd="0" presId="urn:microsoft.com/office/officeart/2018/2/layout/IconVerticalSolidList"/>
    <dgm:cxn modelId="{8411CD41-33D1-460A-8D8C-CD0180AD4D8D}" srcId="{D943253A-BE1A-4970-8146-6519623F7913}" destId="{B2AF0773-DB7D-4FC8-BD18-88D9EE100123}" srcOrd="0" destOrd="0" parTransId="{2ECDD0C6-29AB-473E-871F-39D87B9E8061}" sibTransId="{AD7A6F8C-99E3-427F-91AB-26D9E467E360}"/>
    <dgm:cxn modelId="{50322F63-7EA7-475A-A684-DD916D01E07A}" type="presOf" srcId="{B25A0952-E52C-409A-91A7-322FF2BCEC2F}" destId="{FFFC5B44-9CA7-44DA-88D1-932FAFE0D648}" srcOrd="0" destOrd="0" presId="urn:microsoft.com/office/officeart/2018/2/layout/IconVerticalSolidList"/>
    <dgm:cxn modelId="{83EB9945-F713-4214-AD11-D6005755561D}" type="presOf" srcId="{E5F5AC5A-C112-42A8-BB2D-8210DFF587D6}" destId="{788C92DC-B5BD-460C-8808-F8CBF6AE0CF4}" srcOrd="0" destOrd="0" presId="urn:microsoft.com/office/officeart/2018/2/layout/IconVerticalSolidList"/>
    <dgm:cxn modelId="{F4420248-1CEE-46F5-A8A4-A223EDAF68A2}" srcId="{37AEC2B6-8B01-41FD-8E77-74A623BF8DC4}" destId="{E5F5AC5A-C112-42A8-BB2D-8210DFF587D6}" srcOrd="1" destOrd="0" parTransId="{9E9B82F6-1586-4677-8733-8FC6188F8714}" sibTransId="{3387AA43-8CFD-4DBF-9A07-0F118B1F8A7E}"/>
    <dgm:cxn modelId="{445AA854-456D-464E-B99F-B888E21653B2}" srcId="{37AEC2B6-8B01-41FD-8E77-74A623BF8DC4}" destId="{D943253A-BE1A-4970-8146-6519623F7913}" srcOrd="0" destOrd="0" parTransId="{FA731DA5-BF57-42EE-9A59-6AA1E456A819}" sibTransId="{C3A2BF95-BD1C-413D-9C2D-58C47F869480}"/>
    <dgm:cxn modelId="{76B47B90-45E1-4F48-8BEA-BA724DC7D54C}" srcId="{E5F5AC5A-C112-42A8-BB2D-8210DFF587D6}" destId="{ACA0F48E-FDD6-47D6-B8FD-4A6426E8337E}" srcOrd="0" destOrd="0" parTransId="{E1CD1EE7-B9E9-4694-9C4F-F2D80D4681AE}" sibTransId="{905AF33A-E2A1-412E-A0AA-DDC37A64CCDA}"/>
    <dgm:cxn modelId="{150BF29B-1C37-4CAC-9DD8-A21DC898A566}" type="presOf" srcId="{ACA0F48E-FDD6-47D6-B8FD-4A6426E8337E}" destId="{A4FCADB9-4608-4C60-A67B-B13B050DC947}" srcOrd="0" destOrd="0" presId="urn:microsoft.com/office/officeart/2018/2/layout/IconVerticalSolidList"/>
    <dgm:cxn modelId="{6066EEA2-DE08-4B53-AEDD-2400062D4C02}" srcId="{37AEC2B6-8B01-41FD-8E77-74A623BF8DC4}" destId="{8630B634-125E-4768-B287-12495E90D58F}" srcOrd="2" destOrd="0" parTransId="{1A72B57B-7C93-470A-8DB8-DCD5FDE1615A}" sibTransId="{F0A25E13-A998-4032-9CBD-2B2FE94F9DD4}"/>
    <dgm:cxn modelId="{BED934B1-6ACA-4928-A15E-7B6AC1759FF9}" type="presOf" srcId="{D943253A-BE1A-4970-8146-6519623F7913}" destId="{5E883FBB-92D4-4E0F-A1B5-A80061DB9604}" srcOrd="0" destOrd="0" presId="urn:microsoft.com/office/officeart/2018/2/layout/IconVerticalSolidList"/>
    <dgm:cxn modelId="{A24804B2-C40E-47C6-A9B6-072B0EC06C54}" type="presOf" srcId="{B2AF0773-DB7D-4FC8-BD18-88D9EE100123}" destId="{1A4E73B0-CE97-4538-A4B2-87DA15250C1F}" srcOrd="0" destOrd="0" presId="urn:microsoft.com/office/officeart/2018/2/layout/IconVerticalSolidList"/>
    <dgm:cxn modelId="{A517B3EA-DCD6-4F5B-A45F-76669A8D9452}" srcId="{8630B634-125E-4768-B287-12495E90D58F}" destId="{B25A0952-E52C-409A-91A7-322FF2BCEC2F}" srcOrd="0" destOrd="0" parTransId="{A9E6050C-076F-4568-80BB-2BCD15ACFF4C}" sibTransId="{78F18C78-06D7-4C31-B8FC-8B15AC3063E4}"/>
    <dgm:cxn modelId="{CEE1FDF3-4A0D-4E09-98E2-3E608B28C333}" type="presOf" srcId="{37AEC2B6-8B01-41FD-8E77-74A623BF8DC4}" destId="{295B225A-0EB9-4E18-96AD-762C3E4BCC4C}" srcOrd="0" destOrd="0" presId="urn:microsoft.com/office/officeart/2018/2/layout/IconVerticalSolidList"/>
    <dgm:cxn modelId="{C20D4D21-DC27-4DB7-A360-60D12ACE18C0}" type="presParOf" srcId="{295B225A-0EB9-4E18-96AD-762C3E4BCC4C}" destId="{F88093F2-86AF-48DD-9099-BE9013B05B71}" srcOrd="0" destOrd="0" presId="urn:microsoft.com/office/officeart/2018/2/layout/IconVerticalSolidList"/>
    <dgm:cxn modelId="{A0C964C7-74D9-4E42-AAC7-B33AF8EE21C7}" type="presParOf" srcId="{F88093F2-86AF-48DD-9099-BE9013B05B71}" destId="{997F6F13-5B97-4583-A1FD-4AF3879401C8}" srcOrd="0" destOrd="0" presId="urn:microsoft.com/office/officeart/2018/2/layout/IconVerticalSolidList"/>
    <dgm:cxn modelId="{3875BDC7-49A1-43B6-9D97-7D7602282FCB}" type="presParOf" srcId="{F88093F2-86AF-48DD-9099-BE9013B05B71}" destId="{7D57F56F-5658-4479-BC4C-BB1AE1BEBE14}" srcOrd="1" destOrd="0" presId="urn:microsoft.com/office/officeart/2018/2/layout/IconVerticalSolidList"/>
    <dgm:cxn modelId="{AB8A1D31-08E7-4613-94D0-5660603355E2}" type="presParOf" srcId="{F88093F2-86AF-48DD-9099-BE9013B05B71}" destId="{0C24F336-2044-496F-B9A6-A29AE4247F32}" srcOrd="2" destOrd="0" presId="urn:microsoft.com/office/officeart/2018/2/layout/IconVerticalSolidList"/>
    <dgm:cxn modelId="{52FD5150-F9F8-4069-942A-5C62A83657BF}" type="presParOf" srcId="{F88093F2-86AF-48DD-9099-BE9013B05B71}" destId="{5E883FBB-92D4-4E0F-A1B5-A80061DB9604}" srcOrd="3" destOrd="0" presId="urn:microsoft.com/office/officeart/2018/2/layout/IconVerticalSolidList"/>
    <dgm:cxn modelId="{5949D9CB-1CA3-4B36-9C37-83C3C8C0CCC7}" type="presParOf" srcId="{F88093F2-86AF-48DD-9099-BE9013B05B71}" destId="{1A4E73B0-CE97-4538-A4B2-87DA15250C1F}" srcOrd="4" destOrd="0" presId="urn:microsoft.com/office/officeart/2018/2/layout/IconVerticalSolidList"/>
    <dgm:cxn modelId="{5F841F31-798C-4A38-844D-945C1E48EE32}" type="presParOf" srcId="{295B225A-0EB9-4E18-96AD-762C3E4BCC4C}" destId="{5C4D78D1-DAF8-407C-BE6A-96B670DE66C5}" srcOrd="1" destOrd="0" presId="urn:microsoft.com/office/officeart/2018/2/layout/IconVerticalSolidList"/>
    <dgm:cxn modelId="{C551E87D-189E-4C3B-9B93-0FF4A63951FD}" type="presParOf" srcId="{295B225A-0EB9-4E18-96AD-762C3E4BCC4C}" destId="{1F628100-73F6-43B8-9702-FC3F83F197B2}" srcOrd="2" destOrd="0" presId="urn:microsoft.com/office/officeart/2018/2/layout/IconVerticalSolidList"/>
    <dgm:cxn modelId="{345D6C53-95E4-42D2-BCFF-F98B65EE0CCE}" type="presParOf" srcId="{1F628100-73F6-43B8-9702-FC3F83F197B2}" destId="{9EF54C40-ECA4-45B4-8B7C-B3E1C8DB9F63}" srcOrd="0" destOrd="0" presId="urn:microsoft.com/office/officeart/2018/2/layout/IconVerticalSolidList"/>
    <dgm:cxn modelId="{84F486A4-E464-4908-BE41-7BC344DA0E5A}" type="presParOf" srcId="{1F628100-73F6-43B8-9702-FC3F83F197B2}" destId="{E73D8B0C-4985-4DAC-A247-7D55E4B0783B}" srcOrd="1" destOrd="0" presId="urn:microsoft.com/office/officeart/2018/2/layout/IconVerticalSolidList"/>
    <dgm:cxn modelId="{48DAC60D-1129-483B-A182-7F5B8D4AA499}" type="presParOf" srcId="{1F628100-73F6-43B8-9702-FC3F83F197B2}" destId="{A387B769-CBF8-4981-9ACA-2EC1845D5240}" srcOrd="2" destOrd="0" presId="urn:microsoft.com/office/officeart/2018/2/layout/IconVerticalSolidList"/>
    <dgm:cxn modelId="{27FEABA6-E677-4949-BEB4-3CD437566792}" type="presParOf" srcId="{1F628100-73F6-43B8-9702-FC3F83F197B2}" destId="{788C92DC-B5BD-460C-8808-F8CBF6AE0CF4}" srcOrd="3" destOrd="0" presId="urn:microsoft.com/office/officeart/2018/2/layout/IconVerticalSolidList"/>
    <dgm:cxn modelId="{C123F3E0-8DF1-4517-994E-57CF11EB1826}" type="presParOf" srcId="{1F628100-73F6-43B8-9702-FC3F83F197B2}" destId="{A4FCADB9-4608-4C60-A67B-B13B050DC947}" srcOrd="4" destOrd="0" presId="urn:microsoft.com/office/officeart/2018/2/layout/IconVerticalSolidList"/>
    <dgm:cxn modelId="{ECE59AD1-B8FB-4613-A3E7-F8C26342022C}" type="presParOf" srcId="{295B225A-0EB9-4E18-96AD-762C3E4BCC4C}" destId="{E0BD8DBC-A6B7-4017-9F9A-9E61774090BB}" srcOrd="3" destOrd="0" presId="urn:microsoft.com/office/officeart/2018/2/layout/IconVerticalSolidList"/>
    <dgm:cxn modelId="{17A66F03-4A96-489D-835A-8F0032EBAFCD}" type="presParOf" srcId="{295B225A-0EB9-4E18-96AD-762C3E4BCC4C}" destId="{D351FA4A-F067-4A58-8FAA-4478515491EC}" srcOrd="4" destOrd="0" presId="urn:microsoft.com/office/officeart/2018/2/layout/IconVerticalSolidList"/>
    <dgm:cxn modelId="{1C66657C-354D-47EA-AF49-05BA70F50EF1}" type="presParOf" srcId="{D351FA4A-F067-4A58-8FAA-4478515491EC}" destId="{2E2C059F-683D-4263-A2D1-D1C8BA702E00}" srcOrd="0" destOrd="0" presId="urn:microsoft.com/office/officeart/2018/2/layout/IconVerticalSolidList"/>
    <dgm:cxn modelId="{2D74EC80-AA90-4D3F-859E-9120F957F166}" type="presParOf" srcId="{D351FA4A-F067-4A58-8FAA-4478515491EC}" destId="{1306031D-53AD-4C96-BE10-A3C118289B5D}" srcOrd="1" destOrd="0" presId="urn:microsoft.com/office/officeart/2018/2/layout/IconVerticalSolidList"/>
    <dgm:cxn modelId="{2B57B298-9C09-4894-ACCE-52804C3FA716}" type="presParOf" srcId="{D351FA4A-F067-4A58-8FAA-4478515491EC}" destId="{E7CEA6D7-4FD0-445B-B7E2-D898D28FEB55}" srcOrd="2" destOrd="0" presId="urn:microsoft.com/office/officeart/2018/2/layout/IconVerticalSolidList"/>
    <dgm:cxn modelId="{E4485B72-DD49-4F6D-AB7C-93EE6DEDD797}" type="presParOf" srcId="{D351FA4A-F067-4A58-8FAA-4478515491EC}" destId="{78A11B37-EC33-4632-B51D-52680BD00B27}" srcOrd="3" destOrd="0" presId="urn:microsoft.com/office/officeart/2018/2/layout/IconVerticalSolidList"/>
    <dgm:cxn modelId="{A3338D17-EF9B-48B7-B024-ED926DE6AB52}" type="presParOf" srcId="{D351FA4A-F067-4A58-8FAA-4478515491EC}" destId="{FFFC5B44-9CA7-44DA-88D1-932FAFE0D648}" srcOrd="4" destOrd="0" presId="urn:microsoft.com/office/officeart/2018/2/layout/IconVerticalSolidList"/>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9E40E2-0C26-4FE7-9473-25ADF4BC5A3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0E19B68-B2D7-49E5-BA39-69FCC24F8955}">
      <dgm:prSet/>
      <dgm:spPr>
        <a:solidFill>
          <a:srgbClr val="E4E9F3"/>
        </a:solidFill>
        <a:ln>
          <a:solidFill>
            <a:srgbClr val="E4E9F3"/>
          </a:solidFill>
        </a:ln>
      </dgm:spPr>
      <dgm:t>
        <a:bodyPr/>
        <a:lstStyle/>
        <a:p>
          <a:pPr rtl="0"/>
          <a:r>
            <a:rPr lang="en-US" b="0" dirty="0">
              <a:solidFill>
                <a:srgbClr val="4478A8"/>
              </a:solidFill>
              <a:latin typeface="Arial"/>
              <a:cs typeface="Arial"/>
            </a:rPr>
            <a:t>In your role, think about….   </a:t>
          </a:r>
        </a:p>
        <a:p>
          <a:r>
            <a:rPr lang="en-US" b="0" dirty="0">
              <a:solidFill>
                <a:srgbClr val="4478A8"/>
              </a:solidFill>
              <a:latin typeface="Arial"/>
              <a:cs typeface="Arial"/>
            </a:rPr>
            <a:t>the potential consequences of fatigue both during work and for your journey home.</a:t>
          </a:r>
        </a:p>
      </dgm:t>
    </dgm:pt>
    <dgm:pt modelId="{B5ECE4DC-8C3D-406E-9180-D067A2CF3B76}" type="parTrans" cxnId="{8E49D6CE-4278-4EB4-97A9-711A5F01A5C2}">
      <dgm:prSet/>
      <dgm:spPr/>
      <dgm:t>
        <a:bodyPr/>
        <a:lstStyle/>
        <a:p>
          <a:endParaRPr lang="en-US"/>
        </a:p>
      </dgm:t>
    </dgm:pt>
    <dgm:pt modelId="{B687CD48-4D65-4537-BC42-EDF41B36DAF1}" type="sibTrans" cxnId="{8E49D6CE-4278-4EB4-97A9-711A5F01A5C2}">
      <dgm:prSet/>
      <dgm:spPr/>
      <dgm:t>
        <a:bodyPr/>
        <a:lstStyle/>
        <a:p>
          <a:endParaRPr lang="en-US"/>
        </a:p>
      </dgm:t>
    </dgm:pt>
    <dgm:pt modelId="{7C80F480-DFD2-4E44-8F06-DC522D383EDC}" type="pres">
      <dgm:prSet presAssocID="{969E40E2-0C26-4FE7-9473-25ADF4BC5A3F}" presName="diagram" presStyleCnt="0">
        <dgm:presLayoutVars>
          <dgm:dir/>
          <dgm:resizeHandles val="exact"/>
        </dgm:presLayoutVars>
      </dgm:prSet>
      <dgm:spPr/>
    </dgm:pt>
    <dgm:pt modelId="{7A10AB3B-6013-412B-90DB-DFB5E31229A8}" type="pres">
      <dgm:prSet presAssocID="{40E19B68-B2D7-49E5-BA39-69FCC24F8955}" presName="node" presStyleLbl="node1" presStyleIdx="0" presStyleCnt="1" custScaleX="181206">
        <dgm:presLayoutVars>
          <dgm:bulletEnabled val="1"/>
        </dgm:presLayoutVars>
      </dgm:prSet>
      <dgm:spPr/>
    </dgm:pt>
  </dgm:ptLst>
  <dgm:cxnLst>
    <dgm:cxn modelId="{65AD9E13-32BD-4B45-8E7F-B1AC3DB09740}" type="presOf" srcId="{969E40E2-0C26-4FE7-9473-25ADF4BC5A3F}" destId="{7C80F480-DFD2-4E44-8F06-DC522D383EDC}" srcOrd="0" destOrd="0" presId="urn:microsoft.com/office/officeart/2005/8/layout/process5"/>
    <dgm:cxn modelId="{24D20252-E50D-4CD7-AEAF-4BF515C13B17}" type="presOf" srcId="{40E19B68-B2D7-49E5-BA39-69FCC24F8955}" destId="{7A10AB3B-6013-412B-90DB-DFB5E31229A8}" srcOrd="0" destOrd="0" presId="urn:microsoft.com/office/officeart/2005/8/layout/process5"/>
    <dgm:cxn modelId="{8E49D6CE-4278-4EB4-97A9-711A5F01A5C2}" srcId="{969E40E2-0C26-4FE7-9473-25ADF4BC5A3F}" destId="{40E19B68-B2D7-49E5-BA39-69FCC24F8955}" srcOrd="0" destOrd="0" parTransId="{B5ECE4DC-8C3D-406E-9180-D067A2CF3B76}" sibTransId="{B687CD48-4D65-4537-BC42-EDF41B36DAF1}"/>
    <dgm:cxn modelId="{E1173251-EC45-4590-B8C9-0AD1A031EE68}" type="presParOf" srcId="{7C80F480-DFD2-4E44-8F06-DC522D383EDC}" destId="{7A10AB3B-6013-412B-90DB-DFB5E31229A8}" srcOrd="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phldr="0" custT="1"/>
      <dgm:spPr>
        <a:solidFill>
          <a:srgbClr val="E4E9F3"/>
        </a:solidFill>
        <a:ln>
          <a:solidFill>
            <a:srgbClr val="F0F9FE"/>
          </a:solidFill>
        </a:ln>
      </dgm:spPr>
      <dgm:t>
        <a:bodyPr/>
        <a:lstStyle/>
        <a:p>
          <a:pPr>
            <a:lnSpc>
              <a:spcPct val="100000"/>
            </a:lnSpc>
          </a:pPr>
          <a:r>
            <a:rPr lang="en-GB" sz="1400" b="1" dirty="0">
              <a:solidFill>
                <a:srgbClr val="4478A8"/>
              </a:solidFill>
              <a:latin typeface="Arial"/>
              <a:cs typeface="Arial"/>
            </a:rPr>
            <a:t>Driving risks</a:t>
          </a:r>
          <a:r>
            <a:rPr lang="en-GB" sz="1400" dirty="0">
              <a:solidFill>
                <a:srgbClr val="4478A8"/>
              </a:solidFill>
              <a:latin typeface="Arial"/>
              <a:cs typeface="Arial"/>
            </a:rPr>
            <a:t> – think about your journey home when starting or completing a job. Ask for assistance if you need (willingness to go home no matter what). Test your reflex. Engage in mental activities when driving (e.g., call someone you can converse with – another mate driving home? ‘Conversation’ buddy? ).  </a:t>
          </a:r>
          <a:endParaRPr lang="en-GB" sz="1400" dirty="0">
            <a:solidFill>
              <a:srgbClr val="4478A8"/>
            </a:solidFill>
            <a:latin typeface="Arial" panose="020B0604020202020204" pitchFamily="34" charset="0"/>
            <a:cs typeface="Arial" panose="020B0604020202020204" pitchFamily="34" charset="0"/>
          </a:endParaRPr>
        </a:p>
      </dgm:t>
    </dgm:pt>
    <dgm:pt modelId="{21734732-23AA-489C-B2BD-F6C7EC0D3C7F}" type="parTrans" cxnId="{E9032DCD-3BA1-45AB-BC56-CD2196DAB9D3}">
      <dgm:prSet/>
      <dgm:spPr/>
      <dgm:t>
        <a:bodyPr/>
        <a:lstStyle/>
        <a:p>
          <a:endParaRPr lang="en-US" sz="1400">
            <a:solidFill>
              <a:srgbClr val="4478A8"/>
            </a:solidFill>
            <a:latin typeface="Arial" panose="020B0604020202020204" pitchFamily="34" charset="0"/>
            <a:cs typeface="Arial" panose="020B0604020202020204" pitchFamily="34" charset="0"/>
          </a:endParaRPr>
        </a:p>
      </dgm:t>
    </dgm:pt>
    <dgm:pt modelId="{09B21F43-18E8-46F4-BB97-F163A0A3E17B}" type="sibTrans" cxnId="{E9032DCD-3BA1-45AB-BC56-CD2196DAB9D3}">
      <dgm:prSet/>
      <dgm:spPr/>
      <dgm:t>
        <a:bodyPr/>
        <a:lstStyle/>
        <a:p>
          <a:endParaRPr lang="en-US" sz="1400">
            <a:solidFill>
              <a:srgbClr val="4478A8"/>
            </a:solidFill>
            <a:latin typeface="Arial" panose="020B0604020202020204" pitchFamily="34" charset="0"/>
            <a:cs typeface="Arial" panose="020B0604020202020204" pitchFamily="34" charset="0"/>
          </a:endParaRPr>
        </a:p>
      </dgm:t>
    </dgm:pt>
    <dgm:pt modelId="{EAC7D989-51A8-5D42-A9EB-CA286CAE696C}">
      <dgm:prSet/>
      <dgm:spPr>
        <a:solidFill>
          <a:srgbClr val="E4E9F3"/>
        </a:solidFill>
      </dgm:spPr>
      <dgm:t>
        <a:bodyPr/>
        <a:lstStyle/>
        <a:p>
          <a:pPr>
            <a:lnSpc>
              <a:spcPct val="100000"/>
            </a:lnSpc>
          </a:pPr>
          <a:r>
            <a:rPr lang="en-US" b="1" dirty="0">
              <a:solidFill>
                <a:srgbClr val="4478A8"/>
              </a:solidFill>
              <a:latin typeface="Arial"/>
              <a:cs typeface="Arial"/>
            </a:rPr>
            <a:t>Accident / Injury risk</a:t>
          </a:r>
          <a:r>
            <a:rPr lang="en-US" dirty="0">
              <a:solidFill>
                <a:srgbClr val="4478A8"/>
              </a:solidFill>
              <a:latin typeface="Arial"/>
              <a:cs typeface="Arial"/>
            </a:rPr>
            <a:t> – engage in an ongoing assessment of your state throughout the task and communicate your concerns around you to others, e.g. peers and dispatchers</a:t>
          </a:r>
        </a:p>
      </dgm:t>
    </dgm:pt>
    <dgm:pt modelId="{78EBE59F-ACB7-1446-AB35-4BBAEE7B86CC}" type="parTrans" cxnId="{73D3BE50-535B-AA42-891E-3E29F444B3C2}">
      <dgm:prSet/>
      <dgm:spPr/>
      <dgm:t>
        <a:bodyPr/>
        <a:lstStyle/>
        <a:p>
          <a:endParaRPr lang="en-GB"/>
        </a:p>
      </dgm:t>
    </dgm:pt>
    <dgm:pt modelId="{E25D56EE-620E-A248-B8F5-57E7D0367FBA}" type="sibTrans" cxnId="{73D3BE50-535B-AA42-891E-3E29F444B3C2}">
      <dgm:prSet/>
      <dgm:spPr/>
      <dgm:t>
        <a:bodyPr/>
        <a:lstStyle/>
        <a:p>
          <a:endParaRPr lang="en-GB"/>
        </a:p>
      </dgm:t>
    </dgm:pt>
    <dgm:pt modelId="{65475AA7-340A-E64A-AA79-EC1B380F5864}">
      <dgm:prSet phldr="0"/>
      <dgm:spPr>
        <a:solidFill>
          <a:srgbClr val="E4E9F3"/>
        </a:solidFill>
      </dgm:spPr>
      <dgm:t>
        <a:bodyPr/>
        <a:lstStyle/>
        <a:p>
          <a:pPr rtl="0">
            <a:lnSpc>
              <a:spcPct val="100000"/>
            </a:lnSpc>
          </a:pPr>
          <a:r>
            <a:rPr lang="en-GB" b="1" dirty="0">
              <a:solidFill>
                <a:srgbClr val="4478A8"/>
              </a:solidFill>
              <a:latin typeface="Arial"/>
              <a:cs typeface="Arial"/>
            </a:rPr>
            <a:t>Task performance </a:t>
          </a:r>
          <a:r>
            <a:rPr lang="en-GB" dirty="0">
              <a:solidFill>
                <a:srgbClr val="4478A8"/>
              </a:solidFill>
              <a:latin typeface="Arial"/>
              <a:cs typeface="Arial"/>
            </a:rPr>
            <a:t>– produce a rationale for the decisions you make and test it around you. Does it seem robust? </a:t>
          </a:r>
          <a:br>
            <a:rPr lang="en-GB" dirty="0">
              <a:solidFill>
                <a:srgbClr val="4478A8"/>
              </a:solidFill>
              <a:latin typeface="Arial"/>
              <a:cs typeface="Arial"/>
            </a:rPr>
          </a:br>
          <a:r>
            <a:rPr lang="en-GB" dirty="0">
              <a:solidFill>
                <a:srgbClr val="4478A8"/>
              </a:solidFill>
              <a:latin typeface="Arial"/>
              <a:cs typeface="Arial"/>
            </a:rPr>
            <a:t>Careful consideration of your decision make offset the tendency to cut corners or adopt low-effort solutions. </a:t>
          </a:r>
          <a:endParaRPr lang="en-GB" b="0" dirty="0">
            <a:solidFill>
              <a:srgbClr val="4478A8"/>
            </a:solidFill>
            <a:latin typeface="Arial"/>
            <a:cs typeface="Arial"/>
          </a:endParaRPr>
        </a:p>
      </dgm:t>
    </dgm:pt>
    <dgm:pt modelId="{2065FDDA-F910-E942-BE7E-4F4AF4E74121}" type="parTrans" cxnId="{68A33E8F-620E-9240-97FF-028058C8E9A6}">
      <dgm:prSet/>
      <dgm:spPr/>
      <dgm:t>
        <a:bodyPr/>
        <a:lstStyle/>
        <a:p>
          <a:endParaRPr lang="en-GB"/>
        </a:p>
      </dgm:t>
    </dgm:pt>
    <dgm:pt modelId="{8A91EE34-B310-4343-A7A3-1BDE91D31EB0}" type="sibTrans" cxnId="{68A33E8F-620E-9240-97FF-028058C8E9A6}">
      <dgm:prSet/>
      <dgm:spPr/>
      <dgm:t>
        <a:bodyPr/>
        <a:lstStyle/>
        <a:p>
          <a:endParaRPr lang="en-GB"/>
        </a:p>
      </dgm:t>
    </dgm:pt>
    <dgm:pt modelId="{E8E2F200-5494-4BD1-A541-3D90A17828BD}">
      <dgm:prSet phldr="0"/>
      <dgm:spPr/>
      <dgm:t>
        <a:bodyPr/>
        <a:lstStyle/>
        <a:p>
          <a:pPr>
            <a:lnSpc>
              <a:spcPct val="100000"/>
            </a:lnSpc>
          </a:pPr>
          <a:r>
            <a:rPr lang="en-GB" b="1" dirty="0">
              <a:solidFill>
                <a:srgbClr val="4478A8"/>
              </a:solidFill>
              <a:latin typeface="Arial"/>
              <a:cs typeface="Arial"/>
            </a:rPr>
            <a:t>Peer relationships</a:t>
          </a:r>
          <a:r>
            <a:rPr lang="en-GB" dirty="0">
              <a:solidFill>
                <a:srgbClr val="4478A8"/>
              </a:solidFill>
              <a:latin typeface="Arial"/>
              <a:cs typeface="Arial"/>
            </a:rPr>
            <a:t> – when you’re fatigued, you might be less positive and more sharp/blunt. </a:t>
          </a:r>
          <a:br>
            <a:rPr lang="en-GB" dirty="0">
              <a:solidFill>
                <a:srgbClr val="4478A8"/>
              </a:solidFill>
              <a:latin typeface="Arial"/>
              <a:cs typeface="Arial"/>
            </a:rPr>
          </a:br>
          <a:r>
            <a:rPr lang="en-GB" dirty="0">
              <a:solidFill>
                <a:srgbClr val="4478A8"/>
              </a:solidFill>
              <a:latin typeface="Arial"/>
              <a:cs typeface="Arial"/>
            </a:rPr>
            <a:t>Let others know when you’re not in your normal state. Apologising can sometimes help!   </a:t>
          </a:r>
          <a:endParaRPr lang="en-US" dirty="0"/>
        </a:p>
      </dgm:t>
    </dgm:pt>
    <dgm:pt modelId="{0E1A3C45-77CD-4DEA-B2DF-53741E492DF4}" type="parTrans" cxnId="{486D4A75-D7EB-49BD-960C-BC5F6FF5C32D}">
      <dgm:prSet/>
      <dgm:spPr/>
    </dgm:pt>
    <dgm:pt modelId="{008F68F6-02BF-410B-ACEC-D42FB923C6F3}" type="sibTrans" cxnId="{486D4A75-D7EB-49BD-960C-BC5F6FF5C32D}">
      <dgm:prSet/>
      <dgm:spPr/>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4" custLinFactNeighborX="-26784" custLinFactNeighborY="-1246"/>
      <dgm:spPr>
        <a:prstGeom prst="actionButtonBlank">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3803FB98-6041-4212-A597-E57FA3522139}" type="pres">
      <dgm:prSet presAssocID="{BDA8C7BC-CDBC-4D45-A9F3-2D7C2E9D2573}" presName="iconRect" presStyleLbl="node1" presStyleIdx="0" presStyleCnt="4" custLinFactNeighborX="-2064" custLinFactNeighborY="4732"/>
      <dgm:spPr>
        <a:solidFill>
          <a:srgbClr val="4478A8"/>
        </a:solidFill>
        <a:ln>
          <a:solidFill>
            <a:srgbClr val="4478A8"/>
          </a:solidFill>
        </a:ln>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4" custScaleX="97019">
        <dgm:presLayoutVars>
          <dgm:chMax val="0"/>
          <dgm:chPref val="0"/>
        </dgm:presLayoutVars>
      </dgm:prSet>
      <dgm:spPr/>
    </dgm:pt>
    <dgm:pt modelId="{A9115723-2661-4BB1-AF83-8C22614CF088}" type="pres">
      <dgm:prSet presAssocID="{09B21F43-18E8-46F4-BB97-F163A0A3E17B}" presName="sibTrans" presStyleCnt="0"/>
      <dgm:spPr/>
    </dgm:pt>
    <dgm:pt modelId="{071DB521-5C77-0E44-A1DA-EE1E2FFF89FA}" type="pres">
      <dgm:prSet presAssocID="{EAC7D989-51A8-5D42-A9EB-CA286CAE696C}" presName="compNode" presStyleCnt="0"/>
      <dgm:spPr/>
    </dgm:pt>
    <dgm:pt modelId="{97EB2736-D370-4B44-9860-2E435F85C40A}" type="pres">
      <dgm:prSet presAssocID="{EAC7D989-51A8-5D42-A9EB-CA286CAE696C}" presName="bgRect" presStyleLbl="bgShp" presStyleIdx="1" presStyleCnt="4"/>
      <dgm:spPr>
        <a:solidFill>
          <a:srgbClr val="E4E9F3"/>
        </a:solidFill>
      </dgm:spPr>
    </dgm:pt>
    <dgm:pt modelId="{C957259E-1C65-8C4C-AA75-F0B0F15F2D0D}" type="pres">
      <dgm:prSet presAssocID="{EAC7D989-51A8-5D42-A9EB-CA286CAE696C}" presName="iconRect" presStyleLbl="node1" presStyleIdx="1" presStyleCnt="4"/>
      <dgm:spPr/>
    </dgm:pt>
    <dgm:pt modelId="{8C069005-B21B-A042-BD6B-C74237B4C11B}" type="pres">
      <dgm:prSet presAssocID="{EAC7D989-51A8-5D42-A9EB-CA286CAE696C}" presName="spaceRect" presStyleCnt="0"/>
      <dgm:spPr/>
    </dgm:pt>
    <dgm:pt modelId="{CBC9623D-4D84-8740-AAFD-D833AC420291}" type="pres">
      <dgm:prSet presAssocID="{EAC7D989-51A8-5D42-A9EB-CA286CAE696C}" presName="parTx" presStyleLbl="revTx" presStyleIdx="1" presStyleCnt="4" custScaleX="96723" custScaleY="78383" custLinFactNeighborX="157" custLinFactNeighborY="-1669">
        <dgm:presLayoutVars>
          <dgm:chMax val="0"/>
          <dgm:chPref val="0"/>
        </dgm:presLayoutVars>
      </dgm:prSet>
      <dgm:spPr/>
    </dgm:pt>
    <dgm:pt modelId="{AE2AC3DE-96A0-0A4D-A70E-5961AFFB058B}" type="pres">
      <dgm:prSet presAssocID="{E25D56EE-620E-A248-B8F5-57E7D0367FBA}" presName="sibTrans" presStyleCnt="0"/>
      <dgm:spPr/>
    </dgm:pt>
    <dgm:pt modelId="{8DB69A22-8EF9-6C47-B541-7FB19C0025E3}" type="pres">
      <dgm:prSet presAssocID="{65475AA7-340A-E64A-AA79-EC1B380F5864}" presName="compNode" presStyleCnt="0"/>
      <dgm:spPr/>
    </dgm:pt>
    <dgm:pt modelId="{F8B04CF6-21BA-E64E-B179-9DE83360DC0E}" type="pres">
      <dgm:prSet presAssocID="{65475AA7-340A-E64A-AA79-EC1B380F5864}" presName="bgRect" presStyleLbl="bgShp" presStyleIdx="2" presStyleCnt="4"/>
      <dgm:spPr>
        <a:solidFill>
          <a:srgbClr val="E4E9F3"/>
        </a:solidFill>
      </dgm:spPr>
    </dgm:pt>
    <dgm:pt modelId="{AAEDEDD1-2CC4-2D4D-8926-F9A33A54B311}" type="pres">
      <dgm:prSet presAssocID="{65475AA7-340A-E64A-AA79-EC1B380F5864}" presName="iconRect" presStyleLbl="node1" presStyleIdx="2" presStyleCnt="4"/>
      <dgm:spPr/>
    </dgm:pt>
    <dgm:pt modelId="{E7F5F03F-913F-4D47-B7FA-61F95FA59FBA}" type="pres">
      <dgm:prSet presAssocID="{65475AA7-340A-E64A-AA79-EC1B380F5864}" presName="spaceRect" presStyleCnt="0"/>
      <dgm:spPr/>
    </dgm:pt>
    <dgm:pt modelId="{7758D7FA-E8EE-AA40-B435-3947609735D9}" type="pres">
      <dgm:prSet presAssocID="{65475AA7-340A-E64A-AA79-EC1B380F5864}" presName="parTx" presStyleLbl="revTx" presStyleIdx="2" presStyleCnt="4" custScaleX="96426" custScaleY="72837" custLinFactNeighborX="-596" custLinFactNeighborY="6258">
        <dgm:presLayoutVars>
          <dgm:chMax val="0"/>
          <dgm:chPref val="0"/>
        </dgm:presLayoutVars>
      </dgm:prSet>
      <dgm:spPr/>
    </dgm:pt>
    <dgm:pt modelId="{B15CD0E5-AFCE-47CF-9B80-557963747276}" type="pres">
      <dgm:prSet presAssocID="{8A91EE34-B310-4343-A7A3-1BDE91D31EB0}" presName="sibTrans" presStyleCnt="0"/>
      <dgm:spPr/>
    </dgm:pt>
    <dgm:pt modelId="{D0502613-F80B-4354-A24B-4DE18AE4B536}" type="pres">
      <dgm:prSet presAssocID="{E8E2F200-5494-4BD1-A541-3D90A17828BD}" presName="compNode" presStyleCnt="0"/>
      <dgm:spPr/>
    </dgm:pt>
    <dgm:pt modelId="{C62FEC84-E5E7-44CD-AE10-29C78F674FBC}" type="pres">
      <dgm:prSet presAssocID="{E8E2F200-5494-4BD1-A541-3D90A17828BD}" presName="bgRect" presStyleLbl="bgShp" presStyleIdx="3" presStyleCnt="4"/>
      <dgm:spPr/>
    </dgm:pt>
    <dgm:pt modelId="{CD485A35-81DB-405F-A43C-3E08A16967D9}" type="pres">
      <dgm:prSet presAssocID="{E8E2F200-5494-4BD1-A541-3D90A17828BD}" presName="iconRect" presStyleLbl="node1" presStyleIdx="3" presStyleCnt="4"/>
      <dgm:spPr/>
    </dgm:pt>
    <dgm:pt modelId="{0A7F94BB-242B-4E9E-B824-71B0483857DF}" type="pres">
      <dgm:prSet presAssocID="{E8E2F200-5494-4BD1-A541-3D90A17828BD}" presName="spaceRect" presStyleCnt="0"/>
      <dgm:spPr/>
    </dgm:pt>
    <dgm:pt modelId="{D80FAB58-12D0-4134-814C-319C91E402A1}" type="pres">
      <dgm:prSet presAssocID="{E8E2F200-5494-4BD1-A541-3D90A17828BD}" presName="parTx" presStyleLbl="revTx" presStyleIdx="3" presStyleCnt="4">
        <dgm:presLayoutVars>
          <dgm:chMax val="0"/>
          <dgm:chPref val="0"/>
        </dgm:presLayoutVars>
      </dgm:prSet>
      <dgm:spPr/>
    </dgm:pt>
  </dgm:ptLst>
  <dgm:cxnLst>
    <dgm:cxn modelId="{A3FCA80F-9FE3-4665-9F26-EE97103D3973}" type="presOf" srcId="{EAC7D989-51A8-5D42-A9EB-CA286CAE696C}" destId="{CBC9623D-4D84-8740-AAFD-D833AC420291}" srcOrd="0" destOrd="0" presId="urn:microsoft.com/office/officeart/2018/2/layout/IconVerticalSolidList"/>
    <dgm:cxn modelId="{2C5EDC1E-C179-44E5-8CBE-B67CBF014003}" type="presOf" srcId="{E8E2F200-5494-4BD1-A541-3D90A17828BD}" destId="{D80FAB58-12D0-4134-814C-319C91E402A1}" srcOrd="0" destOrd="0" presId="urn:microsoft.com/office/officeart/2018/2/layout/IconVerticalSolidList"/>
    <dgm:cxn modelId="{4D82403A-6D00-454E-A7A3-0997319DB265}" type="presOf" srcId="{BDA8C7BC-CDBC-4D45-A9F3-2D7C2E9D2573}" destId="{7203FE41-3E37-47C2-BACF-EE23A6F63360}" srcOrd="0" destOrd="0" presId="urn:microsoft.com/office/officeart/2018/2/layout/IconVerticalSolidList"/>
    <dgm:cxn modelId="{DFB0A55E-B765-4A49-972A-87739479DB90}" type="presOf" srcId="{65475AA7-340A-E64A-AA79-EC1B380F5864}" destId="{7758D7FA-E8EE-AA40-B435-3947609735D9}" srcOrd="0" destOrd="0" presId="urn:microsoft.com/office/officeart/2018/2/layout/IconVerticalSolidList"/>
    <dgm:cxn modelId="{73D3BE50-535B-AA42-891E-3E29F444B3C2}" srcId="{11632C0B-17E6-456E-8232-4D7B25442239}" destId="{EAC7D989-51A8-5D42-A9EB-CA286CAE696C}" srcOrd="1" destOrd="0" parTransId="{78EBE59F-ACB7-1446-AB35-4BBAEE7B86CC}" sibTransId="{E25D56EE-620E-A248-B8F5-57E7D0367FBA}"/>
    <dgm:cxn modelId="{486D4A75-D7EB-49BD-960C-BC5F6FF5C32D}" srcId="{11632C0B-17E6-456E-8232-4D7B25442239}" destId="{E8E2F200-5494-4BD1-A541-3D90A17828BD}" srcOrd="3" destOrd="0" parTransId="{0E1A3C45-77CD-4DEA-B2DF-53741E492DF4}" sibTransId="{008F68F6-02BF-410B-ACEC-D42FB923C6F3}"/>
    <dgm:cxn modelId="{68A33E8F-620E-9240-97FF-028058C8E9A6}" srcId="{11632C0B-17E6-456E-8232-4D7B25442239}" destId="{65475AA7-340A-E64A-AA79-EC1B380F5864}" srcOrd="2" destOrd="0" parTransId="{2065FDDA-F910-E942-BE7E-4F4AF4E74121}" sibTransId="{8A91EE34-B310-4343-A7A3-1BDE91D31EB0}"/>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D8EF8DA4-8389-413F-A91A-DDA4DC9F7182}" type="presParOf" srcId="{0DC8ECC6-B6AD-490C-AF3A-C46DB2C9C17E}" destId="{39D0CE62-0866-4C56-999B-40283F838325}" srcOrd="0" destOrd="0" presId="urn:microsoft.com/office/officeart/2018/2/layout/IconVerticalSolidList"/>
    <dgm:cxn modelId="{8DC12955-5049-4C59-80CC-773D58C4D9DE}" type="presParOf" srcId="{39D0CE62-0866-4C56-999B-40283F838325}" destId="{3673BA86-2498-4D9C-B6B5-55853A3E5FFE}" srcOrd="0" destOrd="0" presId="urn:microsoft.com/office/officeart/2018/2/layout/IconVerticalSolidList"/>
    <dgm:cxn modelId="{50EB2EE8-2F97-47AE-B56B-61FE4FFFDFFC}" type="presParOf" srcId="{39D0CE62-0866-4C56-999B-40283F838325}" destId="{3803FB98-6041-4212-A597-E57FA3522139}" srcOrd="1" destOrd="0" presId="urn:microsoft.com/office/officeart/2018/2/layout/IconVerticalSolidList"/>
    <dgm:cxn modelId="{ACF97439-6DDD-427B-B8AC-94AD86AB5209}" type="presParOf" srcId="{39D0CE62-0866-4C56-999B-40283F838325}" destId="{989C2957-48FD-40F2-A78E-6447BE4E24BD}" srcOrd="2" destOrd="0" presId="urn:microsoft.com/office/officeart/2018/2/layout/IconVerticalSolidList"/>
    <dgm:cxn modelId="{585CD817-40CE-495B-B209-86A3622E5447}" type="presParOf" srcId="{39D0CE62-0866-4C56-999B-40283F838325}" destId="{7203FE41-3E37-47C2-BACF-EE23A6F63360}" srcOrd="3" destOrd="0" presId="urn:microsoft.com/office/officeart/2018/2/layout/IconVerticalSolidList"/>
    <dgm:cxn modelId="{757F4E99-8A8D-498D-AEB0-518A15DAEB14}" type="presParOf" srcId="{0DC8ECC6-B6AD-490C-AF3A-C46DB2C9C17E}" destId="{A9115723-2661-4BB1-AF83-8C22614CF088}" srcOrd="1" destOrd="0" presId="urn:microsoft.com/office/officeart/2018/2/layout/IconVerticalSolidList"/>
    <dgm:cxn modelId="{12DB4EE2-5B94-4466-B8C2-FA7BF6153831}" type="presParOf" srcId="{0DC8ECC6-B6AD-490C-AF3A-C46DB2C9C17E}" destId="{071DB521-5C77-0E44-A1DA-EE1E2FFF89FA}" srcOrd="2" destOrd="0" presId="urn:microsoft.com/office/officeart/2018/2/layout/IconVerticalSolidList"/>
    <dgm:cxn modelId="{526DBA72-4326-40C9-A454-C897D5BDEA76}" type="presParOf" srcId="{071DB521-5C77-0E44-A1DA-EE1E2FFF89FA}" destId="{97EB2736-D370-4B44-9860-2E435F85C40A}" srcOrd="0" destOrd="0" presId="urn:microsoft.com/office/officeart/2018/2/layout/IconVerticalSolidList"/>
    <dgm:cxn modelId="{3F70E594-25EF-4D84-A80E-A319546ABEA0}" type="presParOf" srcId="{071DB521-5C77-0E44-A1DA-EE1E2FFF89FA}" destId="{C957259E-1C65-8C4C-AA75-F0B0F15F2D0D}" srcOrd="1" destOrd="0" presId="urn:microsoft.com/office/officeart/2018/2/layout/IconVerticalSolidList"/>
    <dgm:cxn modelId="{6A41A7E8-2B81-4A2C-92AB-5D6D5DC5AE1C}" type="presParOf" srcId="{071DB521-5C77-0E44-A1DA-EE1E2FFF89FA}" destId="{8C069005-B21B-A042-BD6B-C74237B4C11B}" srcOrd="2" destOrd="0" presId="urn:microsoft.com/office/officeart/2018/2/layout/IconVerticalSolidList"/>
    <dgm:cxn modelId="{F7D3AE47-3832-4523-B995-285F33A4828D}" type="presParOf" srcId="{071DB521-5C77-0E44-A1DA-EE1E2FFF89FA}" destId="{CBC9623D-4D84-8740-AAFD-D833AC420291}" srcOrd="3" destOrd="0" presId="urn:microsoft.com/office/officeart/2018/2/layout/IconVerticalSolidList"/>
    <dgm:cxn modelId="{D3958D60-BCFA-4C2C-A452-742C1B5E0434}" type="presParOf" srcId="{0DC8ECC6-B6AD-490C-AF3A-C46DB2C9C17E}" destId="{AE2AC3DE-96A0-0A4D-A70E-5961AFFB058B}" srcOrd="3" destOrd="0" presId="urn:microsoft.com/office/officeart/2018/2/layout/IconVerticalSolidList"/>
    <dgm:cxn modelId="{EE885F8A-4E2A-4474-BCE9-EE28B0D5A939}" type="presParOf" srcId="{0DC8ECC6-B6AD-490C-AF3A-C46DB2C9C17E}" destId="{8DB69A22-8EF9-6C47-B541-7FB19C0025E3}" srcOrd="4" destOrd="0" presId="urn:microsoft.com/office/officeart/2018/2/layout/IconVerticalSolidList"/>
    <dgm:cxn modelId="{9F98F922-ABFF-4F50-A589-89FDA1B818AE}" type="presParOf" srcId="{8DB69A22-8EF9-6C47-B541-7FB19C0025E3}" destId="{F8B04CF6-21BA-E64E-B179-9DE83360DC0E}" srcOrd="0" destOrd="0" presId="urn:microsoft.com/office/officeart/2018/2/layout/IconVerticalSolidList"/>
    <dgm:cxn modelId="{A5E41F34-710A-45EC-AFB8-708D18BC9E82}" type="presParOf" srcId="{8DB69A22-8EF9-6C47-B541-7FB19C0025E3}" destId="{AAEDEDD1-2CC4-2D4D-8926-F9A33A54B311}" srcOrd="1" destOrd="0" presId="urn:microsoft.com/office/officeart/2018/2/layout/IconVerticalSolidList"/>
    <dgm:cxn modelId="{318049C7-6268-4EF7-8C4F-8D65B49E941F}" type="presParOf" srcId="{8DB69A22-8EF9-6C47-B541-7FB19C0025E3}" destId="{E7F5F03F-913F-4D47-B7FA-61F95FA59FBA}" srcOrd="2" destOrd="0" presId="urn:microsoft.com/office/officeart/2018/2/layout/IconVerticalSolidList"/>
    <dgm:cxn modelId="{C0B88620-BCB1-40E6-AC8A-FC5DB320233B}" type="presParOf" srcId="{8DB69A22-8EF9-6C47-B541-7FB19C0025E3}" destId="{7758D7FA-E8EE-AA40-B435-3947609735D9}" srcOrd="3" destOrd="0" presId="urn:microsoft.com/office/officeart/2018/2/layout/IconVerticalSolidList"/>
    <dgm:cxn modelId="{F7CC7B91-EFAD-4D5D-8C72-7C13DB009EB6}" type="presParOf" srcId="{0DC8ECC6-B6AD-490C-AF3A-C46DB2C9C17E}" destId="{B15CD0E5-AFCE-47CF-9B80-557963747276}" srcOrd="5" destOrd="0" presId="urn:microsoft.com/office/officeart/2018/2/layout/IconVerticalSolidList"/>
    <dgm:cxn modelId="{EB0EE767-9465-49AF-909B-39791715D780}" type="presParOf" srcId="{0DC8ECC6-B6AD-490C-AF3A-C46DB2C9C17E}" destId="{D0502613-F80B-4354-A24B-4DE18AE4B536}" srcOrd="6" destOrd="0" presId="urn:microsoft.com/office/officeart/2018/2/layout/IconVerticalSolidList"/>
    <dgm:cxn modelId="{7CFB8D49-016B-4124-93E7-1A6EF316CF65}" type="presParOf" srcId="{D0502613-F80B-4354-A24B-4DE18AE4B536}" destId="{C62FEC84-E5E7-44CD-AE10-29C78F674FBC}" srcOrd="0" destOrd="0" presId="urn:microsoft.com/office/officeart/2018/2/layout/IconVerticalSolidList"/>
    <dgm:cxn modelId="{688F068F-2F17-4AB0-A8BA-58C13DF877C6}" type="presParOf" srcId="{D0502613-F80B-4354-A24B-4DE18AE4B536}" destId="{CD485A35-81DB-405F-A43C-3E08A16967D9}" srcOrd="1" destOrd="0" presId="urn:microsoft.com/office/officeart/2018/2/layout/IconVerticalSolidList"/>
    <dgm:cxn modelId="{26DB64B0-4568-439E-B4D7-DD40A16DD3FF}" type="presParOf" srcId="{D0502613-F80B-4354-A24B-4DE18AE4B536}" destId="{0A7F94BB-242B-4E9E-B824-71B0483857DF}" srcOrd="2" destOrd="0" presId="urn:microsoft.com/office/officeart/2018/2/layout/IconVerticalSolidList"/>
    <dgm:cxn modelId="{3433D98C-F7F7-43B4-86AA-A3C71FFEC718}" type="presParOf" srcId="{D0502613-F80B-4354-A24B-4DE18AE4B536}" destId="{D80FAB58-12D0-4134-814C-319C91E402A1}"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phldr="0" custT="1"/>
      <dgm:spPr>
        <a:ln>
          <a:solidFill>
            <a:srgbClr val="F0F9FE"/>
          </a:solidFill>
        </a:ln>
      </dgm:spPr>
      <dgm:t>
        <a:bodyPr/>
        <a:lstStyle/>
        <a:p>
          <a:pPr>
            <a:lnSpc>
              <a:spcPct val="100000"/>
            </a:lnSpc>
          </a:pPr>
          <a:r>
            <a:rPr lang="en-GB" sz="1400" b="1" dirty="0">
              <a:solidFill>
                <a:srgbClr val="4478A8"/>
              </a:solidFill>
              <a:latin typeface="Arial" panose="020B0604020202020204" pitchFamily="34" charset="0"/>
              <a:cs typeface="Arial" panose="020B0604020202020204" pitchFamily="34" charset="0"/>
            </a:rPr>
            <a:t>Driving risks </a:t>
          </a:r>
          <a:r>
            <a:rPr lang="en-GB" sz="1400" dirty="0">
              <a:solidFill>
                <a:srgbClr val="4478A8"/>
              </a:solidFill>
              <a:latin typeface="Arial" panose="020B0604020202020204" pitchFamily="34" charset="0"/>
              <a:cs typeface="Arial" panose="020B0604020202020204" pitchFamily="34" charset="0"/>
            </a:rPr>
            <a:t>– providing mechanisms for you to go home safely (taxi) or to rest properly (a night in a hotel) </a:t>
          </a:r>
        </a:p>
      </dgm:t>
    </dgm:pt>
    <dgm:pt modelId="{21734732-23AA-489C-B2BD-F6C7EC0D3C7F}" type="parTrans" cxnId="{E9032DCD-3BA1-45AB-BC56-CD2196DAB9D3}">
      <dgm:prSet/>
      <dgm:spPr/>
      <dgm:t>
        <a:bodyPr/>
        <a:lstStyle/>
        <a:p>
          <a:endParaRPr lang="en-US" sz="1400">
            <a:solidFill>
              <a:srgbClr val="4478A8"/>
            </a:solidFill>
            <a:latin typeface="Arial" panose="020B0604020202020204" pitchFamily="34" charset="0"/>
            <a:cs typeface="Arial" panose="020B0604020202020204" pitchFamily="34" charset="0"/>
          </a:endParaRPr>
        </a:p>
      </dgm:t>
    </dgm:pt>
    <dgm:pt modelId="{09B21F43-18E8-46F4-BB97-F163A0A3E17B}" type="sibTrans" cxnId="{E9032DCD-3BA1-45AB-BC56-CD2196DAB9D3}">
      <dgm:prSet/>
      <dgm:spPr/>
      <dgm:t>
        <a:bodyPr/>
        <a:lstStyle/>
        <a:p>
          <a:endParaRPr lang="en-US" sz="1400">
            <a:solidFill>
              <a:srgbClr val="4478A8"/>
            </a:solidFill>
            <a:latin typeface="Arial" panose="020B0604020202020204" pitchFamily="34" charset="0"/>
            <a:cs typeface="Arial" panose="020B0604020202020204" pitchFamily="34" charset="0"/>
          </a:endParaRPr>
        </a:p>
      </dgm:t>
    </dgm:pt>
    <dgm:pt modelId="{529B8973-3503-4B71-B7D5-850725A985EE}">
      <dgm:prSet custT="1"/>
      <dgm:spPr>
        <a:solidFill>
          <a:srgbClr val="E4E9F3"/>
        </a:solidFill>
      </dgm:spPr>
      <dgm:t>
        <a:bodyPr/>
        <a:lstStyle/>
        <a:p>
          <a:pPr>
            <a:lnSpc>
              <a:spcPct val="100000"/>
            </a:lnSpc>
          </a:pPr>
          <a:r>
            <a:rPr lang="en-GB" sz="1400" b="1" dirty="0">
              <a:solidFill>
                <a:srgbClr val="4478A8"/>
              </a:solidFill>
              <a:latin typeface="Arial" panose="020B0604020202020204" pitchFamily="34" charset="0"/>
              <a:cs typeface="Arial" panose="020B0604020202020204" pitchFamily="34" charset="0"/>
            </a:rPr>
            <a:t>Accident / Injury risks</a:t>
          </a:r>
          <a:r>
            <a:rPr lang="en-GB" sz="1400" dirty="0">
              <a:solidFill>
                <a:srgbClr val="4478A8"/>
              </a:solidFill>
              <a:latin typeface="Arial" panose="020B0604020202020204" pitchFamily="34" charset="0"/>
              <a:cs typeface="Arial" panose="020B0604020202020204" pitchFamily="34" charset="0"/>
            </a:rPr>
            <a:t> – provision to assist you in assessing and reflecting on your current state</a:t>
          </a:r>
          <a:endParaRPr lang="en-US" sz="1400" dirty="0">
            <a:solidFill>
              <a:srgbClr val="4478A8"/>
            </a:solidFill>
            <a:latin typeface="Arial" panose="020B0604020202020204" pitchFamily="34" charset="0"/>
            <a:cs typeface="Arial" panose="020B0604020202020204" pitchFamily="34" charset="0"/>
          </a:endParaRPr>
        </a:p>
      </dgm:t>
    </dgm:pt>
    <dgm:pt modelId="{1E4DE839-D4E0-4B84-A4DA-2CE78D6DB4D8}" type="sibTrans" cxnId="{375494FE-ADC0-4584-9DF1-468DC7AB7D61}">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F3850E77-FEB1-41DF-9B45-6F83809E6F9E}" type="parTrans" cxnId="{375494FE-ADC0-4584-9DF1-468DC7AB7D61}">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6CDAA756-E29E-4E42-A6DB-C61E6F2CD38C}">
      <dgm:prSet phldr="0" custT="1"/>
      <dgm:spPr>
        <a:solidFill>
          <a:srgbClr val="E4E9F3"/>
        </a:solidFill>
      </dgm:spPr>
      <dgm:t>
        <a:bodyPr/>
        <a:lstStyle/>
        <a:p>
          <a:pPr rtl="0">
            <a:lnSpc>
              <a:spcPct val="100000"/>
            </a:lnSpc>
          </a:pPr>
          <a:r>
            <a:rPr lang="en-GB" sz="1400" b="1" dirty="0">
              <a:solidFill>
                <a:srgbClr val="4478A8"/>
              </a:solidFill>
              <a:latin typeface="Arial"/>
              <a:cs typeface="Arial"/>
            </a:rPr>
            <a:t>Peer relationships </a:t>
          </a:r>
          <a:r>
            <a:rPr lang="en-GB" sz="1400" dirty="0">
              <a:solidFill>
                <a:srgbClr val="4478A8"/>
              </a:solidFill>
              <a:latin typeface="Arial"/>
              <a:cs typeface="Arial"/>
            </a:rPr>
            <a:t>– providing training on effective communication (e.g. conflict resolution)  </a:t>
          </a:r>
        </a:p>
      </dgm:t>
    </dgm:pt>
    <dgm:pt modelId="{89A68434-32BF-4BB6-A8E7-05831D01C955}" type="parTrans" cxnId="{027FAB3B-2ABA-4971-A9D9-221687E830B8}">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E5DDE00E-976D-4BD2-853F-E5607E8680C9}" type="sibTrans" cxnId="{027FAB3B-2ABA-4971-A9D9-221687E830B8}">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0DF2102F-7C04-4383-B95E-EBF211645E63}">
      <dgm:prSet phldr="0" custT="1"/>
      <dgm:spPr>
        <a:solidFill>
          <a:srgbClr val="E4E9F3"/>
        </a:solidFill>
      </dgm:spPr>
      <dgm:t>
        <a:bodyPr/>
        <a:lstStyle/>
        <a:p>
          <a:pPr>
            <a:lnSpc>
              <a:spcPct val="100000"/>
            </a:lnSpc>
          </a:pPr>
          <a:r>
            <a:rPr lang="en-GB" sz="1400" b="1" dirty="0">
              <a:solidFill>
                <a:srgbClr val="4478A8"/>
              </a:solidFill>
              <a:latin typeface="Arial" panose="020B0604020202020204" pitchFamily="34" charset="0"/>
              <a:cs typeface="Arial" panose="020B0604020202020204" pitchFamily="34" charset="0"/>
            </a:rPr>
            <a:t>Task performance</a:t>
          </a:r>
          <a:r>
            <a:rPr lang="en-GB" sz="1400" dirty="0">
              <a:solidFill>
                <a:srgbClr val="4478A8"/>
              </a:solidFill>
              <a:latin typeface="Arial" panose="020B0604020202020204" pitchFamily="34" charset="0"/>
              <a:cs typeface="Arial" panose="020B0604020202020204" pitchFamily="34" charset="0"/>
            </a:rPr>
            <a:t> – providing a mechanism (dispatchers, managers or peers) to challenge your decisions and test your rationale to ensure that your decisions are based on an accurate and thorough understanding of the situation</a:t>
          </a:r>
        </a:p>
      </dgm:t>
    </dgm:pt>
    <dgm:pt modelId="{1C83F855-7E59-404B-9ED1-0B4847CDDB8C}" type="parTrans" cxnId="{8EF32014-78D6-440C-AC57-067B2632796C}">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E83E41C9-9A4D-4EC5-BB87-40CCD8754DD7}" type="sibTrans" cxnId="{8EF32014-78D6-440C-AC57-067B2632796C}">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4" custLinFactNeighborX="-26784" custLinFactNeighborY="-1246"/>
      <dgm:spPr>
        <a:prstGeom prst="actionButtonBlank">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3803FB98-6041-4212-A597-E57FA3522139}" type="pres">
      <dgm:prSet presAssocID="{BDA8C7BC-CDBC-4D45-A9F3-2D7C2E9D2573}" presName="iconRect" presStyleLbl="node1" presStyleIdx="0" presStyleCnt="4" custLinFactNeighborY="4060"/>
      <dgm:spPr>
        <a:solidFill>
          <a:srgbClr val="4478A8"/>
        </a:solidFill>
        <a:ln>
          <a:solidFill>
            <a:srgbClr val="4478A8"/>
          </a:solidFill>
        </a:ln>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4" custScaleX="97019">
        <dgm:presLayoutVars>
          <dgm:chMax val="0"/>
          <dgm:chPref val="0"/>
        </dgm:presLayoutVars>
      </dgm:prSet>
      <dgm:spPr/>
    </dgm:pt>
    <dgm:pt modelId="{A9115723-2661-4BB1-AF83-8C22614CF088}" type="pres">
      <dgm:prSet presAssocID="{09B21F43-18E8-46F4-BB97-F163A0A3E17B}" presName="sibTrans" presStyleCnt="0"/>
      <dgm:spPr/>
    </dgm:pt>
    <dgm:pt modelId="{AFB959EC-A0AA-48A7-82F2-63739EFC1EDC}" type="pres">
      <dgm:prSet presAssocID="{529B8973-3503-4B71-B7D5-850725A985EE}" presName="compNode" presStyleCnt="0"/>
      <dgm:spPr/>
    </dgm:pt>
    <dgm:pt modelId="{DE9BF80B-1FD6-4EC4-8AEE-183F6E757180}" type="pres">
      <dgm:prSet presAssocID="{529B8973-3503-4B71-B7D5-850725A985EE}" presName="bgRect" presStyleLbl="bgShp" presStyleIdx="1" presStyleCnt="4"/>
      <dgm:spPr>
        <a:prstGeom prst="actionButtonBlank">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43AA83D4-5ED9-456A-BA60-77FA749DAF62}" type="pres">
      <dgm:prSet presAssocID="{529B8973-3503-4B71-B7D5-850725A985EE}" presName="iconRect" presStyleLbl="node1" presStyleIdx="1" presStyleCnt="4" custLinFactY="100000" custLinFactNeighborX="53595" custLinFactNeighborY="111031"/>
      <dgm:spPr>
        <a:solidFill>
          <a:srgbClr val="4478A8"/>
        </a:solidFill>
        <a:ln>
          <a:solidFill>
            <a:srgbClr val="4478A8"/>
          </a:solidFill>
        </a:ln>
      </dgm:spPr>
      <dgm:extLst>
        <a:ext uri="{E40237B7-FDA0-4F09-8148-C483321AD2D9}">
          <dgm14:cNvPr xmlns:dgm14="http://schemas.microsoft.com/office/drawing/2010/diagram" id="0" name="" descr="Iceberg with solid fill"/>
        </a:ext>
      </dgm:extLst>
    </dgm:pt>
    <dgm:pt modelId="{4073C86C-F2BE-4539-8DD7-214546091BED}" type="pres">
      <dgm:prSet presAssocID="{529B8973-3503-4B71-B7D5-850725A985EE}" presName="spaceRect" presStyleCnt="0"/>
      <dgm:spPr/>
    </dgm:pt>
    <dgm:pt modelId="{80A9FE94-A690-434E-9ADF-0495F96B78A8}" type="pres">
      <dgm:prSet presAssocID="{529B8973-3503-4B71-B7D5-850725A985EE}" presName="parTx" presStyleLbl="revTx" presStyleIdx="1" presStyleCnt="4" custScaleX="96723">
        <dgm:presLayoutVars>
          <dgm:chMax val="0"/>
          <dgm:chPref val="0"/>
        </dgm:presLayoutVars>
      </dgm:prSet>
      <dgm:spPr/>
    </dgm:pt>
    <dgm:pt modelId="{6931FDB9-99A4-4C35-9D5B-AEBBAAF53A94}" type="pres">
      <dgm:prSet presAssocID="{1E4DE839-D4E0-4B84-A4DA-2CE78D6DB4D8}" presName="sibTrans" presStyleCnt="0"/>
      <dgm:spPr/>
    </dgm:pt>
    <dgm:pt modelId="{32A244F3-C3B5-44E5-B173-1353A7B2FEEF}" type="pres">
      <dgm:prSet presAssocID="{6CDAA756-E29E-4E42-A6DB-C61E6F2CD38C}" presName="compNode" presStyleCnt="0"/>
      <dgm:spPr/>
    </dgm:pt>
    <dgm:pt modelId="{83D993B4-CCCB-4CB6-8A8E-BE1801B2CA42}" type="pres">
      <dgm:prSet presAssocID="{6CDAA756-E29E-4E42-A6DB-C61E6F2CD38C}" presName="bgRect" presStyleLbl="bgShp" presStyleIdx="2" presStyleCnt="4"/>
      <dgm:spPr>
        <a:solidFill>
          <a:srgbClr val="E4E9F3"/>
        </a:solidFill>
      </dgm:spPr>
    </dgm:pt>
    <dgm:pt modelId="{6DE5849C-519E-43DF-BD28-84F596B88892}" type="pres">
      <dgm:prSet presAssocID="{6CDAA756-E29E-4E42-A6DB-C61E6F2CD38C}" presName="iconRect" presStyleLbl="node1" presStyleIdx="2" presStyleCnt="4"/>
      <dgm:spPr>
        <a:solidFill>
          <a:srgbClr val="4478A8"/>
        </a:solidFill>
        <a:ln>
          <a:solidFill>
            <a:srgbClr val="4478A8"/>
          </a:solidFill>
        </a:ln>
      </dgm:spPr>
    </dgm:pt>
    <dgm:pt modelId="{576316B2-30E3-4394-AB3C-80F55E9A01D2}" type="pres">
      <dgm:prSet presAssocID="{6CDAA756-E29E-4E42-A6DB-C61E6F2CD38C}" presName="spaceRect" presStyleCnt="0"/>
      <dgm:spPr/>
    </dgm:pt>
    <dgm:pt modelId="{F10F91F8-0C50-4455-92D4-AFB2D3A6B10A}" type="pres">
      <dgm:prSet presAssocID="{6CDAA756-E29E-4E42-A6DB-C61E6F2CD38C}" presName="parTx" presStyleLbl="revTx" presStyleIdx="2" presStyleCnt="4" custScaleX="96426">
        <dgm:presLayoutVars>
          <dgm:chMax val="0"/>
          <dgm:chPref val="0"/>
        </dgm:presLayoutVars>
      </dgm:prSet>
      <dgm:spPr/>
    </dgm:pt>
    <dgm:pt modelId="{1346DF71-1FF2-4C05-9030-E672D5B1685B}" type="pres">
      <dgm:prSet presAssocID="{E5DDE00E-976D-4BD2-853F-E5607E8680C9}" presName="sibTrans" presStyleCnt="0"/>
      <dgm:spPr/>
    </dgm:pt>
    <dgm:pt modelId="{60A51B1E-304D-4D81-9199-075F105D2289}" type="pres">
      <dgm:prSet presAssocID="{0DF2102F-7C04-4383-B95E-EBF211645E63}" presName="compNode" presStyleCnt="0"/>
      <dgm:spPr/>
    </dgm:pt>
    <dgm:pt modelId="{0E11B107-6E71-4EF2-9B69-F4C6737C4D86}" type="pres">
      <dgm:prSet presAssocID="{0DF2102F-7C04-4383-B95E-EBF211645E63}" presName="bgRect" presStyleLbl="bgShp" presStyleIdx="3" presStyleCnt="4"/>
      <dgm:spPr>
        <a:solidFill>
          <a:srgbClr val="E4E9F3"/>
        </a:solidFill>
      </dgm:spPr>
    </dgm:pt>
    <dgm:pt modelId="{807F44D8-312B-4381-9D8B-EA57B57364A1}" type="pres">
      <dgm:prSet presAssocID="{0DF2102F-7C04-4383-B95E-EBF211645E63}" presName="iconRect" presStyleLbl="node1" presStyleIdx="3" presStyleCnt="4"/>
      <dgm:spPr>
        <a:solidFill>
          <a:srgbClr val="4478A8"/>
        </a:solidFill>
        <a:ln>
          <a:solidFill>
            <a:srgbClr val="4478A8"/>
          </a:solidFill>
        </a:ln>
      </dgm:spPr>
    </dgm:pt>
    <dgm:pt modelId="{1AACE7F2-5885-47CE-8CB3-3B49A79930F3}" type="pres">
      <dgm:prSet presAssocID="{0DF2102F-7C04-4383-B95E-EBF211645E63}" presName="spaceRect" presStyleCnt="0"/>
      <dgm:spPr/>
    </dgm:pt>
    <dgm:pt modelId="{96A12D3E-0D7B-479B-82C9-17820257D6B8}" type="pres">
      <dgm:prSet presAssocID="{0DF2102F-7C04-4383-B95E-EBF211645E63}" presName="parTx" presStyleLbl="revTx" presStyleIdx="3" presStyleCnt="4" custScaleX="97952" custLinFactNeighborX="14679" custLinFactNeighborY="8387">
        <dgm:presLayoutVars>
          <dgm:chMax val="0"/>
          <dgm:chPref val="0"/>
        </dgm:presLayoutVars>
      </dgm:prSet>
      <dgm:spPr/>
    </dgm:pt>
  </dgm:ptLst>
  <dgm:cxnLst>
    <dgm:cxn modelId="{8EF32014-78D6-440C-AC57-067B2632796C}" srcId="{11632C0B-17E6-456E-8232-4D7B25442239}" destId="{0DF2102F-7C04-4383-B95E-EBF211645E63}" srcOrd="3" destOrd="0" parTransId="{1C83F855-7E59-404B-9ED1-0B4847CDDB8C}" sibTransId="{E83E41C9-9A4D-4EC5-BB87-40CCD8754DD7}"/>
    <dgm:cxn modelId="{0274E616-DE91-4105-B9E3-D1CFFDAF6E25}" type="presOf" srcId="{6CDAA756-E29E-4E42-A6DB-C61E6F2CD38C}" destId="{F10F91F8-0C50-4455-92D4-AFB2D3A6B10A}" srcOrd="0" destOrd="0" presId="urn:microsoft.com/office/officeart/2018/2/layout/IconVerticalSolidList"/>
    <dgm:cxn modelId="{027FAB3B-2ABA-4971-A9D9-221687E830B8}" srcId="{11632C0B-17E6-456E-8232-4D7B25442239}" destId="{6CDAA756-E29E-4E42-A6DB-C61E6F2CD38C}" srcOrd="2" destOrd="0" parTransId="{89A68434-32BF-4BB6-A8E7-05831D01C955}" sibTransId="{E5DDE00E-976D-4BD2-853F-E5607E8680C9}"/>
    <dgm:cxn modelId="{8862106C-0A59-4DDE-AF62-31F01F561C2B}" type="presOf" srcId="{529B8973-3503-4B71-B7D5-850725A985EE}" destId="{80A9FE94-A690-434E-9ADF-0495F96B78A8}" srcOrd="0" destOrd="0" presId="urn:microsoft.com/office/officeart/2018/2/layout/IconVerticalSolidList"/>
    <dgm:cxn modelId="{2907AAAE-D0CC-4025-A07F-1AFB75F05F04}" type="presOf" srcId="{0DF2102F-7C04-4383-B95E-EBF211645E63}" destId="{96A12D3E-0D7B-479B-82C9-17820257D6B8}" srcOrd="0" destOrd="0" presId="urn:microsoft.com/office/officeart/2018/2/layout/IconVerticalSolidList"/>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991C3DE6-B6F6-4A91-9877-CB07D3BF6057}" type="presOf" srcId="{BDA8C7BC-CDBC-4D45-A9F3-2D7C2E9D2573}" destId="{7203FE41-3E37-47C2-BACF-EE23A6F63360}" srcOrd="0" destOrd="0" presId="urn:microsoft.com/office/officeart/2018/2/layout/IconVerticalSolidList"/>
    <dgm:cxn modelId="{375494FE-ADC0-4584-9DF1-468DC7AB7D61}" srcId="{11632C0B-17E6-456E-8232-4D7B25442239}" destId="{529B8973-3503-4B71-B7D5-850725A985EE}" srcOrd="1" destOrd="0" parTransId="{F3850E77-FEB1-41DF-9B45-6F83809E6F9E}" sibTransId="{1E4DE839-D4E0-4B84-A4DA-2CE78D6DB4D8}"/>
    <dgm:cxn modelId="{9F25BD01-385F-40AE-9DD5-806687741EA2}" type="presParOf" srcId="{0DC8ECC6-B6AD-490C-AF3A-C46DB2C9C17E}" destId="{39D0CE62-0866-4C56-999B-40283F838325}" srcOrd="0" destOrd="0" presId="urn:microsoft.com/office/officeart/2018/2/layout/IconVerticalSolidList"/>
    <dgm:cxn modelId="{27C032EA-838F-41E3-A9CC-CE39A1E7A003}" type="presParOf" srcId="{39D0CE62-0866-4C56-999B-40283F838325}" destId="{3673BA86-2498-4D9C-B6B5-55853A3E5FFE}" srcOrd="0" destOrd="0" presId="urn:microsoft.com/office/officeart/2018/2/layout/IconVerticalSolidList"/>
    <dgm:cxn modelId="{5DBF8923-2F70-4C2A-B008-0FE8F8324008}" type="presParOf" srcId="{39D0CE62-0866-4C56-999B-40283F838325}" destId="{3803FB98-6041-4212-A597-E57FA3522139}" srcOrd="1" destOrd="0" presId="urn:microsoft.com/office/officeart/2018/2/layout/IconVerticalSolidList"/>
    <dgm:cxn modelId="{596FA5CB-EA39-420A-AD0F-7A80A3270270}" type="presParOf" srcId="{39D0CE62-0866-4C56-999B-40283F838325}" destId="{989C2957-48FD-40F2-A78E-6447BE4E24BD}" srcOrd="2" destOrd="0" presId="urn:microsoft.com/office/officeart/2018/2/layout/IconVerticalSolidList"/>
    <dgm:cxn modelId="{C3EA89E1-0050-454A-A95C-19144C9D96A6}" type="presParOf" srcId="{39D0CE62-0866-4C56-999B-40283F838325}" destId="{7203FE41-3E37-47C2-BACF-EE23A6F63360}" srcOrd="3" destOrd="0" presId="urn:microsoft.com/office/officeart/2018/2/layout/IconVerticalSolidList"/>
    <dgm:cxn modelId="{66641CFA-3266-48D9-80DF-430B3330608B}" type="presParOf" srcId="{0DC8ECC6-B6AD-490C-AF3A-C46DB2C9C17E}" destId="{A9115723-2661-4BB1-AF83-8C22614CF088}" srcOrd="1" destOrd="0" presId="urn:microsoft.com/office/officeart/2018/2/layout/IconVerticalSolidList"/>
    <dgm:cxn modelId="{66CEF5B7-A12E-4D1E-91C0-3FE963F75145}" type="presParOf" srcId="{0DC8ECC6-B6AD-490C-AF3A-C46DB2C9C17E}" destId="{AFB959EC-A0AA-48A7-82F2-63739EFC1EDC}" srcOrd="2" destOrd="0" presId="urn:microsoft.com/office/officeart/2018/2/layout/IconVerticalSolidList"/>
    <dgm:cxn modelId="{05AE9759-3388-4EEA-BD67-25F9E1C0F1FE}" type="presParOf" srcId="{AFB959EC-A0AA-48A7-82F2-63739EFC1EDC}" destId="{DE9BF80B-1FD6-4EC4-8AEE-183F6E757180}" srcOrd="0" destOrd="0" presId="urn:microsoft.com/office/officeart/2018/2/layout/IconVerticalSolidList"/>
    <dgm:cxn modelId="{D8BA0528-DD7F-4B87-88F6-98AC0F7EE814}" type="presParOf" srcId="{AFB959EC-A0AA-48A7-82F2-63739EFC1EDC}" destId="{43AA83D4-5ED9-456A-BA60-77FA749DAF62}" srcOrd="1" destOrd="0" presId="urn:microsoft.com/office/officeart/2018/2/layout/IconVerticalSolidList"/>
    <dgm:cxn modelId="{B929888D-EFC5-4996-A5DD-CA425C30D9AE}" type="presParOf" srcId="{AFB959EC-A0AA-48A7-82F2-63739EFC1EDC}" destId="{4073C86C-F2BE-4539-8DD7-214546091BED}" srcOrd="2" destOrd="0" presId="urn:microsoft.com/office/officeart/2018/2/layout/IconVerticalSolidList"/>
    <dgm:cxn modelId="{25B22EF2-8243-485D-B13E-A286F28A265B}" type="presParOf" srcId="{AFB959EC-A0AA-48A7-82F2-63739EFC1EDC}" destId="{80A9FE94-A690-434E-9ADF-0495F96B78A8}" srcOrd="3" destOrd="0" presId="urn:microsoft.com/office/officeart/2018/2/layout/IconVerticalSolidList"/>
    <dgm:cxn modelId="{F229414B-7AAE-40D6-B15F-329027BFA949}" type="presParOf" srcId="{0DC8ECC6-B6AD-490C-AF3A-C46DB2C9C17E}" destId="{6931FDB9-99A4-4C35-9D5B-AEBBAAF53A94}" srcOrd="3" destOrd="0" presId="urn:microsoft.com/office/officeart/2018/2/layout/IconVerticalSolidList"/>
    <dgm:cxn modelId="{B463AE87-87C5-40EE-8963-AA760B49E626}" type="presParOf" srcId="{0DC8ECC6-B6AD-490C-AF3A-C46DB2C9C17E}" destId="{32A244F3-C3B5-44E5-B173-1353A7B2FEEF}" srcOrd="4" destOrd="0" presId="urn:microsoft.com/office/officeart/2018/2/layout/IconVerticalSolidList"/>
    <dgm:cxn modelId="{74EC2D0A-B7F3-450F-989A-2327FC964686}" type="presParOf" srcId="{32A244F3-C3B5-44E5-B173-1353A7B2FEEF}" destId="{83D993B4-CCCB-4CB6-8A8E-BE1801B2CA42}" srcOrd="0" destOrd="0" presId="urn:microsoft.com/office/officeart/2018/2/layout/IconVerticalSolidList"/>
    <dgm:cxn modelId="{2389A20E-5387-4294-85FB-2A2E13BF2F3F}" type="presParOf" srcId="{32A244F3-C3B5-44E5-B173-1353A7B2FEEF}" destId="{6DE5849C-519E-43DF-BD28-84F596B88892}" srcOrd="1" destOrd="0" presId="urn:microsoft.com/office/officeart/2018/2/layout/IconVerticalSolidList"/>
    <dgm:cxn modelId="{4115121D-6789-4547-AB51-6117574CE4B0}" type="presParOf" srcId="{32A244F3-C3B5-44E5-B173-1353A7B2FEEF}" destId="{576316B2-30E3-4394-AB3C-80F55E9A01D2}" srcOrd="2" destOrd="0" presId="urn:microsoft.com/office/officeart/2018/2/layout/IconVerticalSolidList"/>
    <dgm:cxn modelId="{6647E9A7-6CD5-48EB-B765-D2518B0635B2}" type="presParOf" srcId="{32A244F3-C3B5-44E5-B173-1353A7B2FEEF}" destId="{F10F91F8-0C50-4455-92D4-AFB2D3A6B10A}" srcOrd="3" destOrd="0" presId="urn:microsoft.com/office/officeart/2018/2/layout/IconVerticalSolidList"/>
    <dgm:cxn modelId="{80B6CD04-430E-4A96-BE27-D1E5BD3A9EC2}" type="presParOf" srcId="{0DC8ECC6-B6AD-490C-AF3A-C46DB2C9C17E}" destId="{1346DF71-1FF2-4C05-9030-E672D5B1685B}" srcOrd="5" destOrd="0" presId="urn:microsoft.com/office/officeart/2018/2/layout/IconVerticalSolidList"/>
    <dgm:cxn modelId="{E4E15E32-1FB0-4E9D-B171-63CD2E61DFAA}" type="presParOf" srcId="{0DC8ECC6-B6AD-490C-AF3A-C46DB2C9C17E}" destId="{60A51B1E-304D-4D81-9199-075F105D2289}" srcOrd="6" destOrd="0" presId="urn:microsoft.com/office/officeart/2018/2/layout/IconVerticalSolidList"/>
    <dgm:cxn modelId="{0BA5D422-3640-4E85-810C-118593254BCC}" type="presParOf" srcId="{60A51B1E-304D-4D81-9199-075F105D2289}" destId="{0E11B107-6E71-4EF2-9B69-F4C6737C4D86}" srcOrd="0" destOrd="0" presId="urn:microsoft.com/office/officeart/2018/2/layout/IconVerticalSolidList"/>
    <dgm:cxn modelId="{0D2FFD54-AF07-49D0-B4D8-EA9330472558}" type="presParOf" srcId="{60A51B1E-304D-4D81-9199-075F105D2289}" destId="{807F44D8-312B-4381-9D8B-EA57B57364A1}" srcOrd="1" destOrd="0" presId="urn:microsoft.com/office/officeart/2018/2/layout/IconVerticalSolidList"/>
    <dgm:cxn modelId="{9F5DD81F-F839-4890-8695-B0F98BA25F74}" type="presParOf" srcId="{60A51B1E-304D-4D81-9199-075F105D2289}" destId="{1AACE7F2-5885-47CE-8CB3-3B49A79930F3}" srcOrd="2" destOrd="0" presId="urn:microsoft.com/office/officeart/2018/2/layout/IconVerticalSolidList"/>
    <dgm:cxn modelId="{A5FE1682-EA60-41FF-A2F9-A23FF6FCB726}" type="presParOf" srcId="{60A51B1E-304D-4D81-9199-075F105D2289}" destId="{96A12D3E-0D7B-479B-82C9-17820257D6B8}"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9E40E2-0C26-4FE7-9473-25ADF4BC5A3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0E19B68-B2D7-49E5-BA39-69FCC24F8955}">
      <dgm:prSet/>
      <dgm:spPr>
        <a:solidFill>
          <a:srgbClr val="E4E9F3"/>
        </a:solidFill>
        <a:ln>
          <a:solidFill>
            <a:srgbClr val="E4E9F3"/>
          </a:solidFill>
        </a:ln>
      </dgm:spPr>
      <dgm:t>
        <a:bodyPr/>
        <a:lstStyle/>
        <a:p>
          <a:pPr rtl="0"/>
          <a:r>
            <a:rPr lang="en-US" b="0" dirty="0">
              <a:solidFill>
                <a:srgbClr val="4478A8"/>
              </a:solidFill>
              <a:latin typeface="Arial"/>
              <a:cs typeface="Arial"/>
            </a:rPr>
            <a:t>In your role, think about….   </a:t>
          </a:r>
        </a:p>
        <a:p>
          <a:r>
            <a:rPr lang="en-US" b="0" dirty="0">
              <a:solidFill>
                <a:srgbClr val="4478A8"/>
              </a:solidFill>
              <a:latin typeface="Arial"/>
              <a:cs typeface="Arial"/>
            </a:rPr>
            <a:t>the potential consequences of fatigue both during work and for your journey home.</a:t>
          </a:r>
        </a:p>
      </dgm:t>
    </dgm:pt>
    <dgm:pt modelId="{B5ECE4DC-8C3D-406E-9180-D067A2CF3B76}" type="parTrans" cxnId="{8E49D6CE-4278-4EB4-97A9-711A5F01A5C2}">
      <dgm:prSet/>
      <dgm:spPr/>
      <dgm:t>
        <a:bodyPr/>
        <a:lstStyle/>
        <a:p>
          <a:endParaRPr lang="en-US"/>
        </a:p>
      </dgm:t>
    </dgm:pt>
    <dgm:pt modelId="{B687CD48-4D65-4537-BC42-EDF41B36DAF1}" type="sibTrans" cxnId="{8E49D6CE-4278-4EB4-97A9-711A5F01A5C2}">
      <dgm:prSet/>
      <dgm:spPr/>
      <dgm:t>
        <a:bodyPr/>
        <a:lstStyle/>
        <a:p>
          <a:endParaRPr lang="en-US"/>
        </a:p>
      </dgm:t>
    </dgm:pt>
    <dgm:pt modelId="{7C80F480-DFD2-4E44-8F06-DC522D383EDC}" type="pres">
      <dgm:prSet presAssocID="{969E40E2-0C26-4FE7-9473-25ADF4BC5A3F}" presName="diagram" presStyleCnt="0">
        <dgm:presLayoutVars>
          <dgm:dir/>
          <dgm:resizeHandles val="exact"/>
        </dgm:presLayoutVars>
      </dgm:prSet>
      <dgm:spPr/>
    </dgm:pt>
    <dgm:pt modelId="{7A10AB3B-6013-412B-90DB-DFB5E31229A8}" type="pres">
      <dgm:prSet presAssocID="{40E19B68-B2D7-49E5-BA39-69FCC24F8955}" presName="node" presStyleLbl="node1" presStyleIdx="0" presStyleCnt="1" custScaleX="181206">
        <dgm:presLayoutVars>
          <dgm:bulletEnabled val="1"/>
        </dgm:presLayoutVars>
      </dgm:prSet>
      <dgm:spPr/>
    </dgm:pt>
  </dgm:ptLst>
  <dgm:cxnLst>
    <dgm:cxn modelId="{65AD9E13-32BD-4B45-8E7F-B1AC3DB09740}" type="presOf" srcId="{969E40E2-0C26-4FE7-9473-25ADF4BC5A3F}" destId="{7C80F480-DFD2-4E44-8F06-DC522D383EDC}" srcOrd="0" destOrd="0" presId="urn:microsoft.com/office/officeart/2005/8/layout/process5"/>
    <dgm:cxn modelId="{24D20252-E50D-4CD7-AEAF-4BF515C13B17}" type="presOf" srcId="{40E19B68-B2D7-49E5-BA39-69FCC24F8955}" destId="{7A10AB3B-6013-412B-90DB-DFB5E31229A8}" srcOrd="0" destOrd="0" presId="urn:microsoft.com/office/officeart/2005/8/layout/process5"/>
    <dgm:cxn modelId="{8E49D6CE-4278-4EB4-97A9-711A5F01A5C2}" srcId="{969E40E2-0C26-4FE7-9473-25ADF4BC5A3F}" destId="{40E19B68-B2D7-49E5-BA39-69FCC24F8955}" srcOrd="0" destOrd="0" parTransId="{B5ECE4DC-8C3D-406E-9180-D067A2CF3B76}" sibTransId="{B687CD48-4D65-4537-BC42-EDF41B36DAF1}"/>
    <dgm:cxn modelId="{E1173251-EC45-4590-B8C9-0AD1A031EE68}" type="presParOf" srcId="{7C80F480-DFD2-4E44-8F06-DC522D383EDC}" destId="{7A10AB3B-6013-412B-90DB-DFB5E31229A8}" srcOrd="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AEC2B6-8B01-41FD-8E77-74A623BF8D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43253A-BE1A-4970-8146-6519623F7913}">
      <dgm:prSet custT="1"/>
      <dgm:spPr/>
      <dgm:t>
        <a:bodyPr/>
        <a:lstStyle/>
        <a:p>
          <a:pPr>
            <a:lnSpc>
              <a:spcPct val="100000"/>
            </a:lnSpc>
          </a:pPr>
          <a:r>
            <a:rPr lang="en-GB" sz="1800" b="1" dirty="0">
              <a:solidFill>
                <a:srgbClr val="4478A8"/>
              </a:solidFill>
              <a:latin typeface="Arial"/>
              <a:cs typeface="Arial"/>
            </a:rPr>
            <a:t>Cognitive signs </a:t>
          </a:r>
          <a:br>
            <a:rPr lang="en-GB" sz="1800" b="1" dirty="0">
              <a:solidFill>
                <a:srgbClr val="4478A8"/>
              </a:solidFill>
              <a:latin typeface="Arial"/>
              <a:cs typeface="Arial"/>
            </a:rPr>
          </a:br>
          <a:endParaRPr lang="en-GB" sz="1600" dirty="0">
            <a:solidFill>
              <a:srgbClr val="336699"/>
            </a:solidFill>
            <a:latin typeface="Arial" panose="020B0604020202020204" pitchFamily="34" charset="0"/>
            <a:cs typeface="Arial" panose="020B0604020202020204" pitchFamily="34" charset="0"/>
          </a:endParaRPr>
        </a:p>
      </dgm:t>
    </dgm:pt>
    <dgm:pt modelId="{FA731DA5-BF57-42EE-9A59-6AA1E456A819}" type="parTrans" cxnId="{445AA854-456D-464E-B99F-B888E21653B2}">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C3A2BF95-BD1C-413D-9C2D-58C47F869480}" type="sibTrans" cxnId="{445AA854-456D-464E-B99F-B888E21653B2}">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8630B634-125E-4768-B287-12495E90D58F}">
      <dgm:prSet custT="1"/>
      <dgm:spPr/>
      <dgm:t>
        <a:bodyPr/>
        <a:lstStyle/>
        <a:p>
          <a:pPr>
            <a:lnSpc>
              <a:spcPct val="100000"/>
            </a:lnSpc>
          </a:pPr>
          <a:r>
            <a:rPr lang="en-GB" sz="1800" b="1" dirty="0">
              <a:solidFill>
                <a:srgbClr val="4478A8"/>
              </a:solidFill>
              <a:latin typeface="Arial"/>
              <a:cs typeface="Arial"/>
            </a:rPr>
            <a:t>Emotional signs</a:t>
          </a:r>
          <a:endParaRPr lang="en-US" sz="1800" dirty="0">
            <a:solidFill>
              <a:srgbClr val="4478A8"/>
            </a:solidFill>
            <a:latin typeface="Arial"/>
            <a:cs typeface="Arial"/>
          </a:endParaRPr>
        </a:p>
      </dgm:t>
    </dgm:pt>
    <dgm:pt modelId="{1A72B57B-7C93-470A-8DB8-DCD5FDE1615A}" type="parTrans" cxnId="{6066EEA2-DE08-4B53-AEDD-2400062D4C02}">
      <dgm:prSet/>
      <dgm:spPr/>
      <dgm:t>
        <a:bodyPr/>
        <a:lstStyle/>
        <a:p>
          <a:endParaRPr lang="en-GB"/>
        </a:p>
      </dgm:t>
    </dgm:pt>
    <dgm:pt modelId="{F0A25E13-A998-4032-9CBD-2B2FE94F9DD4}" type="sibTrans" cxnId="{6066EEA2-DE08-4B53-AEDD-2400062D4C02}">
      <dgm:prSet/>
      <dgm:spPr/>
      <dgm:t>
        <a:bodyPr/>
        <a:lstStyle/>
        <a:p>
          <a:endParaRPr lang="en-GB"/>
        </a:p>
      </dgm:t>
    </dgm:pt>
    <dgm:pt modelId="{E5F5AC5A-C112-42A8-BB2D-8210DFF587D6}">
      <dgm:prSet custT="1"/>
      <dgm:spPr/>
      <dgm:t>
        <a:bodyPr/>
        <a:lstStyle/>
        <a:p>
          <a:pPr>
            <a:lnSpc>
              <a:spcPct val="100000"/>
            </a:lnSpc>
          </a:pPr>
          <a:r>
            <a:rPr lang="en-GB" sz="1800" b="1" dirty="0">
              <a:solidFill>
                <a:srgbClr val="4478A8"/>
              </a:solidFill>
              <a:latin typeface="Arial"/>
              <a:cs typeface="Arial"/>
            </a:rPr>
            <a:t>Physical signs </a:t>
          </a:r>
          <a:br>
            <a:rPr lang="en-GB" sz="1800" b="1" dirty="0">
              <a:solidFill>
                <a:srgbClr val="4478A8"/>
              </a:solidFill>
              <a:latin typeface="Arial"/>
              <a:cs typeface="Arial"/>
            </a:rPr>
          </a:br>
          <a:endParaRPr lang="en-US" sz="1800" dirty="0">
            <a:solidFill>
              <a:srgbClr val="4478A8"/>
            </a:solidFill>
            <a:latin typeface="Arial"/>
            <a:cs typeface="Arial"/>
          </a:endParaRPr>
        </a:p>
      </dgm:t>
    </dgm:pt>
    <dgm:pt modelId="{3387AA43-8CFD-4DBF-9A07-0F118B1F8A7E}" type="sibTrans" cxnId="{F4420248-1CEE-46F5-A8A4-A223EDAF68A2}">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9E9B82F6-1586-4677-8733-8FC6188F8714}" type="parTrans" cxnId="{F4420248-1CEE-46F5-A8A4-A223EDAF68A2}">
      <dgm:prSet/>
      <dgm:spPr/>
      <dgm:t>
        <a:bodyPr/>
        <a:lstStyle/>
        <a:p>
          <a:endParaRPr lang="en-US" sz="1800">
            <a:solidFill>
              <a:srgbClr val="4478A8"/>
            </a:solidFill>
            <a:latin typeface="Arial" panose="020B0604020202020204" pitchFamily="34" charset="0"/>
            <a:cs typeface="Arial" panose="020B0604020202020204" pitchFamily="34" charset="0"/>
          </a:endParaRPr>
        </a:p>
      </dgm:t>
    </dgm:pt>
    <dgm:pt modelId="{295B225A-0EB9-4E18-96AD-762C3E4BCC4C}" type="pres">
      <dgm:prSet presAssocID="{37AEC2B6-8B01-41FD-8E77-74A623BF8DC4}" presName="root" presStyleCnt="0">
        <dgm:presLayoutVars>
          <dgm:dir/>
          <dgm:resizeHandles val="exact"/>
        </dgm:presLayoutVars>
      </dgm:prSet>
      <dgm:spPr/>
    </dgm:pt>
    <dgm:pt modelId="{F88093F2-86AF-48DD-9099-BE9013B05B71}" type="pres">
      <dgm:prSet presAssocID="{D943253A-BE1A-4970-8146-6519623F7913}" presName="compNode" presStyleCnt="0"/>
      <dgm:spPr/>
    </dgm:pt>
    <dgm:pt modelId="{997F6F13-5B97-4583-A1FD-4AF3879401C8}" type="pres">
      <dgm:prSet presAssocID="{D943253A-BE1A-4970-8146-6519623F7913}" presName="bgRect" presStyleLbl="bgShp" presStyleIdx="0" presStyleCnt="3" custLinFactNeighborX="-6177" custLinFactNeighborY="5393"/>
      <dgm:spPr>
        <a:solidFill>
          <a:srgbClr val="E4E9F3"/>
        </a:solidFill>
        <a:ln>
          <a:solidFill>
            <a:srgbClr val="E4E9F3"/>
          </a:solidFill>
        </a:ln>
      </dgm:spPr>
    </dgm:pt>
    <dgm:pt modelId="{7D57F56F-5658-4479-BC4C-BB1AE1BEBE14}" type="pres">
      <dgm:prSet presAssocID="{D943253A-BE1A-4970-8146-6519623F79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E4E9F3"/>
          </a:solidFill>
        </a:ln>
      </dgm:spPr>
      <dgm:extLst>
        <a:ext uri="{E40237B7-FDA0-4F09-8148-C483321AD2D9}">
          <dgm14:cNvPr xmlns:dgm14="http://schemas.microsoft.com/office/drawing/2010/diagram" id="0" name="" descr="Brain in head"/>
        </a:ext>
      </dgm:extLst>
    </dgm:pt>
    <dgm:pt modelId="{0C24F336-2044-496F-B9A6-A29AE4247F32}" type="pres">
      <dgm:prSet presAssocID="{D943253A-BE1A-4970-8146-6519623F7913}" presName="spaceRect" presStyleCnt="0"/>
      <dgm:spPr/>
    </dgm:pt>
    <dgm:pt modelId="{5E883FBB-92D4-4E0F-A1B5-A80061DB9604}" type="pres">
      <dgm:prSet presAssocID="{D943253A-BE1A-4970-8146-6519623F7913}" presName="parTx" presStyleLbl="revTx" presStyleIdx="0" presStyleCnt="3">
        <dgm:presLayoutVars>
          <dgm:chMax val="0"/>
          <dgm:chPref val="0"/>
        </dgm:presLayoutVars>
      </dgm:prSet>
      <dgm:spPr/>
    </dgm:pt>
    <dgm:pt modelId="{5C4D78D1-DAF8-407C-BE6A-96B670DE66C5}" type="pres">
      <dgm:prSet presAssocID="{C3A2BF95-BD1C-413D-9C2D-58C47F869480}" presName="sibTrans" presStyleCnt="0"/>
      <dgm:spPr/>
    </dgm:pt>
    <dgm:pt modelId="{1F628100-73F6-43B8-9702-FC3F83F197B2}" type="pres">
      <dgm:prSet presAssocID="{E5F5AC5A-C112-42A8-BB2D-8210DFF587D6}" presName="compNode" presStyleCnt="0"/>
      <dgm:spPr/>
    </dgm:pt>
    <dgm:pt modelId="{9EF54C40-ECA4-45B4-8B7C-B3E1C8DB9F63}" type="pres">
      <dgm:prSet presAssocID="{E5F5AC5A-C112-42A8-BB2D-8210DFF587D6}" presName="bgRect" presStyleLbl="bgShp" presStyleIdx="1" presStyleCnt="3"/>
      <dgm:spPr>
        <a:solidFill>
          <a:srgbClr val="E4E9F3"/>
        </a:solidFill>
        <a:ln>
          <a:solidFill>
            <a:srgbClr val="E4E9F3"/>
          </a:solidFill>
        </a:ln>
      </dgm:spPr>
    </dgm:pt>
    <dgm:pt modelId="{E73D8B0C-4985-4DAC-A247-7D55E4B0783B}" type="pres">
      <dgm:prSet presAssocID="{E5F5AC5A-C112-42A8-BB2D-8210DFF587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E4E9F3"/>
          </a:solidFill>
        </a:ln>
      </dgm:spPr>
      <dgm:extLst>
        <a:ext uri="{E40237B7-FDA0-4F09-8148-C483321AD2D9}">
          <dgm14:cNvPr xmlns:dgm14="http://schemas.microsoft.com/office/drawing/2010/diagram" id="0" name="" descr="Collision with solid fill"/>
        </a:ext>
      </dgm:extLst>
    </dgm:pt>
    <dgm:pt modelId="{A387B769-CBF8-4981-9ACA-2EC1845D5240}" type="pres">
      <dgm:prSet presAssocID="{E5F5AC5A-C112-42A8-BB2D-8210DFF587D6}" presName="spaceRect" presStyleCnt="0"/>
      <dgm:spPr/>
    </dgm:pt>
    <dgm:pt modelId="{788C92DC-B5BD-460C-8808-F8CBF6AE0CF4}" type="pres">
      <dgm:prSet presAssocID="{E5F5AC5A-C112-42A8-BB2D-8210DFF587D6}" presName="parTx" presStyleLbl="revTx" presStyleIdx="1" presStyleCnt="3">
        <dgm:presLayoutVars>
          <dgm:chMax val="0"/>
          <dgm:chPref val="0"/>
        </dgm:presLayoutVars>
      </dgm:prSet>
      <dgm:spPr/>
    </dgm:pt>
    <dgm:pt modelId="{E0BD8DBC-A6B7-4017-9F9A-9E61774090BB}" type="pres">
      <dgm:prSet presAssocID="{3387AA43-8CFD-4DBF-9A07-0F118B1F8A7E}" presName="sibTrans" presStyleCnt="0"/>
      <dgm:spPr/>
    </dgm:pt>
    <dgm:pt modelId="{D351FA4A-F067-4A58-8FAA-4478515491EC}" type="pres">
      <dgm:prSet presAssocID="{8630B634-125E-4768-B287-12495E90D58F}" presName="compNode" presStyleCnt="0"/>
      <dgm:spPr/>
    </dgm:pt>
    <dgm:pt modelId="{2E2C059F-683D-4263-A2D1-D1C8BA702E00}" type="pres">
      <dgm:prSet presAssocID="{8630B634-125E-4768-B287-12495E90D58F}" presName="bgRect" presStyleLbl="bgShp" presStyleIdx="2" presStyleCnt="3" custLinFactNeighborY="-1961"/>
      <dgm:spPr>
        <a:xfrm>
          <a:off x="0" y="2745562"/>
          <a:ext cx="10114072" cy="1098037"/>
        </a:xfrm>
        <a:prstGeom prst="roundRect">
          <a:avLst>
            <a:gd name="adj" fmla="val 10000"/>
          </a:avLst>
        </a:prstGeom>
        <a:solidFill>
          <a:srgbClr val="E4E9F3"/>
        </a:solidFill>
        <a:ln>
          <a:solidFill>
            <a:srgbClr val="E4E9F3"/>
          </a:solidFill>
        </a:ln>
        <a:effectLst/>
      </dgm:spPr>
    </dgm:pt>
    <dgm:pt modelId="{1306031D-53AD-4C96-BE10-A3C118289B5D}" type="pres">
      <dgm:prSet presAssocID="{8630B634-125E-4768-B287-12495E90D58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ugh with solid fill"/>
        </a:ext>
      </dgm:extLst>
    </dgm:pt>
    <dgm:pt modelId="{E7CEA6D7-4FD0-445B-B7E2-D898D28FEB55}" type="pres">
      <dgm:prSet presAssocID="{8630B634-125E-4768-B287-12495E90D58F}" presName="spaceRect" presStyleCnt="0"/>
      <dgm:spPr/>
    </dgm:pt>
    <dgm:pt modelId="{78A11B37-EC33-4632-B51D-52680BD00B27}" type="pres">
      <dgm:prSet presAssocID="{8630B634-125E-4768-B287-12495E90D58F}" presName="parTx" presStyleLbl="revTx" presStyleIdx="2" presStyleCnt="3">
        <dgm:presLayoutVars>
          <dgm:chMax val="0"/>
          <dgm:chPref val="0"/>
        </dgm:presLayoutVars>
      </dgm:prSet>
      <dgm:spPr/>
    </dgm:pt>
  </dgm:ptLst>
  <dgm:cxnLst>
    <dgm:cxn modelId="{57209D0D-59F1-4550-A1DE-105F3266359A}" type="presOf" srcId="{8630B634-125E-4768-B287-12495E90D58F}" destId="{78A11B37-EC33-4632-B51D-52680BD00B27}" srcOrd="0" destOrd="0" presId="urn:microsoft.com/office/officeart/2018/2/layout/IconVerticalSolidList"/>
    <dgm:cxn modelId="{83EB9945-F713-4214-AD11-D6005755561D}" type="presOf" srcId="{E5F5AC5A-C112-42A8-BB2D-8210DFF587D6}" destId="{788C92DC-B5BD-460C-8808-F8CBF6AE0CF4}" srcOrd="0" destOrd="0" presId="urn:microsoft.com/office/officeart/2018/2/layout/IconVerticalSolidList"/>
    <dgm:cxn modelId="{F4420248-1CEE-46F5-A8A4-A223EDAF68A2}" srcId="{37AEC2B6-8B01-41FD-8E77-74A623BF8DC4}" destId="{E5F5AC5A-C112-42A8-BB2D-8210DFF587D6}" srcOrd="1" destOrd="0" parTransId="{9E9B82F6-1586-4677-8733-8FC6188F8714}" sibTransId="{3387AA43-8CFD-4DBF-9A07-0F118B1F8A7E}"/>
    <dgm:cxn modelId="{445AA854-456D-464E-B99F-B888E21653B2}" srcId="{37AEC2B6-8B01-41FD-8E77-74A623BF8DC4}" destId="{D943253A-BE1A-4970-8146-6519623F7913}" srcOrd="0" destOrd="0" parTransId="{FA731DA5-BF57-42EE-9A59-6AA1E456A819}" sibTransId="{C3A2BF95-BD1C-413D-9C2D-58C47F869480}"/>
    <dgm:cxn modelId="{6066EEA2-DE08-4B53-AEDD-2400062D4C02}" srcId="{37AEC2B6-8B01-41FD-8E77-74A623BF8DC4}" destId="{8630B634-125E-4768-B287-12495E90D58F}" srcOrd="2" destOrd="0" parTransId="{1A72B57B-7C93-470A-8DB8-DCD5FDE1615A}" sibTransId="{F0A25E13-A998-4032-9CBD-2B2FE94F9DD4}"/>
    <dgm:cxn modelId="{BED934B1-6ACA-4928-A15E-7B6AC1759FF9}" type="presOf" srcId="{D943253A-BE1A-4970-8146-6519623F7913}" destId="{5E883FBB-92D4-4E0F-A1B5-A80061DB9604}" srcOrd="0" destOrd="0" presId="urn:microsoft.com/office/officeart/2018/2/layout/IconVerticalSolidList"/>
    <dgm:cxn modelId="{CEE1FDF3-4A0D-4E09-98E2-3E608B28C333}" type="presOf" srcId="{37AEC2B6-8B01-41FD-8E77-74A623BF8DC4}" destId="{295B225A-0EB9-4E18-96AD-762C3E4BCC4C}" srcOrd="0" destOrd="0" presId="urn:microsoft.com/office/officeart/2018/2/layout/IconVerticalSolidList"/>
    <dgm:cxn modelId="{C20D4D21-DC27-4DB7-A360-60D12ACE18C0}" type="presParOf" srcId="{295B225A-0EB9-4E18-96AD-762C3E4BCC4C}" destId="{F88093F2-86AF-48DD-9099-BE9013B05B71}" srcOrd="0" destOrd="0" presId="urn:microsoft.com/office/officeart/2018/2/layout/IconVerticalSolidList"/>
    <dgm:cxn modelId="{A0C964C7-74D9-4E42-AAC7-B33AF8EE21C7}" type="presParOf" srcId="{F88093F2-86AF-48DD-9099-BE9013B05B71}" destId="{997F6F13-5B97-4583-A1FD-4AF3879401C8}" srcOrd="0" destOrd="0" presId="urn:microsoft.com/office/officeart/2018/2/layout/IconVerticalSolidList"/>
    <dgm:cxn modelId="{3875BDC7-49A1-43B6-9D97-7D7602282FCB}" type="presParOf" srcId="{F88093F2-86AF-48DD-9099-BE9013B05B71}" destId="{7D57F56F-5658-4479-BC4C-BB1AE1BEBE14}" srcOrd="1" destOrd="0" presId="urn:microsoft.com/office/officeart/2018/2/layout/IconVerticalSolidList"/>
    <dgm:cxn modelId="{AB8A1D31-08E7-4613-94D0-5660603355E2}" type="presParOf" srcId="{F88093F2-86AF-48DD-9099-BE9013B05B71}" destId="{0C24F336-2044-496F-B9A6-A29AE4247F32}" srcOrd="2" destOrd="0" presId="urn:microsoft.com/office/officeart/2018/2/layout/IconVerticalSolidList"/>
    <dgm:cxn modelId="{52FD5150-F9F8-4069-942A-5C62A83657BF}" type="presParOf" srcId="{F88093F2-86AF-48DD-9099-BE9013B05B71}" destId="{5E883FBB-92D4-4E0F-A1B5-A80061DB9604}" srcOrd="3" destOrd="0" presId="urn:microsoft.com/office/officeart/2018/2/layout/IconVerticalSolidList"/>
    <dgm:cxn modelId="{5F841F31-798C-4A38-844D-945C1E48EE32}" type="presParOf" srcId="{295B225A-0EB9-4E18-96AD-762C3E4BCC4C}" destId="{5C4D78D1-DAF8-407C-BE6A-96B670DE66C5}" srcOrd="1" destOrd="0" presId="urn:microsoft.com/office/officeart/2018/2/layout/IconVerticalSolidList"/>
    <dgm:cxn modelId="{C551E87D-189E-4C3B-9B93-0FF4A63951FD}" type="presParOf" srcId="{295B225A-0EB9-4E18-96AD-762C3E4BCC4C}" destId="{1F628100-73F6-43B8-9702-FC3F83F197B2}" srcOrd="2" destOrd="0" presId="urn:microsoft.com/office/officeart/2018/2/layout/IconVerticalSolidList"/>
    <dgm:cxn modelId="{345D6C53-95E4-42D2-BCFF-F98B65EE0CCE}" type="presParOf" srcId="{1F628100-73F6-43B8-9702-FC3F83F197B2}" destId="{9EF54C40-ECA4-45B4-8B7C-B3E1C8DB9F63}" srcOrd="0" destOrd="0" presId="urn:microsoft.com/office/officeart/2018/2/layout/IconVerticalSolidList"/>
    <dgm:cxn modelId="{84F486A4-E464-4908-BE41-7BC344DA0E5A}" type="presParOf" srcId="{1F628100-73F6-43B8-9702-FC3F83F197B2}" destId="{E73D8B0C-4985-4DAC-A247-7D55E4B0783B}" srcOrd="1" destOrd="0" presId="urn:microsoft.com/office/officeart/2018/2/layout/IconVerticalSolidList"/>
    <dgm:cxn modelId="{48DAC60D-1129-483B-A182-7F5B8D4AA499}" type="presParOf" srcId="{1F628100-73F6-43B8-9702-FC3F83F197B2}" destId="{A387B769-CBF8-4981-9ACA-2EC1845D5240}" srcOrd="2" destOrd="0" presId="urn:microsoft.com/office/officeart/2018/2/layout/IconVerticalSolidList"/>
    <dgm:cxn modelId="{27FEABA6-E677-4949-BEB4-3CD437566792}" type="presParOf" srcId="{1F628100-73F6-43B8-9702-FC3F83F197B2}" destId="{788C92DC-B5BD-460C-8808-F8CBF6AE0CF4}" srcOrd="3" destOrd="0" presId="urn:microsoft.com/office/officeart/2018/2/layout/IconVerticalSolidList"/>
    <dgm:cxn modelId="{ECE59AD1-B8FB-4613-A3E7-F8C26342022C}" type="presParOf" srcId="{295B225A-0EB9-4E18-96AD-762C3E4BCC4C}" destId="{E0BD8DBC-A6B7-4017-9F9A-9E61774090BB}" srcOrd="3" destOrd="0" presId="urn:microsoft.com/office/officeart/2018/2/layout/IconVerticalSolidList"/>
    <dgm:cxn modelId="{17A66F03-4A96-489D-835A-8F0032EBAFCD}" type="presParOf" srcId="{295B225A-0EB9-4E18-96AD-762C3E4BCC4C}" destId="{D351FA4A-F067-4A58-8FAA-4478515491EC}" srcOrd="4" destOrd="0" presId="urn:microsoft.com/office/officeart/2018/2/layout/IconVerticalSolidList"/>
    <dgm:cxn modelId="{1C66657C-354D-47EA-AF49-05BA70F50EF1}" type="presParOf" srcId="{D351FA4A-F067-4A58-8FAA-4478515491EC}" destId="{2E2C059F-683D-4263-A2D1-D1C8BA702E00}" srcOrd="0" destOrd="0" presId="urn:microsoft.com/office/officeart/2018/2/layout/IconVerticalSolidList"/>
    <dgm:cxn modelId="{2D74EC80-AA90-4D3F-859E-9120F957F166}" type="presParOf" srcId="{D351FA4A-F067-4A58-8FAA-4478515491EC}" destId="{1306031D-53AD-4C96-BE10-A3C118289B5D}" srcOrd="1" destOrd="0" presId="urn:microsoft.com/office/officeart/2018/2/layout/IconVerticalSolidList"/>
    <dgm:cxn modelId="{2B57B298-9C09-4894-ACCE-52804C3FA716}" type="presParOf" srcId="{D351FA4A-F067-4A58-8FAA-4478515491EC}" destId="{E7CEA6D7-4FD0-445B-B7E2-D898D28FEB55}" srcOrd="2" destOrd="0" presId="urn:microsoft.com/office/officeart/2018/2/layout/IconVerticalSolidList"/>
    <dgm:cxn modelId="{E4485B72-DD49-4F6D-AB7C-93EE6DEDD797}" type="presParOf" srcId="{D351FA4A-F067-4A58-8FAA-4478515491EC}" destId="{78A11B37-EC33-4632-B51D-52680BD00B27}" srcOrd="3" destOrd="0" presId="urn:microsoft.com/office/officeart/2018/2/layout/IconVerticalSolidList"/>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phldr="0" custT="1"/>
      <dgm:spPr>
        <a:ln>
          <a:noFill/>
        </a:ln>
      </dgm:spPr>
      <dgm:t>
        <a:bodyPr/>
        <a:lstStyle/>
        <a:p>
          <a:pPr>
            <a:lnSpc>
              <a:spcPct val="100000"/>
            </a:lnSpc>
          </a:pPr>
          <a:r>
            <a:rPr lang="en-GB" sz="1400" dirty="0">
              <a:solidFill>
                <a:srgbClr val="4478A8"/>
              </a:solidFill>
              <a:latin typeface="Arial" panose="020B0604020202020204" pitchFamily="34" charset="0"/>
              <a:cs typeface="Arial" panose="020B0604020202020204" pitchFamily="34" charset="0"/>
            </a:rPr>
            <a:t>Fatigue is a process which means 1) that your level of fatigue is dynamic and 2) you need </a:t>
          </a:r>
          <a:r>
            <a:rPr lang="en-US" sz="1400" dirty="0">
              <a:solidFill>
                <a:srgbClr val="4478A8"/>
              </a:solidFill>
              <a:latin typeface="Arial"/>
              <a:ea typeface="+mn-ea"/>
              <a:cs typeface="Arial"/>
            </a:rPr>
            <a:t>ongoing review and assessment </a:t>
          </a:r>
          <a:endParaRPr lang="en-GB" sz="1400" dirty="0">
            <a:solidFill>
              <a:srgbClr val="4478A8"/>
            </a:solidFill>
            <a:latin typeface="Arial" panose="020B0604020202020204" pitchFamily="34" charset="0"/>
            <a:cs typeface="Arial" panose="020B0604020202020204" pitchFamily="34" charset="0"/>
          </a:endParaRPr>
        </a:p>
      </dgm:t>
    </dgm:pt>
    <dgm:pt modelId="{21734732-23AA-489C-B2BD-F6C7EC0D3C7F}" type="parTrans" cxnId="{E9032DCD-3BA1-45AB-BC56-CD2196DAB9D3}">
      <dgm:prSet/>
      <dgm:spPr/>
      <dgm:t>
        <a:bodyPr/>
        <a:lstStyle/>
        <a:p>
          <a:endParaRPr lang="en-US" sz="1400">
            <a:solidFill>
              <a:srgbClr val="4478A8"/>
            </a:solidFill>
            <a:latin typeface="Arial" panose="020B0604020202020204" pitchFamily="34" charset="0"/>
            <a:cs typeface="Arial" panose="020B0604020202020204" pitchFamily="34" charset="0"/>
          </a:endParaRPr>
        </a:p>
      </dgm:t>
    </dgm:pt>
    <dgm:pt modelId="{09B21F43-18E8-46F4-BB97-F163A0A3E17B}" type="sibTrans" cxnId="{E9032DCD-3BA1-45AB-BC56-CD2196DAB9D3}">
      <dgm:prSet/>
      <dgm:spPr/>
      <dgm:t>
        <a:bodyPr/>
        <a:lstStyle/>
        <a:p>
          <a:endParaRPr lang="en-US" sz="1400">
            <a:solidFill>
              <a:srgbClr val="4478A8"/>
            </a:solidFill>
            <a:latin typeface="Arial" panose="020B0604020202020204" pitchFamily="34" charset="0"/>
            <a:cs typeface="Arial" panose="020B0604020202020204" pitchFamily="34" charset="0"/>
          </a:endParaRPr>
        </a:p>
      </dgm:t>
    </dgm:pt>
    <dgm:pt modelId="{529B8973-3503-4B71-B7D5-850725A985EE}">
      <dgm:prSet custT="1"/>
      <dgm:spPr>
        <a:solidFill>
          <a:srgbClr val="E4E9F3"/>
        </a:solidFill>
      </dgm:spPr>
      <dgm:t>
        <a:bodyPr/>
        <a:lstStyle/>
        <a:p>
          <a:pPr>
            <a:lnSpc>
              <a:spcPct val="100000"/>
            </a:lnSpc>
          </a:pPr>
          <a:r>
            <a:rPr lang="en-US" sz="1400" dirty="0">
              <a:solidFill>
                <a:srgbClr val="4478A8"/>
              </a:solidFill>
              <a:latin typeface="Arial"/>
              <a:ea typeface="+mn-ea"/>
              <a:cs typeface="Arial"/>
            </a:rPr>
            <a:t>The core subjective aspect of fatigue is the feeling of tiredness. This occurs to prevent you from working beyond healthy limits. This is a normal and healthy response to work.   </a:t>
          </a:r>
          <a:endParaRPr lang="en-US" sz="1400" dirty="0">
            <a:solidFill>
              <a:srgbClr val="4478A8"/>
            </a:solidFill>
            <a:latin typeface="Arial" panose="020B0604020202020204" pitchFamily="34" charset="0"/>
            <a:cs typeface="Arial" panose="020B0604020202020204" pitchFamily="34" charset="0"/>
          </a:endParaRPr>
        </a:p>
      </dgm:t>
    </dgm:pt>
    <dgm:pt modelId="{1E4DE839-D4E0-4B84-A4DA-2CE78D6DB4D8}" type="sibTrans" cxnId="{375494FE-ADC0-4584-9DF1-468DC7AB7D61}">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F3850E77-FEB1-41DF-9B45-6F83809E6F9E}" type="parTrans" cxnId="{375494FE-ADC0-4584-9DF1-468DC7AB7D61}">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6CDAA756-E29E-4E42-A6DB-C61E6F2CD38C}">
      <dgm:prSet phldr="0" custT="1"/>
      <dgm:spPr>
        <a:solidFill>
          <a:srgbClr val="E4E9F3"/>
        </a:solidFill>
      </dgm:spPr>
      <dgm:t>
        <a:bodyPr/>
        <a:lstStyle/>
        <a:p>
          <a:pPr>
            <a:lnSpc>
              <a:spcPct val="100000"/>
            </a:lnSpc>
          </a:pPr>
          <a:r>
            <a:rPr lang="en-US" sz="1400" dirty="0">
              <a:solidFill>
                <a:srgbClr val="4478A8"/>
              </a:solidFill>
              <a:latin typeface="Arial"/>
              <a:ea typeface="+mn-ea"/>
              <a:cs typeface="Arial"/>
            </a:rPr>
            <a:t>Being in a state of fatigue changes the ways you engage with your work: Aversion to effort drives the increased tendency towards riskier ways of working. </a:t>
          </a:r>
          <a:endParaRPr lang="en-GB" sz="1400" dirty="0">
            <a:solidFill>
              <a:srgbClr val="4478A8"/>
            </a:solidFill>
            <a:latin typeface="Arial" panose="020B0604020202020204" pitchFamily="34" charset="0"/>
            <a:cs typeface="Arial" panose="020B0604020202020204" pitchFamily="34" charset="0"/>
          </a:endParaRPr>
        </a:p>
      </dgm:t>
    </dgm:pt>
    <dgm:pt modelId="{89A68434-32BF-4BB6-A8E7-05831D01C955}" type="parTrans" cxnId="{027FAB3B-2ABA-4971-A9D9-221687E830B8}">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E5DDE00E-976D-4BD2-853F-E5607E8680C9}" type="sibTrans" cxnId="{027FAB3B-2ABA-4971-A9D9-221687E830B8}">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0DF2102F-7C04-4383-B95E-EBF211645E63}">
      <dgm:prSet phldr="0" custT="1"/>
      <dgm:spPr>
        <a:solidFill>
          <a:srgbClr val="E4E9F3"/>
        </a:solidFill>
      </dgm:spPr>
      <dgm:t>
        <a:bodyPr/>
        <a:lstStyle/>
        <a:p>
          <a:pPr>
            <a:lnSpc>
              <a:spcPct val="100000"/>
            </a:lnSpc>
          </a:pPr>
          <a:r>
            <a:rPr lang="en-US" sz="1400" dirty="0">
              <a:solidFill>
                <a:srgbClr val="4478A8"/>
              </a:solidFill>
              <a:latin typeface="Arial"/>
              <a:ea typeface="+mn-ea"/>
              <a:cs typeface="Arial"/>
            </a:rPr>
            <a:t>Impairments to mental capacity and alertness are complex but likely to be influenced by the cause of your fatigue; the type of task you are doing; your motivation to maintain your task engagement</a:t>
          </a:r>
          <a:r>
            <a:rPr lang="en-GB" sz="1400" dirty="0">
              <a:solidFill>
                <a:srgbClr val="4478A8"/>
              </a:solidFill>
              <a:latin typeface="Arial" panose="020B0604020202020204" pitchFamily="34" charset="0"/>
              <a:cs typeface="Arial" panose="020B0604020202020204" pitchFamily="34" charset="0"/>
            </a:rPr>
            <a:t>.</a:t>
          </a:r>
        </a:p>
      </dgm:t>
    </dgm:pt>
    <dgm:pt modelId="{1C83F855-7E59-404B-9ED1-0B4847CDDB8C}" type="parTrans" cxnId="{8EF32014-78D6-440C-AC57-067B2632796C}">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E83E41C9-9A4D-4EC5-BB87-40CCD8754DD7}" type="sibTrans" cxnId="{8EF32014-78D6-440C-AC57-067B2632796C}">
      <dgm:prSet/>
      <dgm:spPr/>
      <dgm:t>
        <a:bodyPr/>
        <a:lstStyle/>
        <a:p>
          <a:endParaRPr lang="en-GB" sz="1400">
            <a:solidFill>
              <a:srgbClr val="4478A8"/>
            </a:solidFill>
            <a:latin typeface="Arial" panose="020B0604020202020204" pitchFamily="34" charset="0"/>
            <a:cs typeface="Arial" panose="020B0604020202020204" pitchFamily="34" charset="0"/>
          </a:endParaRPr>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4" custLinFactNeighborX="-26784" custLinFactNeighborY="-1246"/>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3803FB98-6041-4212-A597-E57FA3522139}" type="pres">
      <dgm:prSet presAssocID="{BDA8C7BC-CDBC-4D45-A9F3-2D7C2E9D2573}" presName="iconRect" presStyleLbl="node1" presStyleIdx="0" presStyleCnt="4" custLinFactNeighborY="-2120"/>
      <dgm:spPr>
        <a:solidFill>
          <a:srgbClr val="4478A8"/>
        </a:solidFill>
        <a:ln>
          <a:solidFill>
            <a:srgbClr val="4478A8"/>
          </a:solidFill>
        </a:ln>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4" custScaleX="97019">
        <dgm:presLayoutVars>
          <dgm:chMax val="0"/>
          <dgm:chPref val="0"/>
        </dgm:presLayoutVars>
      </dgm:prSet>
      <dgm:spPr/>
    </dgm:pt>
    <dgm:pt modelId="{A9115723-2661-4BB1-AF83-8C22614CF088}" type="pres">
      <dgm:prSet presAssocID="{09B21F43-18E8-46F4-BB97-F163A0A3E17B}" presName="sibTrans" presStyleCnt="0"/>
      <dgm:spPr/>
    </dgm:pt>
    <dgm:pt modelId="{AFB959EC-A0AA-48A7-82F2-63739EFC1EDC}" type="pres">
      <dgm:prSet presAssocID="{529B8973-3503-4B71-B7D5-850725A985EE}" presName="compNode" presStyleCnt="0"/>
      <dgm:spPr/>
    </dgm:pt>
    <dgm:pt modelId="{DE9BF80B-1FD6-4EC4-8AEE-183F6E757180}" type="pres">
      <dgm:prSet presAssocID="{529B8973-3503-4B71-B7D5-850725A985EE}" presName="bgRect" presStyleLbl="bgShp" presStyleIdx="1" presStyleCnt="4"/>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43AA83D4-5ED9-456A-BA60-77FA749DAF62}" type="pres">
      <dgm:prSet presAssocID="{529B8973-3503-4B71-B7D5-850725A985EE}" presName="iconRect" presStyleLbl="node1" presStyleIdx="1" presStyleCnt="4" custLinFactY="100000" custLinFactNeighborX="53595" custLinFactNeighborY="111031"/>
      <dgm:spPr>
        <a:solidFill>
          <a:srgbClr val="4478A8"/>
        </a:solidFill>
        <a:ln>
          <a:solidFill>
            <a:srgbClr val="4478A8"/>
          </a:solidFill>
        </a:ln>
      </dgm:spPr>
      <dgm:extLst>
        <a:ext uri="{E40237B7-FDA0-4F09-8148-C483321AD2D9}">
          <dgm14:cNvPr xmlns:dgm14="http://schemas.microsoft.com/office/drawing/2010/diagram" id="0" name="" descr="Iceberg with solid fill"/>
        </a:ext>
      </dgm:extLst>
    </dgm:pt>
    <dgm:pt modelId="{4073C86C-F2BE-4539-8DD7-214546091BED}" type="pres">
      <dgm:prSet presAssocID="{529B8973-3503-4B71-B7D5-850725A985EE}" presName="spaceRect" presStyleCnt="0"/>
      <dgm:spPr/>
    </dgm:pt>
    <dgm:pt modelId="{80A9FE94-A690-434E-9ADF-0495F96B78A8}" type="pres">
      <dgm:prSet presAssocID="{529B8973-3503-4B71-B7D5-850725A985EE}" presName="parTx" presStyleLbl="revTx" presStyleIdx="1" presStyleCnt="4" custScaleX="96723">
        <dgm:presLayoutVars>
          <dgm:chMax val="0"/>
          <dgm:chPref val="0"/>
        </dgm:presLayoutVars>
      </dgm:prSet>
      <dgm:spPr/>
    </dgm:pt>
    <dgm:pt modelId="{6931FDB9-99A4-4C35-9D5B-AEBBAAF53A94}" type="pres">
      <dgm:prSet presAssocID="{1E4DE839-D4E0-4B84-A4DA-2CE78D6DB4D8}" presName="sibTrans" presStyleCnt="0"/>
      <dgm:spPr/>
    </dgm:pt>
    <dgm:pt modelId="{32A244F3-C3B5-44E5-B173-1353A7B2FEEF}" type="pres">
      <dgm:prSet presAssocID="{6CDAA756-E29E-4E42-A6DB-C61E6F2CD38C}" presName="compNode" presStyleCnt="0"/>
      <dgm:spPr/>
    </dgm:pt>
    <dgm:pt modelId="{83D993B4-CCCB-4CB6-8A8E-BE1801B2CA42}" type="pres">
      <dgm:prSet presAssocID="{6CDAA756-E29E-4E42-A6DB-C61E6F2CD38C}" presName="bgRect" presStyleLbl="bgShp" presStyleIdx="2" presStyleCnt="4"/>
      <dgm:spPr>
        <a:solidFill>
          <a:srgbClr val="E4E9F3"/>
        </a:solidFill>
      </dgm:spPr>
    </dgm:pt>
    <dgm:pt modelId="{6DE5849C-519E-43DF-BD28-84F596B88892}" type="pres">
      <dgm:prSet presAssocID="{6CDAA756-E29E-4E42-A6DB-C61E6F2CD38C}" presName="iconRect" presStyleLbl="node1" presStyleIdx="2" presStyleCnt="4"/>
      <dgm:spPr>
        <a:solidFill>
          <a:srgbClr val="4478A8"/>
        </a:solidFill>
        <a:ln>
          <a:solidFill>
            <a:srgbClr val="4478A8"/>
          </a:solidFill>
        </a:ln>
      </dgm:spPr>
    </dgm:pt>
    <dgm:pt modelId="{576316B2-30E3-4394-AB3C-80F55E9A01D2}" type="pres">
      <dgm:prSet presAssocID="{6CDAA756-E29E-4E42-A6DB-C61E6F2CD38C}" presName="spaceRect" presStyleCnt="0"/>
      <dgm:spPr/>
    </dgm:pt>
    <dgm:pt modelId="{F10F91F8-0C50-4455-92D4-AFB2D3A6B10A}" type="pres">
      <dgm:prSet presAssocID="{6CDAA756-E29E-4E42-A6DB-C61E6F2CD38C}" presName="parTx" presStyleLbl="revTx" presStyleIdx="2" presStyleCnt="4" custScaleX="96426">
        <dgm:presLayoutVars>
          <dgm:chMax val="0"/>
          <dgm:chPref val="0"/>
        </dgm:presLayoutVars>
      </dgm:prSet>
      <dgm:spPr/>
    </dgm:pt>
    <dgm:pt modelId="{1346DF71-1FF2-4C05-9030-E672D5B1685B}" type="pres">
      <dgm:prSet presAssocID="{E5DDE00E-976D-4BD2-853F-E5607E8680C9}" presName="sibTrans" presStyleCnt="0"/>
      <dgm:spPr/>
    </dgm:pt>
    <dgm:pt modelId="{60A51B1E-304D-4D81-9199-075F105D2289}" type="pres">
      <dgm:prSet presAssocID="{0DF2102F-7C04-4383-B95E-EBF211645E63}" presName="compNode" presStyleCnt="0"/>
      <dgm:spPr/>
    </dgm:pt>
    <dgm:pt modelId="{0E11B107-6E71-4EF2-9B69-F4C6737C4D86}" type="pres">
      <dgm:prSet presAssocID="{0DF2102F-7C04-4383-B95E-EBF211645E63}" presName="bgRect" presStyleLbl="bgShp" presStyleIdx="3" presStyleCnt="4"/>
      <dgm:spPr>
        <a:solidFill>
          <a:srgbClr val="E4E9F3"/>
        </a:solidFill>
      </dgm:spPr>
    </dgm:pt>
    <dgm:pt modelId="{807F44D8-312B-4381-9D8B-EA57B57364A1}" type="pres">
      <dgm:prSet presAssocID="{0DF2102F-7C04-4383-B95E-EBF211645E63}" presName="iconRect" presStyleLbl="node1" presStyleIdx="3" presStyleCnt="4"/>
      <dgm:spPr>
        <a:solidFill>
          <a:srgbClr val="4478A8"/>
        </a:solidFill>
        <a:ln>
          <a:solidFill>
            <a:srgbClr val="4478A8"/>
          </a:solidFill>
        </a:ln>
      </dgm:spPr>
    </dgm:pt>
    <dgm:pt modelId="{1AACE7F2-5885-47CE-8CB3-3B49A79930F3}" type="pres">
      <dgm:prSet presAssocID="{0DF2102F-7C04-4383-B95E-EBF211645E63}" presName="spaceRect" presStyleCnt="0"/>
      <dgm:spPr/>
    </dgm:pt>
    <dgm:pt modelId="{96A12D3E-0D7B-479B-82C9-17820257D6B8}" type="pres">
      <dgm:prSet presAssocID="{0DF2102F-7C04-4383-B95E-EBF211645E63}" presName="parTx" presStyleLbl="revTx" presStyleIdx="3" presStyleCnt="4" custScaleX="97952" custLinFactNeighborX="14679" custLinFactNeighborY="8387">
        <dgm:presLayoutVars>
          <dgm:chMax val="0"/>
          <dgm:chPref val="0"/>
        </dgm:presLayoutVars>
      </dgm:prSet>
      <dgm:spPr>
        <a:prstGeom prst="roundRect">
          <a:avLst/>
        </a:prstGeom>
      </dgm:spPr>
    </dgm:pt>
  </dgm:ptLst>
  <dgm:cxnLst>
    <dgm:cxn modelId="{8EF32014-78D6-440C-AC57-067B2632796C}" srcId="{11632C0B-17E6-456E-8232-4D7B25442239}" destId="{0DF2102F-7C04-4383-B95E-EBF211645E63}" srcOrd="3" destOrd="0" parTransId="{1C83F855-7E59-404B-9ED1-0B4847CDDB8C}" sibTransId="{E83E41C9-9A4D-4EC5-BB87-40CCD8754DD7}"/>
    <dgm:cxn modelId="{0274E616-DE91-4105-B9E3-D1CFFDAF6E25}" type="presOf" srcId="{6CDAA756-E29E-4E42-A6DB-C61E6F2CD38C}" destId="{F10F91F8-0C50-4455-92D4-AFB2D3A6B10A}" srcOrd="0" destOrd="0" presId="urn:microsoft.com/office/officeart/2018/2/layout/IconVerticalSolidList"/>
    <dgm:cxn modelId="{027FAB3B-2ABA-4971-A9D9-221687E830B8}" srcId="{11632C0B-17E6-456E-8232-4D7B25442239}" destId="{6CDAA756-E29E-4E42-A6DB-C61E6F2CD38C}" srcOrd="2" destOrd="0" parTransId="{89A68434-32BF-4BB6-A8E7-05831D01C955}" sibTransId="{E5DDE00E-976D-4BD2-853F-E5607E8680C9}"/>
    <dgm:cxn modelId="{8862106C-0A59-4DDE-AF62-31F01F561C2B}" type="presOf" srcId="{529B8973-3503-4B71-B7D5-850725A985EE}" destId="{80A9FE94-A690-434E-9ADF-0495F96B78A8}" srcOrd="0" destOrd="0" presId="urn:microsoft.com/office/officeart/2018/2/layout/IconVerticalSolidList"/>
    <dgm:cxn modelId="{2907AAAE-D0CC-4025-A07F-1AFB75F05F04}" type="presOf" srcId="{0DF2102F-7C04-4383-B95E-EBF211645E63}" destId="{96A12D3E-0D7B-479B-82C9-17820257D6B8}" srcOrd="0" destOrd="0" presId="urn:microsoft.com/office/officeart/2018/2/layout/IconVerticalSolidList"/>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991C3DE6-B6F6-4A91-9877-CB07D3BF6057}" type="presOf" srcId="{BDA8C7BC-CDBC-4D45-A9F3-2D7C2E9D2573}" destId="{7203FE41-3E37-47C2-BACF-EE23A6F63360}" srcOrd="0" destOrd="0" presId="urn:microsoft.com/office/officeart/2018/2/layout/IconVerticalSolidList"/>
    <dgm:cxn modelId="{375494FE-ADC0-4584-9DF1-468DC7AB7D61}" srcId="{11632C0B-17E6-456E-8232-4D7B25442239}" destId="{529B8973-3503-4B71-B7D5-850725A985EE}" srcOrd="1" destOrd="0" parTransId="{F3850E77-FEB1-41DF-9B45-6F83809E6F9E}" sibTransId="{1E4DE839-D4E0-4B84-A4DA-2CE78D6DB4D8}"/>
    <dgm:cxn modelId="{9F25BD01-385F-40AE-9DD5-806687741EA2}" type="presParOf" srcId="{0DC8ECC6-B6AD-490C-AF3A-C46DB2C9C17E}" destId="{39D0CE62-0866-4C56-999B-40283F838325}" srcOrd="0" destOrd="0" presId="urn:microsoft.com/office/officeart/2018/2/layout/IconVerticalSolidList"/>
    <dgm:cxn modelId="{27C032EA-838F-41E3-A9CC-CE39A1E7A003}" type="presParOf" srcId="{39D0CE62-0866-4C56-999B-40283F838325}" destId="{3673BA86-2498-4D9C-B6B5-55853A3E5FFE}" srcOrd="0" destOrd="0" presId="urn:microsoft.com/office/officeart/2018/2/layout/IconVerticalSolidList"/>
    <dgm:cxn modelId="{5DBF8923-2F70-4C2A-B008-0FE8F8324008}" type="presParOf" srcId="{39D0CE62-0866-4C56-999B-40283F838325}" destId="{3803FB98-6041-4212-A597-E57FA3522139}" srcOrd="1" destOrd="0" presId="urn:microsoft.com/office/officeart/2018/2/layout/IconVerticalSolidList"/>
    <dgm:cxn modelId="{596FA5CB-EA39-420A-AD0F-7A80A3270270}" type="presParOf" srcId="{39D0CE62-0866-4C56-999B-40283F838325}" destId="{989C2957-48FD-40F2-A78E-6447BE4E24BD}" srcOrd="2" destOrd="0" presId="urn:microsoft.com/office/officeart/2018/2/layout/IconVerticalSolidList"/>
    <dgm:cxn modelId="{C3EA89E1-0050-454A-A95C-19144C9D96A6}" type="presParOf" srcId="{39D0CE62-0866-4C56-999B-40283F838325}" destId="{7203FE41-3E37-47C2-BACF-EE23A6F63360}" srcOrd="3" destOrd="0" presId="urn:microsoft.com/office/officeart/2018/2/layout/IconVerticalSolidList"/>
    <dgm:cxn modelId="{66641CFA-3266-48D9-80DF-430B3330608B}" type="presParOf" srcId="{0DC8ECC6-B6AD-490C-AF3A-C46DB2C9C17E}" destId="{A9115723-2661-4BB1-AF83-8C22614CF088}" srcOrd="1" destOrd="0" presId="urn:microsoft.com/office/officeart/2018/2/layout/IconVerticalSolidList"/>
    <dgm:cxn modelId="{66CEF5B7-A12E-4D1E-91C0-3FE963F75145}" type="presParOf" srcId="{0DC8ECC6-B6AD-490C-AF3A-C46DB2C9C17E}" destId="{AFB959EC-A0AA-48A7-82F2-63739EFC1EDC}" srcOrd="2" destOrd="0" presId="urn:microsoft.com/office/officeart/2018/2/layout/IconVerticalSolidList"/>
    <dgm:cxn modelId="{05AE9759-3388-4EEA-BD67-25F9E1C0F1FE}" type="presParOf" srcId="{AFB959EC-A0AA-48A7-82F2-63739EFC1EDC}" destId="{DE9BF80B-1FD6-4EC4-8AEE-183F6E757180}" srcOrd="0" destOrd="0" presId="urn:microsoft.com/office/officeart/2018/2/layout/IconVerticalSolidList"/>
    <dgm:cxn modelId="{D8BA0528-DD7F-4B87-88F6-98AC0F7EE814}" type="presParOf" srcId="{AFB959EC-A0AA-48A7-82F2-63739EFC1EDC}" destId="{43AA83D4-5ED9-456A-BA60-77FA749DAF62}" srcOrd="1" destOrd="0" presId="urn:microsoft.com/office/officeart/2018/2/layout/IconVerticalSolidList"/>
    <dgm:cxn modelId="{B929888D-EFC5-4996-A5DD-CA425C30D9AE}" type="presParOf" srcId="{AFB959EC-A0AA-48A7-82F2-63739EFC1EDC}" destId="{4073C86C-F2BE-4539-8DD7-214546091BED}" srcOrd="2" destOrd="0" presId="urn:microsoft.com/office/officeart/2018/2/layout/IconVerticalSolidList"/>
    <dgm:cxn modelId="{25B22EF2-8243-485D-B13E-A286F28A265B}" type="presParOf" srcId="{AFB959EC-A0AA-48A7-82F2-63739EFC1EDC}" destId="{80A9FE94-A690-434E-9ADF-0495F96B78A8}" srcOrd="3" destOrd="0" presId="urn:microsoft.com/office/officeart/2018/2/layout/IconVerticalSolidList"/>
    <dgm:cxn modelId="{F229414B-7AAE-40D6-B15F-329027BFA949}" type="presParOf" srcId="{0DC8ECC6-B6AD-490C-AF3A-C46DB2C9C17E}" destId="{6931FDB9-99A4-4C35-9D5B-AEBBAAF53A94}" srcOrd="3" destOrd="0" presId="urn:microsoft.com/office/officeart/2018/2/layout/IconVerticalSolidList"/>
    <dgm:cxn modelId="{B463AE87-87C5-40EE-8963-AA760B49E626}" type="presParOf" srcId="{0DC8ECC6-B6AD-490C-AF3A-C46DB2C9C17E}" destId="{32A244F3-C3B5-44E5-B173-1353A7B2FEEF}" srcOrd="4" destOrd="0" presId="urn:microsoft.com/office/officeart/2018/2/layout/IconVerticalSolidList"/>
    <dgm:cxn modelId="{74EC2D0A-B7F3-450F-989A-2327FC964686}" type="presParOf" srcId="{32A244F3-C3B5-44E5-B173-1353A7B2FEEF}" destId="{83D993B4-CCCB-4CB6-8A8E-BE1801B2CA42}" srcOrd="0" destOrd="0" presId="urn:microsoft.com/office/officeart/2018/2/layout/IconVerticalSolidList"/>
    <dgm:cxn modelId="{2389A20E-5387-4294-85FB-2A2E13BF2F3F}" type="presParOf" srcId="{32A244F3-C3B5-44E5-B173-1353A7B2FEEF}" destId="{6DE5849C-519E-43DF-BD28-84F596B88892}" srcOrd="1" destOrd="0" presId="urn:microsoft.com/office/officeart/2018/2/layout/IconVerticalSolidList"/>
    <dgm:cxn modelId="{4115121D-6789-4547-AB51-6117574CE4B0}" type="presParOf" srcId="{32A244F3-C3B5-44E5-B173-1353A7B2FEEF}" destId="{576316B2-30E3-4394-AB3C-80F55E9A01D2}" srcOrd="2" destOrd="0" presId="urn:microsoft.com/office/officeart/2018/2/layout/IconVerticalSolidList"/>
    <dgm:cxn modelId="{6647E9A7-6CD5-48EB-B765-D2518B0635B2}" type="presParOf" srcId="{32A244F3-C3B5-44E5-B173-1353A7B2FEEF}" destId="{F10F91F8-0C50-4455-92D4-AFB2D3A6B10A}" srcOrd="3" destOrd="0" presId="urn:microsoft.com/office/officeart/2018/2/layout/IconVerticalSolidList"/>
    <dgm:cxn modelId="{80B6CD04-430E-4A96-BE27-D1E5BD3A9EC2}" type="presParOf" srcId="{0DC8ECC6-B6AD-490C-AF3A-C46DB2C9C17E}" destId="{1346DF71-1FF2-4C05-9030-E672D5B1685B}" srcOrd="5" destOrd="0" presId="urn:microsoft.com/office/officeart/2018/2/layout/IconVerticalSolidList"/>
    <dgm:cxn modelId="{E4E15E32-1FB0-4E9D-B171-63CD2E61DFAA}" type="presParOf" srcId="{0DC8ECC6-B6AD-490C-AF3A-C46DB2C9C17E}" destId="{60A51B1E-304D-4D81-9199-075F105D2289}" srcOrd="6" destOrd="0" presId="urn:microsoft.com/office/officeart/2018/2/layout/IconVerticalSolidList"/>
    <dgm:cxn modelId="{0BA5D422-3640-4E85-810C-118593254BCC}" type="presParOf" srcId="{60A51B1E-304D-4D81-9199-075F105D2289}" destId="{0E11B107-6E71-4EF2-9B69-F4C6737C4D86}" srcOrd="0" destOrd="0" presId="urn:microsoft.com/office/officeart/2018/2/layout/IconVerticalSolidList"/>
    <dgm:cxn modelId="{0D2FFD54-AF07-49D0-B4D8-EA9330472558}" type="presParOf" srcId="{60A51B1E-304D-4D81-9199-075F105D2289}" destId="{807F44D8-312B-4381-9D8B-EA57B57364A1}" srcOrd="1" destOrd="0" presId="urn:microsoft.com/office/officeart/2018/2/layout/IconVerticalSolidList"/>
    <dgm:cxn modelId="{9F5DD81F-F839-4890-8695-B0F98BA25F74}" type="presParOf" srcId="{60A51B1E-304D-4D81-9199-075F105D2289}" destId="{1AACE7F2-5885-47CE-8CB3-3B49A79930F3}" srcOrd="2" destOrd="0" presId="urn:microsoft.com/office/officeart/2018/2/layout/IconVerticalSolidList"/>
    <dgm:cxn modelId="{A5FE1682-EA60-41FF-A2F9-A23FF6FCB726}" type="presParOf" srcId="{60A51B1E-304D-4D81-9199-075F105D2289}" destId="{96A12D3E-0D7B-479B-82C9-17820257D6B8}"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8761727" cy="909520"/>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275129" y="227606"/>
          <a:ext cx="500725" cy="500236"/>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1050985" y="2655"/>
          <a:ext cx="7655532" cy="91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52" tIns="96352" rIns="96352" bIns="96352" numCol="1" spcCol="1270" anchor="ctr" anchorCtr="0">
          <a:noAutofi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cs typeface="Arial"/>
            </a:rPr>
            <a:t>There are many causes of fatigue. Sleep is fundamental, but it is also important to think about other causes, such as physical, mental and emotional work.</a:t>
          </a:r>
        </a:p>
      </dsp:txBody>
      <dsp:txXfrm>
        <a:off x="1050985" y="2655"/>
        <a:ext cx="7655532" cy="910409"/>
      </dsp:txXfrm>
    </dsp:sp>
    <dsp:sp modelId="{DE9BF80B-1FD6-4EC4-8AEE-183F6E757180}">
      <dsp:nvSpPr>
        <dsp:cNvPr id="0" name=""/>
        <dsp:cNvSpPr/>
      </dsp:nvSpPr>
      <dsp:spPr>
        <a:xfrm>
          <a:off x="0" y="1127278"/>
          <a:ext cx="8761727" cy="909520"/>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43AA83D4-5ED9-456A-BA60-77FA749DAF62}">
      <dsp:nvSpPr>
        <dsp:cNvPr id="0" name=""/>
        <dsp:cNvSpPr/>
      </dsp:nvSpPr>
      <dsp:spPr>
        <a:xfrm>
          <a:off x="275129" y="1331920"/>
          <a:ext cx="500725" cy="500236"/>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9FE94-A690-434E-9ADF-0495F96B78A8}">
      <dsp:nvSpPr>
        <dsp:cNvPr id="0" name=""/>
        <dsp:cNvSpPr/>
      </dsp:nvSpPr>
      <dsp:spPr>
        <a:xfrm>
          <a:off x="1050985" y="1124001"/>
          <a:ext cx="7655532" cy="910409"/>
        </a:xfrm>
        <a:prstGeom prst="round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96352" tIns="96352" rIns="96352" bIns="96352" numCol="1" spcCol="1270" anchor="ctr" anchorCtr="0">
          <a:noAutofi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cs typeface="Arial"/>
            </a:rPr>
            <a:t>The various causes of fatigue can interact and accumulate - e.g., long working long hours, weather conditions, conflicts, complex work can all combine to increase your risk.</a:t>
          </a:r>
        </a:p>
      </dsp:txBody>
      <dsp:txXfrm>
        <a:off x="1095428" y="1168444"/>
        <a:ext cx="7566646" cy="821523"/>
      </dsp:txXfrm>
    </dsp:sp>
    <dsp:sp modelId="{AA0F99F8-CA5A-4C0D-A56A-1130CD841427}">
      <dsp:nvSpPr>
        <dsp:cNvPr id="0" name=""/>
        <dsp:cNvSpPr/>
      </dsp:nvSpPr>
      <dsp:spPr>
        <a:xfrm>
          <a:off x="0" y="2251902"/>
          <a:ext cx="8761727" cy="909520"/>
        </a:xfrm>
        <a:prstGeom prst="roundRect">
          <a:avLst/>
        </a:prstGeom>
        <a:solidFill>
          <a:srgbClr val="E4E9F3"/>
        </a:solidFill>
        <a:ln>
          <a:solidFill>
            <a:srgbClr val="E4E9F3"/>
          </a:solidFill>
        </a:ln>
        <a:effectLst/>
      </dsp:spPr>
      <dsp:style>
        <a:lnRef idx="0">
          <a:scrgbClr r="0" g="0" b="0"/>
        </a:lnRef>
        <a:fillRef idx="1">
          <a:scrgbClr r="0" g="0" b="0"/>
        </a:fillRef>
        <a:effectRef idx="0">
          <a:scrgbClr r="0" g="0" b="0"/>
        </a:effectRef>
        <a:fontRef idx="minor"/>
      </dsp:style>
    </dsp:sp>
    <dsp:sp modelId="{D4C93A11-78D9-473A-8B1A-DDEC3321EF36}">
      <dsp:nvSpPr>
        <dsp:cNvPr id="0" name=""/>
        <dsp:cNvSpPr/>
      </dsp:nvSpPr>
      <dsp:spPr>
        <a:xfrm>
          <a:off x="275129" y="2456544"/>
          <a:ext cx="500725" cy="500236"/>
        </a:xfrm>
        <a:prstGeom prst="rect">
          <a:avLst/>
        </a:prstGeom>
        <a:solidFill>
          <a:srgbClr val="4478A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6610DC-FC2A-460A-8B5C-BF0614996542}">
      <dsp:nvSpPr>
        <dsp:cNvPr id="0" name=""/>
        <dsp:cNvSpPr/>
      </dsp:nvSpPr>
      <dsp:spPr>
        <a:xfrm>
          <a:off x="1050985" y="2251902"/>
          <a:ext cx="7655532" cy="91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52" tIns="96352" rIns="96352" bIns="96352" numCol="1" spcCol="1270" anchor="ctr" anchorCtr="0">
          <a:noAutofi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ea typeface="+mn-ea"/>
              <a:cs typeface="Arial"/>
            </a:rPr>
            <a:t>There are things you and your organisation can do to control these risks. </a:t>
          </a:r>
          <a:br>
            <a:rPr lang="en-GB" sz="1600" b="0" kern="1200" dirty="0">
              <a:solidFill>
                <a:srgbClr val="4478A8"/>
              </a:solidFill>
              <a:latin typeface="Arial"/>
              <a:ea typeface="+mn-ea"/>
              <a:cs typeface="Arial"/>
            </a:rPr>
          </a:br>
          <a:r>
            <a:rPr lang="en-GB" sz="1600" b="0" kern="1200" dirty="0">
              <a:solidFill>
                <a:srgbClr val="4478A8"/>
              </a:solidFill>
              <a:latin typeface="Arial"/>
              <a:ea typeface="+mn-ea"/>
              <a:cs typeface="Arial"/>
            </a:rPr>
            <a:t>Your greatest personal resources will be understanding your own fatigue, and active and well-informed reflection.</a:t>
          </a:r>
        </a:p>
      </dsp:txBody>
      <dsp:txXfrm>
        <a:off x="1050985" y="2251902"/>
        <a:ext cx="7655532" cy="910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9993532" cy="553196"/>
        </a:xfrm>
        <a:prstGeom prst="actionButtonBlank">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167341" y="139419"/>
          <a:ext cx="304258" cy="304258"/>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638942" y="2597"/>
          <a:ext cx="9354589" cy="553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47" tIns="58547" rIns="58547" bIns="58547" numCol="1" spcCol="1270" anchor="ctr" anchorCtr="0">
          <a:noAutofit/>
        </a:bodyPr>
        <a:lstStyle/>
        <a:p>
          <a:pPr marL="0" lvl="0" indent="0" algn="l" defTabSz="800100">
            <a:lnSpc>
              <a:spcPct val="100000"/>
            </a:lnSpc>
            <a:spcBef>
              <a:spcPct val="0"/>
            </a:spcBef>
            <a:spcAft>
              <a:spcPct val="35000"/>
            </a:spcAft>
            <a:buNone/>
          </a:pPr>
          <a:r>
            <a:rPr lang="en-GB" sz="1800" b="0" i="0" u="none" kern="1200" dirty="0">
              <a:solidFill>
                <a:srgbClr val="4478A8"/>
              </a:solidFill>
              <a:latin typeface="Arial"/>
              <a:cs typeface="Arial"/>
            </a:rPr>
            <a:t>The state of fatigue: what happens when we are tired? </a:t>
          </a:r>
          <a:endParaRPr lang="en-GB" sz="1800" kern="1200" dirty="0">
            <a:solidFill>
              <a:srgbClr val="4478A8"/>
            </a:solidFill>
            <a:latin typeface="Arial"/>
            <a:cs typeface="Arial"/>
          </a:endParaRPr>
        </a:p>
      </dsp:txBody>
      <dsp:txXfrm>
        <a:off x="638942" y="2597"/>
        <a:ext cx="9354589" cy="553196"/>
      </dsp:txXfrm>
    </dsp:sp>
    <dsp:sp modelId="{D9AFA068-7198-44CC-A3D8-C6AEAEFC539F}">
      <dsp:nvSpPr>
        <dsp:cNvPr id="0" name=""/>
        <dsp:cNvSpPr/>
      </dsp:nvSpPr>
      <dsp:spPr>
        <a:xfrm>
          <a:off x="0" y="694092"/>
          <a:ext cx="9993532" cy="553196"/>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591DEB0B-0A87-40AE-96F9-4D8B8FA1BBA5}">
      <dsp:nvSpPr>
        <dsp:cNvPr id="0" name=""/>
        <dsp:cNvSpPr/>
      </dsp:nvSpPr>
      <dsp:spPr>
        <a:xfrm>
          <a:off x="167341" y="818562"/>
          <a:ext cx="304258" cy="304258"/>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98A95-1B01-4D71-AC25-B4F28701569D}">
      <dsp:nvSpPr>
        <dsp:cNvPr id="0" name=""/>
        <dsp:cNvSpPr/>
      </dsp:nvSpPr>
      <dsp:spPr>
        <a:xfrm>
          <a:off x="638942" y="694092"/>
          <a:ext cx="9354589" cy="553196"/>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58547" tIns="58547" rIns="58547" bIns="58547" numCol="1" spcCol="1270" anchor="ctr" anchorCtr="0">
          <a:noAutofit/>
        </a:bodyPr>
        <a:lstStyle/>
        <a:p>
          <a:pPr marL="0" lvl="0" indent="0" algn="l" defTabSz="800100">
            <a:lnSpc>
              <a:spcPct val="100000"/>
            </a:lnSpc>
            <a:spcBef>
              <a:spcPct val="0"/>
            </a:spcBef>
            <a:spcAft>
              <a:spcPct val="35000"/>
            </a:spcAft>
            <a:buNone/>
          </a:pPr>
          <a:r>
            <a:rPr lang="en-GB" sz="1800" kern="1200" dirty="0">
              <a:solidFill>
                <a:srgbClr val="4478A8"/>
              </a:solidFill>
              <a:latin typeface="Arial"/>
              <a:cs typeface="Arial"/>
            </a:rPr>
            <a:t>The consequences of fatigue in your working context</a:t>
          </a:r>
        </a:p>
      </dsp:txBody>
      <dsp:txXfrm>
        <a:off x="638942" y="694092"/>
        <a:ext cx="9354589" cy="553196"/>
      </dsp:txXfrm>
    </dsp:sp>
    <dsp:sp modelId="{E50FD14B-829F-400E-A4D5-C005B3DF3720}">
      <dsp:nvSpPr>
        <dsp:cNvPr id="0" name=""/>
        <dsp:cNvSpPr/>
      </dsp:nvSpPr>
      <dsp:spPr>
        <a:xfrm>
          <a:off x="0" y="1385588"/>
          <a:ext cx="9993532" cy="553196"/>
        </a:xfrm>
        <a:prstGeom prst="actionButtonBlank">
          <a:avLst/>
        </a:prstGeom>
        <a:solidFill>
          <a:srgbClr val="E4E9F3"/>
        </a:solidFill>
        <a:ln>
          <a:solidFill>
            <a:schemeClr val="bg1"/>
          </a:solidFill>
        </a:ln>
        <a:effectLst/>
      </dsp:spPr>
      <dsp:style>
        <a:lnRef idx="0">
          <a:scrgbClr r="0" g="0" b="0"/>
        </a:lnRef>
        <a:fillRef idx="1">
          <a:scrgbClr r="0" g="0" b="0"/>
        </a:fillRef>
        <a:effectRef idx="0">
          <a:scrgbClr r="0" g="0" b="0"/>
        </a:effectRef>
        <a:fontRef idx="minor"/>
      </dsp:style>
    </dsp:sp>
    <dsp:sp modelId="{D96A529B-A92A-42FC-9505-C66C340AFE53}">
      <dsp:nvSpPr>
        <dsp:cNvPr id="0" name=""/>
        <dsp:cNvSpPr/>
      </dsp:nvSpPr>
      <dsp:spPr>
        <a:xfrm>
          <a:off x="167341" y="1510057"/>
          <a:ext cx="304258" cy="304258"/>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E245A-4184-4445-B825-640B7A52B3FD}">
      <dsp:nvSpPr>
        <dsp:cNvPr id="0" name=""/>
        <dsp:cNvSpPr/>
      </dsp:nvSpPr>
      <dsp:spPr>
        <a:xfrm>
          <a:off x="638942" y="1385588"/>
          <a:ext cx="9354589" cy="553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47" tIns="58547" rIns="58547" bIns="58547"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4478A8"/>
              </a:solidFill>
              <a:latin typeface="Arial"/>
              <a:cs typeface="Arial"/>
            </a:rPr>
            <a:t>How to recognise the signs </a:t>
          </a:r>
        </a:p>
      </dsp:txBody>
      <dsp:txXfrm>
        <a:off x="638942" y="1385588"/>
        <a:ext cx="9354589" cy="553196"/>
      </dsp:txXfrm>
    </dsp:sp>
    <dsp:sp modelId="{E9644858-084F-46C0-848E-7812D0DA2785}">
      <dsp:nvSpPr>
        <dsp:cNvPr id="0" name=""/>
        <dsp:cNvSpPr/>
      </dsp:nvSpPr>
      <dsp:spPr>
        <a:xfrm>
          <a:off x="0" y="2077084"/>
          <a:ext cx="9993532" cy="553196"/>
        </a:xfrm>
        <a:prstGeom prst="rect">
          <a:avLst/>
        </a:prstGeom>
        <a:solidFill>
          <a:srgbClr val="E4E9F3"/>
        </a:solidFill>
        <a:ln>
          <a:noFill/>
        </a:ln>
        <a:effectLst/>
      </dsp:spPr>
      <dsp:style>
        <a:lnRef idx="0">
          <a:scrgbClr r="0" g="0" b="0"/>
        </a:lnRef>
        <a:fillRef idx="1">
          <a:scrgbClr r="0" g="0" b="0"/>
        </a:fillRef>
        <a:effectRef idx="0">
          <a:scrgbClr r="0" g="0" b="0"/>
        </a:effectRef>
        <a:fontRef idx="minor"/>
      </dsp:style>
    </dsp:sp>
    <dsp:sp modelId="{E7C8B352-1908-4195-99B4-EAC0D5C32E20}">
      <dsp:nvSpPr>
        <dsp:cNvPr id="0" name=""/>
        <dsp:cNvSpPr/>
      </dsp:nvSpPr>
      <dsp:spPr>
        <a:xfrm>
          <a:off x="167341" y="2201553"/>
          <a:ext cx="304258" cy="304258"/>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3ACB2-3ADD-4514-B0D9-5065FA245030}">
      <dsp:nvSpPr>
        <dsp:cNvPr id="0" name=""/>
        <dsp:cNvSpPr/>
      </dsp:nvSpPr>
      <dsp:spPr>
        <a:xfrm>
          <a:off x="638942" y="2077084"/>
          <a:ext cx="9354589" cy="553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47" tIns="58547" rIns="58547" bIns="58547"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4478A8"/>
              </a:solidFill>
              <a:latin typeface="Arial"/>
              <a:cs typeface="Arial"/>
            </a:rPr>
            <a:t>What you can do to minimise your risks</a:t>
          </a:r>
        </a:p>
      </dsp:txBody>
      <dsp:txXfrm>
        <a:off x="638942" y="2077084"/>
        <a:ext cx="9354589" cy="553196"/>
      </dsp:txXfrm>
    </dsp:sp>
    <dsp:sp modelId="{F038C1E8-F710-4112-BE99-C22B953703FE}">
      <dsp:nvSpPr>
        <dsp:cNvPr id="0" name=""/>
        <dsp:cNvSpPr/>
      </dsp:nvSpPr>
      <dsp:spPr>
        <a:xfrm>
          <a:off x="0" y="2768580"/>
          <a:ext cx="9993532" cy="553196"/>
        </a:xfrm>
        <a:prstGeom prst="rect">
          <a:avLst/>
        </a:prstGeom>
        <a:solidFill>
          <a:srgbClr val="E4E9F3"/>
        </a:solidFill>
        <a:ln>
          <a:noFill/>
        </a:ln>
        <a:effectLst/>
      </dsp:spPr>
      <dsp:style>
        <a:lnRef idx="0">
          <a:scrgbClr r="0" g="0" b="0"/>
        </a:lnRef>
        <a:fillRef idx="1">
          <a:scrgbClr r="0" g="0" b="0"/>
        </a:fillRef>
        <a:effectRef idx="0">
          <a:scrgbClr r="0" g="0" b="0"/>
        </a:effectRef>
        <a:fontRef idx="minor"/>
      </dsp:style>
    </dsp:sp>
    <dsp:sp modelId="{859285BE-8C24-4DCF-BD38-97EB129E2922}">
      <dsp:nvSpPr>
        <dsp:cNvPr id="0" name=""/>
        <dsp:cNvSpPr/>
      </dsp:nvSpPr>
      <dsp:spPr>
        <a:xfrm>
          <a:off x="167341" y="2893049"/>
          <a:ext cx="304258" cy="304258"/>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AE733-669C-4E8B-B6BA-D0A88D1319F1}">
      <dsp:nvSpPr>
        <dsp:cNvPr id="0" name=""/>
        <dsp:cNvSpPr/>
      </dsp:nvSpPr>
      <dsp:spPr>
        <a:xfrm>
          <a:off x="638942" y="2768580"/>
          <a:ext cx="9354589" cy="553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547" tIns="58547" rIns="58547" bIns="58547"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4478A8"/>
              </a:solidFill>
              <a:latin typeface="Arial"/>
              <a:ea typeface="+mn-ea"/>
              <a:cs typeface="Arial"/>
            </a:rPr>
            <a:t>The role of individual differences</a:t>
          </a:r>
        </a:p>
      </dsp:txBody>
      <dsp:txXfrm>
        <a:off x="638942" y="2768580"/>
        <a:ext cx="9354589" cy="553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6F13-5B97-4583-A1FD-4AF3879401C8}">
      <dsp:nvSpPr>
        <dsp:cNvPr id="0" name=""/>
        <dsp:cNvSpPr/>
      </dsp:nvSpPr>
      <dsp:spPr>
        <a:xfrm>
          <a:off x="0" y="2818"/>
          <a:ext cx="10568375" cy="1317947"/>
        </a:xfrm>
        <a:prstGeom prst="roundRect">
          <a:avLst>
            <a:gd name="adj" fmla="val 10000"/>
          </a:avLst>
        </a:prstGeom>
        <a:solidFill>
          <a:srgbClr val="E4E9F3"/>
        </a:solidFill>
        <a:ln>
          <a:solidFill>
            <a:srgbClr val="E4E9F3"/>
          </a:solidFill>
        </a:ln>
        <a:effectLst/>
      </dsp:spPr>
      <dsp:style>
        <a:lnRef idx="0">
          <a:scrgbClr r="0" g="0" b="0"/>
        </a:lnRef>
        <a:fillRef idx="1">
          <a:scrgbClr r="0" g="0" b="0"/>
        </a:fillRef>
        <a:effectRef idx="0">
          <a:scrgbClr r="0" g="0" b="0"/>
        </a:effectRef>
        <a:fontRef idx="minor"/>
      </dsp:style>
    </dsp:sp>
    <dsp:sp modelId="{7D57F56F-5658-4479-BC4C-BB1AE1BEBE14}">
      <dsp:nvSpPr>
        <dsp:cNvPr id="0" name=""/>
        <dsp:cNvSpPr/>
      </dsp:nvSpPr>
      <dsp:spPr>
        <a:xfrm>
          <a:off x="398679" y="299356"/>
          <a:ext cx="724870" cy="7248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E4E9F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83FBB-92D4-4E0F-A1B5-A80061DB9604}">
      <dsp:nvSpPr>
        <dsp:cNvPr id="0" name=""/>
        <dsp:cNvSpPr/>
      </dsp:nvSpPr>
      <dsp:spPr>
        <a:xfrm>
          <a:off x="1522229" y="2818"/>
          <a:ext cx="4755768" cy="131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83" tIns="139483" rIns="139483" bIns="139483" numCol="1" spcCol="1270" anchor="ctr" anchorCtr="0">
          <a:noAutofit/>
        </a:bodyPr>
        <a:lstStyle/>
        <a:p>
          <a:pPr marL="0" lvl="0" indent="0" algn="l" defTabSz="800100">
            <a:lnSpc>
              <a:spcPct val="100000"/>
            </a:lnSpc>
            <a:spcBef>
              <a:spcPct val="0"/>
            </a:spcBef>
            <a:spcAft>
              <a:spcPct val="35000"/>
            </a:spcAft>
            <a:buNone/>
          </a:pPr>
          <a:r>
            <a:rPr lang="en-GB" sz="1800" b="1" kern="1200" dirty="0">
              <a:solidFill>
                <a:srgbClr val="4478A8"/>
              </a:solidFill>
              <a:latin typeface="Arial"/>
              <a:cs typeface="Arial"/>
            </a:rPr>
            <a:t>Decision-Making Impairment: </a:t>
          </a:r>
          <a:br>
            <a:rPr lang="en-GB" sz="1800" b="1" kern="1200" dirty="0">
              <a:solidFill>
                <a:srgbClr val="4478A8"/>
              </a:solidFill>
              <a:latin typeface="Arial"/>
              <a:cs typeface="Arial"/>
            </a:rPr>
          </a:br>
          <a:r>
            <a:rPr lang="en-GB" sz="1800" kern="1200" dirty="0">
              <a:solidFill>
                <a:srgbClr val="4478A8"/>
              </a:solidFill>
              <a:latin typeface="Arial"/>
              <a:cs typeface="Arial"/>
            </a:rPr>
            <a:t>Fatigue has an impact on cognitive functioning:</a:t>
          </a:r>
          <a:endParaRPr lang="en-US" sz="1800" kern="1200" dirty="0">
            <a:solidFill>
              <a:srgbClr val="4478A8"/>
            </a:solidFill>
            <a:latin typeface="Arial"/>
            <a:cs typeface="Arial"/>
          </a:endParaRPr>
        </a:p>
      </dsp:txBody>
      <dsp:txXfrm>
        <a:off x="1522229" y="2818"/>
        <a:ext cx="4755768" cy="1317947"/>
      </dsp:txXfrm>
    </dsp:sp>
    <dsp:sp modelId="{1A4E73B0-CE97-4538-A4B2-87DA15250C1F}">
      <dsp:nvSpPr>
        <dsp:cNvPr id="0" name=""/>
        <dsp:cNvSpPr/>
      </dsp:nvSpPr>
      <dsp:spPr>
        <a:xfrm>
          <a:off x="6277997" y="2818"/>
          <a:ext cx="4288889" cy="131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83" tIns="139483" rIns="139483" bIns="139483" numCol="1" spcCol="1270" anchor="ctr" anchorCtr="0">
          <a:noAutofit/>
        </a:bodyPr>
        <a:lstStyle/>
        <a:p>
          <a:pPr marL="0" lvl="0" indent="0" algn="l" defTabSz="711200">
            <a:lnSpc>
              <a:spcPct val="100000"/>
            </a:lnSpc>
            <a:spcBef>
              <a:spcPct val="0"/>
            </a:spcBef>
            <a:spcAft>
              <a:spcPct val="35000"/>
            </a:spcAft>
            <a:buNone/>
          </a:pPr>
          <a:r>
            <a:rPr lang="en-GB" sz="1600" kern="1200" dirty="0">
              <a:solidFill>
                <a:srgbClr val="4478A8"/>
              </a:solidFill>
              <a:latin typeface="Arial"/>
              <a:cs typeface="Arial"/>
            </a:rPr>
            <a:t>When I’m fatigued, I will be more prone to making poorer decisions. I am likely to make judgements more quickly, and often with a less thorough review of the key information.  </a:t>
          </a:r>
          <a:endParaRPr lang="en-US" sz="1600" kern="1200" dirty="0">
            <a:solidFill>
              <a:srgbClr val="4478A8"/>
            </a:solidFill>
            <a:latin typeface="Arial"/>
            <a:cs typeface="Arial"/>
          </a:endParaRPr>
        </a:p>
      </dsp:txBody>
      <dsp:txXfrm>
        <a:off x="6277997" y="2818"/>
        <a:ext cx="4288889" cy="1317947"/>
      </dsp:txXfrm>
    </dsp:sp>
    <dsp:sp modelId="{9EF54C40-ECA4-45B4-8B7C-B3E1C8DB9F63}">
      <dsp:nvSpPr>
        <dsp:cNvPr id="0" name=""/>
        <dsp:cNvSpPr/>
      </dsp:nvSpPr>
      <dsp:spPr>
        <a:xfrm>
          <a:off x="0" y="1650252"/>
          <a:ext cx="10568375" cy="1317947"/>
        </a:xfrm>
        <a:prstGeom prst="roundRect">
          <a:avLst>
            <a:gd name="adj" fmla="val 10000"/>
          </a:avLst>
        </a:prstGeom>
        <a:solidFill>
          <a:srgbClr val="E4E9F3"/>
        </a:solidFill>
        <a:ln>
          <a:solidFill>
            <a:srgbClr val="E4E9F3"/>
          </a:solidFill>
        </a:ln>
        <a:effectLst/>
      </dsp:spPr>
      <dsp:style>
        <a:lnRef idx="0">
          <a:scrgbClr r="0" g="0" b="0"/>
        </a:lnRef>
        <a:fillRef idx="1">
          <a:scrgbClr r="0" g="0" b="0"/>
        </a:fillRef>
        <a:effectRef idx="0">
          <a:scrgbClr r="0" g="0" b="0"/>
        </a:effectRef>
        <a:fontRef idx="minor"/>
      </dsp:style>
    </dsp:sp>
    <dsp:sp modelId="{E73D8B0C-4985-4DAC-A247-7D55E4B0783B}">
      <dsp:nvSpPr>
        <dsp:cNvPr id="0" name=""/>
        <dsp:cNvSpPr/>
      </dsp:nvSpPr>
      <dsp:spPr>
        <a:xfrm>
          <a:off x="398679" y="1946790"/>
          <a:ext cx="724870" cy="7248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E4E9F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C92DC-B5BD-460C-8808-F8CBF6AE0CF4}">
      <dsp:nvSpPr>
        <dsp:cNvPr id="0" name=""/>
        <dsp:cNvSpPr/>
      </dsp:nvSpPr>
      <dsp:spPr>
        <a:xfrm>
          <a:off x="1522229" y="1650252"/>
          <a:ext cx="4755768" cy="131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83" tIns="139483" rIns="139483" bIns="139483" numCol="1" spcCol="1270" anchor="ctr" anchorCtr="0">
          <a:noAutofit/>
        </a:bodyPr>
        <a:lstStyle/>
        <a:p>
          <a:pPr marL="0" lvl="0" indent="0" algn="l" defTabSz="800100">
            <a:lnSpc>
              <a:spcPct val="100000"/>
            </a:lnSpc>
            <a:spcBef>
              <a:spcPct val="0"/>
            </a:spcBef>
            <a:spcAft>
              <a:spcPct val="35000"/>
            </a:spcAft>
            <a:buNone/>
          </a:pPr>
          <a:r>
            <a:rPr lang="en-GB" sz="1800" b="1" kern="1200" dirty="0">
              <a:solidFill>
                <a:srgbClr val="4478A8"/>
              </a:solidFill>
              <a:latin typeface="Arial"/>
              <a:cs typeface="Arial"/>
            </a:rPr>
            <a:t>Low Effort Tendencies: </a:t>
          </a:r>
          <a:br>
            <a:rPr lang="en-GB" sz="1800" b="1" kern="1200" dirty="0">
              <a:solidFill>
                <a:srgbClr val="4478A8"/>
              </a:solidFill>
              <a:latin typeface="Arial"/>
              <a:cs typeface="Arial"/>
            </a:rPr>
          </a:br>
          <a:r>
            <a:rPr lang="en-GB" sz="1800" kern="1200" dirty="0">
              <a:solidFill>
                <a:srgbClr val="4478A8"/>
              </a:solidFill>
              <a:latin typeface="Arial"/>
              <a:cs typeface="Arial"/>
            </a:rPr>
            <a:t>Fatigued individuals are more likely to adopt low effort options:</a:t>
          </a:r>
          <a:endParaRPr lang="en-US" sz="1800" kern="1200" dirty="0">
            <a:solidFill>
              <a:srgbClr val="4478A8"/>
            </a:solidFill>
            <a:latin typeface="Arial"/>
            <a:cs typeface="Arial"/>
          </a:endParaRPr>
        </a:p>
      </dsp:txBody>
      <dsp:txXfrm>
        <a:off x="1522229" y="1650252"/>
        <a:ext cx="4755768" cy="1317947"/>
      </dsp:txXfrm>
    </dsp:sp>
    <dsp:sp modelId="{A4FCADB9-4608-4C60-A67B-B13B050DC947}">
      <dsp:nvSpPr>
        <dsp:cNvPr id="0" name=""/>
        <dsp:cNvSpPr/>
      </dsp:nvSpPr>
      <dsp:spPr>
        <a:xfrm>
          <a:off x="6277997" y="1650252"/>
          <a:ext cx="4288889" cy="131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83" tIns="139483" rIns="139483" bIns="139483" numCol="1" spcCol="1270" anchor="ctr" anchorCtr="0">
          <a:noAutofit/>
        </a:bodyPr>
        <a:lstStyle/>
        <a:p>
          <a:pPr marL="0" lvl="0" indent="0" algn="l" defTabSz="711200">
            <a:lnSpc>
              <a:spcPct val="100000"/>
            </a:lnSpc>
            <a:spcBef>
              <a:spcPct val="0"/>
            </a:spcBef>
            <a:spcAft>
              <a:spcPct val="35000"/>
            </a:spcAft>
            <a:buNone/>
          </a:pPr>
          <a:r>
            <a:rPr lang="en-GB" sz="1600" kern="1200" dirty="0">
              <a:solidFill>
                <a:srgbClr val="4478A8"/>
              </a:solidFill>
              <a:latin typeface="Arial"/>
              <a:cs typeface="Arial"/>
            </a:rPr>
            <a:t>When I’m fatigued, I’m more likely to cut corners in my work, doing what is quick and easy, rather than what is optimal or most safe. </a:t>
          </a:r>
          <a:endParaRPr lang="en-US" sz="1600" kern="1200" dirty="0">
            <a:solidFill>
              <a:srgbClr val="4478A8"/>
            </a:solidFill>
            <a:latin typeface="Arial"/>
            <a:cs typeface="Arial"/>
          </a:endParaRPr>
        </a:p>
      </dsp:txBody>
      <dsp:txXfrm>
        <a:off x="6277997" y="1650252"/>
        <a:ext cx="4288889" cy="1317947"/>
      </dsp:txXfrm>
    </dsp:sp>
    <dsp:sp modelId="{2E2C059F-683D-4263-A2D1-D1C8BA702E00}">
      <dsp:nvSpPr>
        <dsp:cNvPr id="0" name=""/>
        <dsp:cNvSpPr/>
      </dsp:nvSpPr>
      <dsp:spPr>
        <a:xfrm>
          <a:off x="0" y="3271841"/>
          <a:ext cx="10568375" cy="1317947"/>
        </a:xfrm>
        <a:prstGeom prst="roundRect">
          <a:avLst>
            <a:gd name="adj" fmla="val 10000"/>
          </a:avLst>
        </a:prstGeom>
        <a:solidFill>
          <a:srgbClr val="E4E9F3"/>
        </a:solidFill>
        <a:ln>
          <a:solidFill>
            <a:srgbClr val="E4E9F3"/>
          </a:solidFill>
        </a:ln>
        <a:effectLst/>
      </dsp:spPr>
      <dsp:style>
        <a:lnRef idx="0">
          <a:scrgbClr r="0" g="0" b="0"/>
        </a:lnRef>
        <a:fillRef idx="1">
          <a:scrgbClr r="0" g="0" b="0"/>
        </a:fillRef>
        <a:effectRef idx="0">
          <a:scrgbClr r="0" g="0" b="0"/>
        </a:effectRef>
        <a:fontRef idx="minor"/>
      </dsp:style>
    </dsp:sp>
    <dsp:sp modelId="{1306031D-53AD-4C96-BE10-A3C118289B5D}">
      <dsp:nvSpPr>
        <dsp:cNvPr id="0" name=""/>
        <dsp:cNvSpPr/>
      </dsp:nvSpPr>
      <dsp:spPr>
        <a:xfrm>
          <a:off x="398679" y="3594224"/>
          <a:ext cx="724870" cy="7248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11B37-EC33-4632-B51D-52680BD00B27}">
      <dsp:nvSpPr>
        <dsp:cNvPr id="0" name=""/>
        <dsp:cNvSpPr/>
      </dsp:nvSpPr>
      <dsp:spPr>
        <a:xfrm>
          <a:off x="1522229" y="3297686"/>
          <a:ext cx="4755768" cy="131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83" tIns="139483" rIns="139483" bIns="139483" numCol="1" spcCol="1270" anchor="ctr" anchorCtr="0">
          <a:noAutofit/>
        </a:bodyPr>
        <a:lstStyle/>
        <a:p>
          <a:pPr marL="0" lvl="0" indent="0" algn="l" defTabSz="800100">
            <a:lnSpc>
              <a:spcPct val="100000"/>
            </a:lnSpc>
            <a:spcBef>
              <a:spcPct val="0"/>
            </a:spcBef>
            <a:spcAft>
              <a:spcPct val="35000"/>
            </a:spcAft>
            <a:buNone/>
          </a:pPr>
          <a:r>
            <a:rPr lang="en-GB" sz="1800" b="1" kern="1200" dirty="0">
              <a:solidFill>
                <a:srgbClr val="4478A8"/>
              </a:solidFill>
              <a:latin typeface="Arial"/>
              <a:cs typeface="Arial"/>
            </a:rPr>
            <a:t>Lagged Effects: </a:t>
          </a:r>
          <a:r>
            <a:rPr lang="en-GB" sz="1800" b="0" kern="1200" dirty="0">
              <a:solidFill>
                <a:srgbClr val="4478A8"/>
              </a:solidFill>
              <a:latin typeface="Arial"/>
              <a:cs typeface="Arial"/>
            </a:rPr>
            <a:t>When we are motivated to compensate for </a:t>
          </a:r>
          <a:r>
            <a:rPr lang="en-GB" sz="1800" kern="1200" dirty="0">
              <a:solidFill>
                <a:srgbClr val="4478A8"/>
              </a:solidFill>
              <a:latin typeface="Arial"/>
              <a:cs typeface="Arial"/>
            </a:rPr>
            <a:t>our fatigue, there are likely to be delayed effects - So, its impact may be evident in later tasks:</a:t>
          </a:r>
          <a:endParaRPr lang="en-US" sz="1800" kern="1200" dirty="0">
            <a:solidFill>
              <a:srgbClr val="4478A8"/>
            </a:solidFill>
            <a:latin typeface="Arial"/>
            <a:cs typeface="Arial"/>
          </a:endParaRPr>
        </a:p>
      </dsp:txBody>
      <dsp:txXfrm>
        <a:off x="1522229" y="3297686"/>
        <a:ext cx="4755768" cy="1317947"/>
      </dsp:txXfrm>
    </dsp:sp>
    <dsp:sp modelId="{FFFC5B44-9CA7-44DA-88D1-932FAFE0D648}">
      <dsp:nvSpPr>
        <dsp:cNvPr id="0" name=""/>
        <dsp:cNvSpPr/>
      </dsp:nvSpPr>
      <dsp:spPr>
        <a:xfrm>
          <a:off x="6277997" y="3297686"/>
          <a:ext cx="4288889" cy="131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83" tIns="139483" rIns="139483" bIns="139483" numCol="1" spcCol="1270" anchor="ctr" anchorCtr="0">
          <a:noAutofit/>
        </a:bodyPr>
        <a:lstStyle/>
        <a:p>
          <a:pPr marL="0" lvl="0" indent="0" algn="l" defTabSz="711200">
            <a:lnSpc>
              <a:spcPct val="100000"/>
            </a:lnSpc>
            <a:spcBef>
              <a:spcPct val="0"/>
            </a:spcBef>
            <a:spcAft>
              <a:spcPct val="35000"/>
            </a:spcAft>
            <a:buNone/>
          </a:pPr>
          <a:r>
            <a:rPr lang="en-GB" sz="1600" kern="1200" dirty="0">
              <a:solidFill>
                <a:srgbClr val="4478A8"/>
              </a:solidFill>
              <a:latin typeface="Arial"/>
              <a:cs typeface="Arial"/>
            </a:rPr>
            <a:t>It is likely that later tasks are more affected by fatigue, particularly when we feel we can relax a little after an intense period or task. </a:t>
          </a:r>
          <a:endParaRPr lang="en-US" sz="1600" kern="1200" dirty="0">
            <a:solidFill>
              <a:srgbClr val="4478A8"/>
            </a:solidFill>
            <a:latin typeface="Arial"/>
            <a:cs typeface="Arial"/>
          </a:endParaRPr>
        </a:p>
      </dsp:txBody>
      <dsp:txXfrm>
        <a:off x="6277997" y="3297686"/>
        <a:ext cx="4288889" cy="1317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0AB3B-6013-412B-90DB-DFB5E31229A8}">
      <dsp:nvSpPr>
        <dsp:cNvPr id="0" name=""/>
        <dsp:cNvSpPr/>
      </dsp:nvSpPr>
      <dsp:spPr>
        <a:xfrm>
          <a:off x="3447853" y="130"/>
          <a:ext cx="3799376" cy="1258030"/>
        </a:xfrm>
        <a:prstGeom prst="roundRect">
          <a:avLst>
            <a:gd name="adj" fmla="val 10000"/>
          </a:avLst>
        </a:prstGeom>
        <a:solidFill>
          <a:srgbClr val="E4E9F3"/>
        </a:solidFill>
        <a:ln w="12700" cap="flat" cmpd="sng" algn="ctr">
          <a:solidFill>
            <a:srgbClr val="E4E9F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solidFill>
                <a:srgbClr val="4478A8"/>
              </a:solidFill>
              <a:latin typeface="Arial"/>
              <a:cs typeface="Arial"/>
            </a:rPr>
            <a:t>In your role, think about….   </a:t>
          </a:r>
        </a:p>
        <a:p>
          <a:pPr marL="0" lvl="0" indent="0" algn="ctr" defTabSz="800100">
            <a:lnSpc>
              <a:spcPct val="90000"/>
            </a:lnSpc>
            <a:spcBef>
              <a:spcPct val="0"/>
            </a:spcBef>
            <a:spcAft>
              <a:spcPct val="35000"/>
            </a:spcAft>
            <a:buNone/>
          </a:pPr>
          <a:r>
            <a:rPr lang="en-US" sz="1800" b="0" kern="1200" dirty="0">
              <a:solidFill>
                <a:srgbClr val="4478A8"/>
              </a:solidFill>
              <a:latin typeface="Arial"/>
              <a:cs typeface="Arial"/>
            </a:rPr>
            <a:t>the potential consequences of fatigue both during work and for your journey home.</a:t>
          </a:r>
        </a:p>
      </dsp:txBody>
      <dsp:txXfrm>
        <a:off x="3484699" y="36976"/>
        <a:ext cx="3725684" cy="1184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11635117" cy="881605"/>
        </a:xfrm>
        <a:prstGeom prst="actionButtonBlank">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256677" y="223045"/>
          <a:ext cx="484882" cy="484882"/>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1176498" y="1739"/>
          <a:ext cx="10300374" cy="881605"/>
        </a:xfrm>
        <a:prstGeom prst="rect">
          <a:avLst/>
        </a:prstGeom>
        <a:solidFill>
          <a:srgbClr val="E4E9F3"/>
        </a:solidFill>
        <a:ln>
          <a:solidFill>
            <a:srgbClr val="F0F9FE"/>
          </a:solidFill>
        </a:ln>
        <a:effectLst/>
      </dsp:spPr>
      <dsp:style>
        <a:lnRef idx="0">
          <a:scrgbClr r="0" g="0" b="0"/>
        </a:lnRef>
        <a:fillRef idx="0">
          <a:scrgbClr r="0" g="0" b="0"/>
        </a:fillRef>
        <a:effectRef idx="0">
          <a:scrgbClr r="0" g="0" b="0"/>
        </a:effectRef>
        <a:fontRef idx="minor"/>
      </dsp:style>
      <dsp:txBody>
        <a:bodyPr spcFirstLastPara="0" vert="horz" wrap="square" lIns="93303" tIns="93303" rIns="93303" bIns="93303" numCol="1" spcCol="1270" anchor="ctr" anchorCtr="0">
          <a:noAutofit/>
        </a:bodyPr>
        <a:lstStyle/>
        <a:p>
          <a:pPr marL="0" lvl="0" indent="0" algn="l" defTabSz="622300">
            <a:lnSpc>
              <a:spcPct val="100000"/>
            </a:lnSpc>
            <a:spcBef>
              <a:spcPct val="0"/>
            </a:spcBef>
            <a:spcAft>
              <a:spcPct val="35000"/>
            </a:spcAft>
            <a:buNone/>
          </a:pPr>
          <a:r>
            <a:rPr lang="en-GB" sz="1400" b="1" kern="1200" dirty="0">
              <a:solidFill>
                <a:srgbClr val="4478A8"/>
              </a:solidFill>
              <a:latin typeface="Arial"/>
              <a:cs typeface="Arial"/>
            </a:rPr>
            <a:t>Driving risks</a:t>
          </a:r>
          <a:r>
            <a:rPr lang="en-GB" sz="1400" kern="1200" dirty="0">
              <a:solidFill>
                <a:srgbClr val="4478A8"/>
              </a:solidFill>
              <a:latin typeface="Arial"/>
              <a:cs typeface="Arial"/>
            </a:rPr>
            <a:t> – think about your journey home when starting or completing a job. Ask for assistance if you need (willingness to go home no matter what). Test your reflex. Engage in mental activities when driving (e.g., call someone you can converse with – another mate driving home? ‘Conversation’ buddy? ).  </a:t>
          </a:r>
          <a:endParaRPr lang="en-GB" sz="1400" kern="1200" dirty="0">
            <a:solidFill>
              <a:srgbClr val="4478A8"/>
            </a:solidFill>
            <a:latin typeface="Arial" panose="020B0604020202020204" pitchFamily="34" charset="0"/>
            <a:cs typeface="Arial" panose="020B0604020202020204" pitchFamily="34" charset="0"/>
          </a:endParaRPr>
        </a:p>
      </dsp:txBody>
      <dsp:txXfrm>
        <a:off x="1176498" y="1739"/>
        <a:ext cx="10300374" cy="881605"/>
      </dsp:txXfrm>
    </dsp:sp>
    <dsp:sp modelId="{97EB2736-D370-4B44-9860-2E435F85C40A}">
      <dsp:nvSpPr>
        <dsp:cNvPr id="0" name=""/>
        <dsp:cNvSpPr/>
      </dsp:nvSpPr>
      <dsp:spPr>
        <a:xfrm>
          <a:off x="0" y="1103746"/>
          <a:ext cx="11635117" cy="881605"/>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C957259E-1C65-8C4C-AA75-F0B0F15F2D0D}">
      <dsp:nvSpPr>
        <dsp:cNvPr id="0" name=""/>
        <dsp:cNvSpPr/>
      </dsp:nvSpPr>
      <dsp:spPr>
        <a:xfrm>
          <a:off x="266685" y="1302107"/>
          <a:ext cx="484882" cy="4848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9623D-4D84-8740-AAFD-D833AC420291}">
      <dsp:nvSpPr>
        <dsp:cNvPr id="0" name=""/>
        <dsp:cNvSpPr/>
      </dsp:nvSpPr>
      <dsp:spPr>
        <a:xfrm>
          <a:off x="1208879" y="1184320"/>
          <a:ext cx="10268948" cy="691028"/>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93303" tIns="93303" rIns="93303" bIns="93303" numCol="1" spcCol="1270" anchor="ctr" anchorCtr="0">
          <a:noAutofit/>
        </a:bodyPr>
        <a:lstStyle/>
        <a:p>
          <a:pPr marL="0" lvl="0" indent="0" algn="l" defTabSz="666750">
            <a:lnSpc>
              <a:spcPct val="100000"/>
            </a:lnSpc>
            <a:spcBef>
              <a:spcPct val="0"/>
            </a:spcBef>
            <a:spcAft>
              <a:spcPct val="35000"/>
            </a:spcAft>
            <a:buNone/>
          </a:pPr>
          <a:r>
            <a:rPr lang="en-US" sz="1500" b="1" kern="1200" dirty="0">
              <a:solidFill>
                <a:srgbClr val="4478A8"/>
              </a:solidFill>
              <a:latin typeface="Arial"/>
              <a:cs typeface="Arial"/>
            </a:rPr>
            <a:t>Accident / Injury risk</a:t>
          </a:r>
          <a:r>
            <a:rPr lang="en-US" sz="1500" kern="1200" dirty="0">
              <a:solidFill>
                <a:srgbClr val="4478A8"/>
              </a:solidFill>
              <a:latin typeface="Arial"/>
              <a:cs typeface="Arial"/>
            </a:rPr>
            <a:t> – engage in an ongoing assessment of your state throughout the task and communicate your concerns around you to others, e.g. peers and dispatchers</a:t>
          </a:r>
        </a:p>
      </dsp:txBody>
      <dsp:txXfrm>
        <a:off x="1208879" y="1184320"/>
        <a:ext cx="10268948" cy="691028"/>
      </dsp:txXfrm>
    </dsp:sp>
    <dsp:sp modelId="{F8B04CF6-21BA-E64E-B179-9DE83360DC0E}">
      <dsp:nvSpPr>
        <dsp:cNvPr id="0" name=""/>
        <dsp:cNvSpPr/>
      </dsp:nvSpPr>
      <dsp:spPr>
        <a:xfrm>
          <a:off x="0" y="2205752"/>
          <a:ext cx="11635117" cy="881605"/>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AAEDEDD1-2CC4-2D4D-8926-F9A33A54B311}">
      <dsp:nvSpPr>
        <dsp:cNvPr id="0" name=""/>
        <dsp:cNvSpPr/>
      </dsp:nvSpPr>
      <dsp:spPr>
        <a:xfrm>
          <a:off x="266685" y="2404113"/>
          <a:ext cx="484882" cy="4848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8D7FA-E8EE-AA40-B435-3947609735D9}">
      <dsp:nvSpPr>
        <dsp:cNvPr id="0" name=""/>
        <dsp:cNvSpPr/>
      </dsp:nvSpPr>
      <dsp:spPr>
        <a:xfrm>
          <a:off x="1144700" y="2380658"/>
          <a:ext cx="10237416" cy="642134"/>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93303" tIns="93303" rIns="93303" bIns="93303" numCol="1" spcCol="1270" anchor="ctr" anchorCtr="0">
          <a:noAutofit/>
        </a:bodyPr>
        <a:lstStyle/>
        <a:p>
          <a:pPr marL="0" lvl="0" indent="0" algn="l" defTabSz="666750" rtl="0">
            <a:lnSpc>
              <a:spcPct val="100000"/>
            </a:lnSpc>
            <a:spcBef>
              <a:spcPct val="0"/>
            </a:spcBef>
            <a:spcAft>
              <a:spcPct val="35000"/>
            </a:spcAft>
            <a:buNone/>
          </a:pPr>
          <a:r>
            <a:rPr lang="en-GB" sz="1500" b="1" kern="1200" dirty="0">
              <a:solidFill>
                <a:srgbClr val="4478A8"/>
              </a:solidFill>
              <a:latin typeface="Arial"/>
              <a:cs typeface="Arial"/>
            </a:rPr>
            <a:t>Task performance </a:t>
          </a:r>
          <a:r>
            <a:rPr lang="en-GB" sz="1500" kern="1200" dirty="0">
              <a:solidFill>
                <a:srgbClr val="4478A8"/>
              </a:solidFill>
              <a:latin typeface="Arial"/>
              <a:cs typeface="Arial"/>
            </a:rPr>
            <a:t>– produce a rationale for the decisions you make and test it around you. Does it seem robust? </a:t>
          </a:r>
          <a:br>
            <a:rPr lang="en-GB" sz="1500" kern="1200" dirty="0">
              <a:solidFill>
                <a:srgbClr val="4478A8"/>
              </a:solidFill>
              <a:latin typeface="Arial"/>
              <a:cs typeface="Arial"/>
            </a:rPr>
          </a:br>
          <a:r>
            <a:rPr lang="en-GB" sz="1500" kern="1200" dirty="0">
              <a:solidFill>
                <a:srgbClr val="4478A8"/>
              </a:solidFill>
              <a:latin typeface="Arial"/>
              <a:cs typeface="Arial"/>
            </a:rPr>
            <a:t>Careful consideration of your decision make offset the tendency to cut corners or adopt low-effort solutions. </a:t>
          </a:r>
          <a:endParaRPr lang="en-GB" sz="1500" b="0" kern="1200" dirty="0">
            <a:solidFill>
              <a:srgbClr val="4478A8"/>
            </a:solidFill>
            <a:latin typeface="Arial"/>
            <a:cs typeface="Arial"/>
          </a:endParaRPr>
        </a:p>
      </dsp:txBody>
      <dsp:txXfrm>
        <a:off x="1144700" y="2380658"/>
        <a:ext cx="10237416" cy="642134"/>
      </dsp:txXfrm>
    </dsp:sp>
    <dsp:sp modelId="{C62FEC84-E5E7-44CD-AE10-29C78F674FBC}">
      <dsp:nvSpPr>
        <dsp:cNvPr id="0" name=""/>
        <dsp:cNvSpPr/>
      </dsp:nvSpPr>
      <dsp:spPr>
        <a:xfrm>
          <a:off x="0" y="3307759"/>
          <a:ext cx="11635117" cy="881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85A35-81DB-405F-A43C-3E08A16967D9}">
      <dsp:nvSpPr>
        <dsp:cNvPr id="0" name=""/>
        <dsp:cNvSpPr/>
      </dsp:nvSpPr>
      <dsp:spPr>
        <a:xfrm>
          <a:off x="266685" y="3506120"/>
          <a:ext cx="484882" cy="4848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FAB58-12D0-4134-814C-319C91E402A1}">
      <dsp:nvSpPr>
        <dsp:cNvPr id="0" name=""/>
        <dsp:cNvSpPr/>
      </dsp:nvSpPr>
      <dsp:spPr>
        <a:xfrm>
          <a:off x="1018254" y="3307759"/>
          <a:ext cx="10616862" cy="881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03" tIns="93303" rIns="93303" bIns="93303" numCol="1" spcCol="1270" anchor="ctr" anchorCtr="0">
          <a:noAutofit/>
        </a:bodyPr>
        <a:lstStyle/>
        <a:p>
          <a:pPr marL="0" lvl="0" indent="0" algn="l" defTabSz="666750">
            <a:lnSpc>
              <a:spcPct val="100000"/>
            </a:lnSpc>
            <a:spcBef>
              <a:spcPct val="0"/>
            </a:spcBef>
            <a:spcAft>
              <a:spcPct val="35000"/>
            </a:spcAft>
            <a:buNone/>
          </a:pPr>
          <a:r>
            <a:rPr lang="en-GB" sz="1500" b="1" kern="1200" dirty="0">
              <a:solidFill>
                <a:srgbClr val="4478A8"/>
              </a:solidFill>
              <a:latin typeface="Arial"/>
              <a:cs typeface="Arial"/>
            </a:rPr>
            <a:t>Peer relationships</a:t>
          </a:r>
          <a:r>
            <a:rPr lang="en-GB" sz="1500" kern="1200" dirty="0">
              <a:solidFill>
                <a:srgbClr val="4478A8"/>
              </a:solidFill>
              <a:latin typeface="Arial"/>
              <a:cs typeface="Arial"/>
            </a:rPr>
            <a:t> – when you’re fatigued, you might be less positive and more sharp/blunt. </a:t>
          </a:r>
          <a:br>
            <a:rPr lang="en-GB" sz="1500" kern="1200" dirty="0">
              <a:solidFill>
                <a:srgbClr val="4478A8"/>
              </a:solidFill>
              <a:latin typeface="Arial"/>
              <a:cs typeface="Arial"/>
            </a:rPr>
          </a:br>
          <a:r>
            <a:rPr lang="en-GB" sz="1500" kern="1200" dirty="0">
              <a:solidFill>
                <a:srgbClr val="4478A8"/>
              </a:solidFill>
              <a:latin typeface="Arial"/>
              <a:cs typeface="Arial"/>
            </a:rPr>
            <a:t>Let others know when you’re not in your normal state. Apologising can sometimes help!   </a:t>
          </a:r>
          <a:endParaRPr lang="en-US" sz="1500" kern="1200" dirty="0"/>
        </a:p>
      </dsp:txBody>
      <dsp:txXfrm>
        <a:off x="1018254" y="3307759"/>
        <a:ext cx="10616862" cy="8816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10662468" cy="807036"/>
        </a:xfrm>
        <a:prstGeom prst="actionButtonBlank">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244128" y="201196"/>
          <a:ext cx="443869" cy="443869"/>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1077157" y="1592"/>
          <a:ext cx="9440279" cy="807036"/>
        </a:xfrm>
        <a:prstGeom prst="rect">
          <a:avLst/>
        </a:prstGeom>
        <a:noFill/>
        <a:ln>
          <a:solidFill>
            <a:srgbClr val="F0F9FE"/>
          </a:solid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622300">
            <a:lnSpc>
              <a:spcPct val="100000"/>
            </a:lnSpc>
            <a:spcBef>
              <a:spcPct val="0"/>
            </a:spcBef>
            <a:spcAft>
              <a:spcPct val="35000"/>
            </a:spcAft>
            <a:buNone/>
          </a:pPr>
          <a:r>
            <a:rPr lang="en-GB" sz="1400" b="1" kern="1200" dirty="0">
              <a:solidFill>
                <a:srgbClr val="4478A8"/>
              </a:solidFill>
              <a:latin typeface="Arial" panose="020B0604020202020204" pitchFamily="34" charset="0"/>
              <a:cs typeface="Arial" panose="020B0604020202020204" pitchFamily="34" charset="0"/>
            </a:rPr>
            <a:t>Driving risks </a:t>
          </a:r>
          <a:r>
            <a:rPr lang="en-GB" sz="1400" kern="1200" dirty="0">
              <a:solidFill>
                <a:srgbClr val="4478A8"/>
              </a:solidFill>
              <a:latin typeface="Arial" panose="020B0604020202020204" pitchFamily="34" charset="0"/>
              <a:cs typeface="Arial" panose="020B0604020202020204" pitchFamily="34" charset="0"/>
            </a:rPr>
            <a:t>– providing mechanisms for you to go home safely (taxi) or to rest properly (a night in a hotel) </a:t>
          </a:r>
        </a:p>
      </dsp:txBody>
      <dsp:txXfrm>
        <a:off x="1077157" y="1592"/>
        <a:ext cx="9440279" cy="807036"/>
      </dsp:txXfrm>
    </dsp:sp>
    <dsp:sp modelId="{DE9BF80B-1FD6-4EC4-8AEE-183F6E757180}">
      <dsp:nvSpPr>
        <dsp:cNvPr id="0" name=""/>
        <dsp:cNvSpPr/>
      </dsp:nvSpPr>
      <dsp:spPr>
        <a:xfrm>
          <a:off x="0" y="1010387"/>
          <a:ext cx="10662468" cy="807036"/>
        </a:xfrm>
        <a:prstGeom prst="actionButtonBlank">
          <a:avLst/>
        </a:prstGeom>
        <a:solidFill>
          <a:srgbClr val="E4E9F3"/>
        </a:solidFill>
        <a:ln>
          <a:noFill/>
        </a:ln>
        <a:effectLst/>
      </dsp:spPr>
      <dsp:style>
        <a:lnRef idx="0">
          <a:scrgbClr r="0" g="0" b="0"/>
        </a:lnRef>
        <a:fillRef idx="1">
          <a:scrgbClr r="0" g="0" b="0"/>
        </a:fillRef>
        <a:effectRef idx="0">
          <a:scrgbClr r="0" g="0" b="0"/>
        </a:effectRef>
        <a:fontRef idx="minor"/>
      </dsp:style>
    </dsp:sp>
    <dsp:sp modelId="{43AA83D4-5ED9-456A-BA60-77FA749DAF62}">
      <dsp:nvSpPr>
        <dsp:cNvPr id="0" name=""/>
        <dsp:cNvSpPr/>
      </dsp:nvSpPr>
      <dsp:spPr>
        <a:xfrm>
          <a:off x="482020" y="2128673"/>
          <a:ext cx="443869" cy="443869"/>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9FE94-A690-434E-9ADF-0495F96B78A8}">
      <dsp:nvSpPr>
        <dsp:cNvPr id="0" name=""/>
        <dsp:cNvSpPr/>
      </dsp:nvSpPr>
      <dsp:spPr>
        <a:xfrm>
          <a:off x="1091558" y="1010387"/>
          <a:ext cx="9411478" cy="807036"/>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622300">
            <a:lnSpc>
              <a:spcPct val="100000"/>
            </a:lnSpc>
            <a:spcBef>
              <a:spcPct val="0"/>
            </a:spcBef>
            <a:spcAft>
              <a:spcPct val="35000"/>
            </a:spcAft>
            <a:buNone/>
          </a:pPr>
          <a:r>
            <a:rPr lang="en-GB" sz="1400" b="1" kern="1200" dirty="0">
              <a:solidFill>
                <a:srgbClr val="4478A8"/>
              </a:solidFill>
              <a:latin typeface="Arial" panose="020B0604020202020204" pitchFamily="34" charset="0"/>
              <a:cs typeface="Arial" panose="020B0604020202020204" pitchFamily="34" charset="0"/>
            </a:rPr>
            <a:t>Accident / Injury risks</a:t>
          </a:r>
          <a:r>
            <a:rPr lang="en-GB" sz="1400" kern="1200" dirty="0">
              <a:solidFill>
                <a:srgbClr val="4478A8"/>
              </a:solidFill>
              <a:latin typeface="Arial" panose="020B0604020202020204" pitchFamily="34" charset="0"/>
              <a:cs typeface="Arial" panose="020B0604020202020204" pitchFamily="34" charset="0"/>
            </a:rPr>
            <a:t> – provision to assist you in assessing and reflecting on your current state</a:t>
          </a:r>
          <a:endParaRPr lang="en-US" sz="1400" kern="1200" dirty="0">
            <a:solidFill>
              <a:srgbClr val="4478A8"/>
            </a:solidFill>
            <a:latin typeface="Arial" panose="020B0604020202020204" pitchFamily="34" charset="0"/>
            <a:cs typeface="Arial" panose="020B0604020202020204" pitchFamily="34" charset="0"/>
          </a:endParaRPr>
        </a:p>
      </dsp:txBody>
      <dsp:txXfrm>
        <a:off x="1091558" y="1010387"/>
        <a:ext cx="9411478" cy="807036"/>
      </dsp:txXfrm>
    </dsp:sp>
    <dsp:sp modelId="{83D993B4-CCCB-4CB6-8A8E-BE1801B2CA42}">
      <dsp:nvSpPr>
        <dsp:cNvPr id="0" name=""/>
        <dsp:cNvSpPr/>
      </dsp:nvSpPr>
      <dsp:spPr>
        <a:xfrm>
          <a:off x="0" y="2019182"/>
          <a:ext cx="10662468" cy="807036"/>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6DE5849C-519E-43DF-BD28-84F596B88892}">
      <dsp:nvSpPr>
        <dsp:cNvPr id="0" name=""/>
        <dsp:cNvSpPr/>
      </dsp:nvSpPr>
      <dsp:spPr>
        <a:xfrm>
          <a:off x="244128" y="2200765"/>
          <a:ext cx="443869" cy="443869"/>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F91F8-0C50-4455-92D4-AFB2D3A6B10A}">
      <dsp:nvSpPr>
        <dsp:cNvPr id="0" name=""/>
        <dsp:cNvSpPr/>
      </dsp:nvSpPr>
      <dsp:spPr>
        <a:xfrm>
          <a:off x="1106007" y="2019182"/>
          <a:ext cx="9382578" cy="807036"/>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622300" rtl="0">
            <a:lnSpc>
              <a:spcPct val="100000"/>
            </a:lnSpc>
            <a:spcBef>
              <a:spcPct val="0"/>
            </a:spcBef>
            <a:spcAft>
              <a:spcPct val="35000"/>
            </a:spcAft>
            <a:buNone/>
          </a:pPr>
          <a:r>
            <a:rPr lang="en-GB" sz="1400" b="1" kern="1200" dirty="0">
              <a:solidFill>
                <a:srgbClr val="4478A8"/>
              </a:solidFill>
              <a:latin typeface="Arial"/>
              <a:cs typeface="Arial"/>
            </a:rPr>
            <a:t>Peer relationships </a:t>
          </a:r>
          <a:r>
            <a:rPr lang="en-GB" sz="1400" kern="1200" dirty="0">
              <a:solidFill>
                <a:srgbClr val="4478A8"/>
              </a:solidFill>
              <a:latin typeface="Arial"/>
              <a:cs typeface="Arial"/>
            </a:rPr>
            <a:t>– providing training on effective communication (e.g. conflict resolution)  </a:t>
          </a:r>
        </a:p>
      </dsp:txBody>
      <dsp:txXfrm>
        <a:off x="1106007" y="2019182"/>
        <a:ext cx="9382578" cy="807036"/>
      </dsp:txXfrm>
    </dsp:sp>
    <dsp:sp modelId="{0E11B107-6E71-4EF2-9B69-F4C6737C4D86}">
      <dsp:nvSpPr>
        <dsp:cNvPr id="0" name=""/>
        <dsp:cNvSpPr/>
      </dsp:nvSpPr>
      <dsp:spPr>
        <a:xfrm>
          <a:off x="0" y="3027977"/>
          <a:ext cx="10662468" cy="807036"/>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807F44D8-312B-4381-9D8B-EA57B57364A1}">
      <dsp:nvSpPr>
        <dsp:cNvPr id="0" name=""/>
        <dsp:cNvSpPr/>
      </dsp:nvSpPr>
      <dsp:spPr>
        <a:xfrm>
          <a:off x="244128" y="3209560"/>
          <a:ext cx="443869" cy="443869"/>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12D3E-0D7B-479B-82C9-17820257D6B8}">
      <dsp:nvSpPr>
        <dsp:cNvPr id="0" name=""/>
        <dsp:cNvSpPr/>
      </dsp:nvSpPr>
      <dsp:spPr>
        <a:xfrm>
          <a:off x="1131404" y="3029569"/>
          <a:ext cx="9531063" cy="807036"/>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622300">
            <a:lnSpc>
              <a:spcPct val="100000"/>
            </a:lnSpc>
            <a:spcBef>
              <a:spcPct val="0"/>
            </a:spcBef>
            <a:spcAft>
              <a:spcPct val="35000"/>
            </a:spcAft>
            <a:buNone/>
          </a:pPr>
          <a:r>
            <a:rPr lang="en-GB" sz="1400" b="1" kern="1200" dirty="0">
              <a:solidFill>
                <a:srgbClr val="4478A8"/>
              </a:solidFill>
              <a:latin typeface="Arial" panose="020B0604020202020204" pitchFamily="34" charset="0"/>
              <a:cs typeface="Arial" panose="020B0604020202020204" pitchFamily="34" charset="0"/>
            </a:rPr>
            <a:t>Task performance</a:t>
          </a:r>
          <a:r>
            <a:rPr lang="en-GB" sz="1400" kern="1200" dirty="0">
              <a:solidFill>
                <a:srgbClr val="4478A8"/>
              </a:solidFill>
              <a:latin typeface="Arial" panose="020B0604020202020204" pitchFamily="34" charset="0"/>
              <a:cs typeface="Arial" panose="020B0604020202020204" pitchFamily="34" charset="0"/>
            </a:rPr>
            <a:t> – providing a mechanism (dispatchers, managers or peers) to challenge your decisions and test your rationale to ensure that your decisions are based on an accurate and thorough understanding of the situation</a:t>
          </a:r>
        </a:p>
      </dsp:txBody>
      <dsp:txXfrm>
        <a:off x="1131404" y="3029569"/>
        <a:ext cx="9531063" cy="807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0AB3B-6013-412B-90DB-DFB5E31229A8}">
      <dsp:nvSpPr>
        <dsp:cNvPr id="0" name=""/>
        <dsp:cNvSpPr/>
      </dsp:nvSpPr>
      <dsp:spPr>
        <a:xfrm>
          <a:off x="3908013" y="392"/>
          <a:ext cx="3455703" cy="1144234"/>
        </a:xfrm>
        <a:prstGeom prst="roundRect">
          <a:avLst>
            <a:gd name="adj" fmla="val 10000"/>
          </a:avLst>
        </a:prstGeom>
        <a:solidFill>
          <a:srgbClr val="E4E9F3"/>
        </a:solidFill>
        <a:ln w="12700" cap="flat" cmpd="sng" algn="ctr">
          <a:solidFill>
            <a:srgbClr val="E4E9F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kern="1200" dirty="0">
              <a:solidFill>
                <a:srgbClr val="4478A8"/>
              </a:solidFill>
              <a:latin typeface="Arial"/>
              <a:cs typeface="Arial"/>
            </a:rPr>
            <a:t>In your role, think about….   </a:t>
          </a:r>
        </a:p>
        <a:p>
          <a:pPr marL="0" lvl="0" indent="0" algn="ctr" defTabSz="711200">
            <a:lnSpc>
              <a:spcPct val="90000"/>
            </a:lnSpc>
            <a:spcBef>
              <a:spcPct val="0"/>
            </a:spcBef>
            <a:spcAft>
              <a:spcPct val="35000"/>
            </a:spcAft>
            <a:buNone/>
          </a:pPr>
          <a:r>
            <a:rPr lang="en-US" sz="1600" b="0" kern="1200" dirty="0">
              <a:solidFill>
                <a:srgbClr val="4478A8"/>
              </a:solidFill>
              <a:latin typeface="Arial"/>
              <a:cs typeface="Arial"/>
            </a:rPr>
            <a:t>the potential consequences of fatigue both during work and for your journey home.</a:t>
          </a:r>
        </a:p>
      </dsp:txBody>
      <dsp:txXfrm>
        <a:off x="3941526" y="33905"/>
        <a:ext cx="3388677" cy="10772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6F13-5B97-4583-A1FD-4AF3879401C8}">
      <dsp:nvSpPr>
        <dsp:cNvPr id="0" name=""/>
        <dsp:cNvSpPr/>
      </dsp:nvSpPr>
      <dsp:spPr>
        <a:xfrm>
          <a:off x="0" y="66977"/>
          <a:ext cx="10665356" cy="1232171"/>
        </a:xfrm>
        <a:prstGeom prst="roundRect">
          <a:avLst>
            <a:gd name="adj" fmla="val 10000"/>
          </a:avLst>
        </a:prstGeom>
        <a:solidFill>
          <a:srgbClr val="E4E9F3"/>
        </a:solidFill>
        <a:ln>
          <a:solidFill>
            <a:srgbClr val="E4E9F3"/>
          </a:solidFill>
        </a:ln>
        <a:effectLst/>
      </dsp:spPr>
      <dsp:style>
        <a:lnRef idx="0">
          <a:scrgbClr r="0" g="0" b="0"/>
        </a:lnRef>
        <a:fillRef idx="1">
          <a:scrgbClr r="0" g="0" b="0"/>
        </a:fillRef>
        <a:effectRef idx="0">
          <a:scrgbClr r="0" g="0" b="0"/>
        </a:effectRef>
        <a:fontRef idx="minor"/>
      </dsp:style>
    </dsp:sp>
    <dsp:sp modelId="{7D57F56F-5658-4479-BC4C-BB1AE1BEBE14}">
      <dsp:nvSpPr>
        <dsp:cNvPr id="0" name=""/>
        <dsp:cNvSpPr/>
      </dsp:nvSpPr>
      <dsp:spPr>
        <a:xfrm>
          <a:off x="372731" y="277765"/>
          <a:ext cx="677694" cy="6776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E4E9F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83FBB-92D4-4E0F-A1B5-A80061DB9604}">
      <dsp:nvSpPr>
        <dsp:cNvPr id="0" name=""/>
        <dsp:cNvSpPr/>
      </dsp:nvSpPr>
      <dsp:spPr>
        <a:xfrm>
          <a:off x="1423157" y="526"/>
          <a:ext cx="9242198" cy="123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05" tIns="130405" rIns="130405" bIns="130405" numCol="1" spcCol="1270" anchor="ctr" anchorCtr="0">
          <a:noAutofit/>
        </a:bodyPr>
        <a:lstStyle/>
        <a:p>
          <a:pPr marL="0" lvl="0" indent="0" algn="l" defTabSz="800100">
            <a:lnSpc>
              <a:spcPct val="100000"/>
            </a:lnSpc>
            <a:spcBef>
              <a:spcPct val="0"/>
            </a:spcBef>
            <a:spcAft>
              <a:spcPct val="35000"/>
            </a:spcAft>
            <a:buNone/>
          </a:pPr>
          <a:r>
            <a:rPr lang="en-GB" sz="1800" b="1" kern="1200" dirty="0">
              <a:solidFill>
                <a:srgbClr val="4478A8"/>
              </a:solidFill>
              <a:latin typeface="Arial"/>
              <a:cs typeface="Arial"/>
            </a:rPr>
            <a:t>Cognitive signs </a:t>
          </a:r>
          <a:br>
            <a:rPr lang="en-GB" sz="1800" b="1" kern="1200" dirty="0">
              <a:solidFill>
                <a:srgbClr val="4478A8"/>
              </a:solidFill>
              <a:latin typeface="Arial"/>
              <a:cs typeface="Arial"/>
            </a:rPr>
          </a:br>
          <a:endParaRPr lang="en-GB" sz="1600" kern="1200" dirty="0">
            <a:solidFill>
              <a:srgbClr val="336699"/>
            </a:solidFill>
            <a:latin typeface="Arial" panose="020B0604020202020204" pitchFamily="34" charset="0"/>
            <a:cs typeface="Arial" panose="020B0604020202020204" pitchFamily="34" charset="0"/>
          </a:endParaRPr>
        </a:p>
      </dsp:txBody>
      <dsp:txXfrm>
        <a:off x="1423157" y="526"/>
        <a:ext cx="9242198" cy="1232171"/>
      </dsp:txXfrm>
    </dsp:sp>
    <dsp:sp modelId="{9EF54C40-ECA4-45B4-8B7C-B3E1C8DB9F63}">
      <dsp:nvSpPr>
        <dsp:cNvPr id="0" name=""/>
        <dsp:cNvSpPr/>
      </dsp:nvSpPr>
      <dsp:spPr>
        <a:xfrm>
          <a:off x="0" y="1540740"/>
          <a:ext cx="10665356" cy="1232171"/>
        </a:xfrm>
        <a:prstGeom prst="roundRect">
          <a:avLst>
            <a:gd name="adj" fmla="val 10000"/>
          </a:avLst>
        </a:prstGeom>
        <a:solidFill>
          <a:srgbClr val="E4E9F3"/>
        </a:solidFill>
        <a:ln>
          <a:solidFill>
            <a:srgbClr val="E4E9F3"/>
          </a:solidFill>
        </a:ln>
        <a:effectLst/>
      </dsp:spPr>
      <dsp:style>
        <a:lnRef idx="0">
          <a:scrgbClr r="0" g="0" b="0"/>
        </a:lnRef>
        <a:fillRef idx="1">
          <a:scrgbClr r="0" g="0" b="0"/>
        </a:fillRef>
        <a:effectRef idx="0">
          <a:scrgbClr r="0" g="0" b="0"/>
        </a:effectRef>
        <a:fontRef idx="minor"/>
      </dsp:style>
    </dsp:sp>
    <dsp:sp modelId="{E73D8B0C-4985-4DAC-A247-7D55E4B0783B}">
      <dsp:nvSpPr>
        <dsp:cNvPr id="0" name=""/>
        <dsp:cNvSpPr/>
      </dsp:nvSpPr>
      <dsp:spPr>
        <a:xfrm>
          <a:off x="372731" y="1817978"/>
          <a:ext cx="677694" cy="6776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E4E9F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C92DC-B5BD-460C-8808-F8CBF6AE0CF4}">
      <dsp:nvSpPr>
        <dsp:cNvPr id="0" name=""/>
        <dsp:cNvSpPr/>
      </dsp:nvSpPr>
      <dsp:spPr>
        <a:xfrm>
          <a:off x="1423157" y="1540740"/>
          <a:ext cx="9242198" cy="123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05" tIns="130405" rIns="130405" bIns="130405" numCol="1" spcCol="1270" anchor="ctr" anchorCtr="0">
          <a:noAutofit/>
        </a:bodyPr>
        <a:lstStyle/>
        <a:p>
          <a:pPr marL="0" lvl="0" indent="0" algn="l" defTabSz="800100">
            <a:lnSpc>
              <a:spcPct val="100000"/>
            </a:lnSpc>
            <a:spcBef>
              <a:spcPct val="0"/>
            </a:spcBef>
            <a:spcAft>
              <a:spcPct val="35000"/>
            </a:spcAft>
            <a:buNone/>
          </a:pPr>
          <a:r>
            <a:rPr lang="en-GB" sz="1800" b="1" kern="1200" dirty="0">
              <a:solidFill>
                <a:srgbClr val="4478A8"/>
              </a:solidFill>
              <a:latin typeface="Arial"/>
              <a:cs typeface="Arial"/>
            </a:rPr>
            <a:t>Physical signs </a:t>
          </a:r>
          <a:br>
            <a:rPr lang="en-GB" sz="1800" b="1" kern="1200" dirty="0">
              <a:solidFill>
                <a:srgbClr val="4478A8"/>
              </a:solidFill>
              <a:latin typeface="Arial"/>
              <a:cs typeface="Arial"/>
            </a:rPr>
          </a:br>
          <a:endParaRPr lang="en-US" sz="1800" kern="1200" dirty="0">
            <a:solidFill>
              <a:srgbClr val="4478A8"/>
            </a:solidFill>
            <a:latin typeface="Arial"/>
            <a:cs typeface="Arial"/>
          </a:endParaRPr>
        </a:p>
      </dsp:txBody>
      <dsp:txXfrm>
        <a:off x="1423157" y="1540740"/>
        <a:ext cx="9242198" cy="1232171"/>
      </dsp:txXfrm>
    </dsp:sp>
    <dsp:sp modelId="{2E2C059F-683D-4263-A2D1-D1C8BA702E00}">
      <dsp:nvSpPr>
        <dsp:cNvPr id="0" name=""/>
        <dsp:cNvSpPr/>
      </dsp:nvSpPr>
      <dsp:spPr>
        <a:xfrm>
          <a:off x="0" y="3056791"/>
          <a:ext cx="10665356" cy="1232171"/>
        </a:xfrm>
        <a:prstGeom prst="roundRect">
          <a:avLst>
            <a:gd name="adj" fmla="val 10000"/>
          </a:avLst>
        </a:prstGeom>
        <a:solidFill>
          <a:srgbClr val="E4E9F3"/>
        </a:solidFill>
        <a:ln>
          <a:solidFill>
            <a:srgbClr val="E4E9F3"/>
          </a:solidFill>
        </a:ln>
        <a:effectLst/>
      </dsp:spPr>
      <dsp:style>
        <a:lnRef idx="0">
          <a:scrgbClr r="0" g="0" b="0"/>
        </a:lnRef>
        <a:fillRef idx="1">
          <a:scrgbClr r="0" g="0" b="0"/>
        </a:fillRef>
        <a:effectRef idx="0">
          <a:scrgbClr r="0" g="0" b="0"/>
        </a:effectRef>
        <a:fontRef idx="minor"/>
      </dsp:style>
    </dsp:sp>
    <dsp:sp modelId="{1306031D-53AD-4C96-BE10-A3C118289B5D}">
      <dsp:nvSpPr>
        <dsp:cNvPr id="0" name=""/>
        <dsp:cNvSpPr/>
      </dsp:nvSpPr>
      <dsp:spPr>
        <a:xfrm>
          <a:off x="372731" y="3358192"/>
          <a:ext cx="677694" cy="6776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A11B37-EC33-4632-B51D-52680BD00B27}">
      <dsp:nvSpPr>
        <dsp:cNvPr id="0" name=""/>
        <dsp:cNvSpPr/>
      </dsp:nvSpPr>
      <dsp:spPr>
        <a:xfrm>
          <a:off x="1423157" y="3080954"/>
          <a:ext cx="9242198" cy="123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05" tIns="130405" rIns="130405" bIns="130405" numCol="1" spcCol="1270" anchor="ctr" anchorCtr="0">
          <a:noAutofit/>
        </a:bodyPr>
        <a:lstStyle/>
        <a:p>
          <a:pPr marL="0" lvl="0" indent="0" algn="l" defTabSz="800100">
            <a:lnSpc>
              <a:spcPct val="100000"/>
            </a:lnSpc>
            <a:spcBef>
              <a:spcPct val="0"/>
            </a:spcBef>
            <a:spcAft>
              <a:spcPct val="35000"/>
            </a:spcAft>
            <a:buNone/>
          </a:pPr>
          <a:r>
            <a:rPr lang="en-GB" sz="1800" b="1" kern="1200" dirty="0">
              <a:solidFill>
                <a:srgbClr val="4478A8"/>
              </a:solidFill>
              <a:latin typeface="Arial"/>
              <a:cs typeface="Arial"/>
            </a:rPr>
            <a:t>Emotional signs</a:t>
          </a:r>
          <a:endParaRPr lang="en-US" sz="1800" kern="1200" dirty="0">
            <a:solidFill>
              <a:srgbClr val="4478A8"/>
            </a:solidFill>
            <a:latin typeface="Arial"/>
            <a:cs typeface="Arial"/>
          </a:endParaRPr>
        </a:p>
      </dsp:txBody>
      <dsp:txXfrm>
        <a:off x="1423157" y="3080954"/>
        <a:ext cx="9242198" cy="12321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10662468" cy="807036"/>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244128" y="173765"/>
          <a:ext cx="443869" cy="443869"/>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1077157" y="1592"/>
          <a:ext cx="9440279" cy="807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622300">
            <a:lnSpc>
              <a:spcPct val="100000"/>
            </a:lnSpc>
            <a:spcBef>
              <a:spcPct val="0"/>
            </a:spcBef>
            <a:spcAft>
              <a:spcPct val="35000"/>
            </a:spcAft>
            <a:buNone/>
          </a:pPr>
          <a:r>
            <a:rPr lang="en-GB" sz="1400" kern="1200" dirty="0">
              <a:solidFill>
                <a:srgbClr val="4478A8"/>
              </a:solidFill>
              <a:latin typeface="Arial" panose="020B0604020202020204" pitchFamily="34" charset="0"/>
              <a:cs typeface="Arial" panose="020B0604020202020204" pitchFamily="34" charset="0"/>
            </a:rPr>
            <a:t>Fatigue is a process which means 1) that your level of fatigue is dynamic and 2) you need </a:t>
          </a:r>
          <a:r>
            <a:rPr lang="en-US" sz="1400" kern="1200" dirty="0">
              <a:solidFill>
                <a:srgbClr val="4478A8"/>
              </a:solidFill>
              <a:latin typeface="Arial"/>
              <a:ea typeface="+mn-ea"/>
              <a:cs typeface="Arial"/>
            </a:rPr>
            <a:t>ongoing review and assessment </a:t>
          </a:r>
          <a:endParaRPr lang="en-GB" sz="1400" kern="1200" dirty="0">
            <a:solidFill>
              <a:srgbClr val="4478A8"/>
            </a:solidFill>
            <a:latin typeface="Arial" panose="020B0604020202020204" pitchFamily="34" charset="0"/>
            <a:cs typeface="Arial" panose="020B0604020202020204" pitchFamily="34" charset="0"/>
          </a:endParaRPr>
        </a:p>
      </dsp:txBody>
      <dsp:txXfrm>
        <a:off x="1077157" y="1592"/>
        <a:ext cx="9440279" cy="807036"/>
      </dsp:txXfrm>
    </dsp:sp>
    <dsp:sp modelId="{DE9BF80B-1FD6-4EC4-8AEE-183F6E757180}">
      <dsp:nvSpPr>
        <dsp:cNvPr id="0" name=""/>
        <dsp:cNvSpPr/>
      </dsp:nvSpPr>
      <dsp:spPr>
        <a:xfrm>
          <a:off x="0" y="1010387"/>
          <a:ext cx="10662468" cy="807036"/>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43AA83D4-5ED9-456A-BA60-77FA749DAF62}">
      <dsp:nvSpPr>
        <dsp:cNvPr id="0" name=""/>
        <dsp:cNvSpPr/>
      </dsp:nvSpPr>
      <dsp:spPr>
        <a:xfrm>
          <a:off x="482020" y="2128673"/>
          <a:ext cx="443869" cy="443869"/>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9FE94-A690-434E-9ADF-0495F96B78A8}">
      <dsp:nvSpPr>
        <dsp:cNvPr id="0" name=""/>
        <dsp:cNvSpPr/>
      </dsp:nvSpPr>
      <dsp:spPr>
        <a:xfrm>
          <a:off x="1091558" y="1010387"/>
          <a:ext cx="9411478" cy="807036"/>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4478A8"/>
              </a:solidFill>
              <a:latin typeface="Arial"/>
              <a:ea typeface="+mn-ea"/>
              <a:cs typeface="Arial"/>
            </a:rPr>
            <a:t>The core subjective aspect of fatigue is the feeling of tiredness. This occurs to prevent you from working beyond healthy limits. This is a normal and healthy response to work.   </a:t>
          </a:r>
          <a:endParaRPr lang="en-US" sz="1400" kern="1200" dirty="0">
            <a:solidFill>
              <a:srgbClr val="4478A8"/>
            </a:solidFill>
            <a:latin typeface="Arial" panose="020B0604020202020204" pitchFamily="34" charset="0"/>
            <a:cs typeface="Arial" panose="020B0604020202020204" pitchFamily="34" charset="0"/>
          </a:endParaRPr>
        </a:p>
      </dsp:txBody>
      <dsp:txXfrm>
        <a:off x="1091558" y="1010387"/>
        <a:ext cx="9411478" cy="807036"/>
      </dsp:txXfrm>
    </dsp:sp>
    <dsp:sp modelId="{83D993B4-CCCB-4CB6-8A8E-BE1801B2CA42}">
      <dsp:nvSpPr>
        <dsp:cNvPr id="0" name=""/>
        <dsp:cNvSpPr/>
      </dsp:nvSpPr>
      <dsp:spPr>
        <a:xfrm>
          <a:off x="0" y="2019182"/>
          <a:ext cx="10662468" cy="807036"/>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6DE5849C-519E-43DF-BD28-84F596B88892}">
      <dsp:nvSpPr>
        <dsp:cNvPr id="0" name=""/>
        <dsp:cNvSpPr/>
      </dsp:nvSpPr>
      <dsp:spPr>
        <a:xfrm>
          <a:off x="244128" y="2200765"/>
          <a:ext cx="443869" cy="443869"/>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F91F8-0C50-4455-92D4-AFB2D3A6B10A}">
      <dsp:nvSpPr>
        <dsp:cNvPr id="0" name=""/>
        <dsp:cNvSpPr/>
      </dsp:nvSpPr>
      <dsp:spPr>
        <a:xfrm>
          <a:off x="1106007" y="2019182"/>
          <a:ext cx="9382578" cy="807036"/>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4478A8"/>
              </a:solidFill>
              <a:latin typeface="Arial"/>
              <a:ea typeface="+mn-ea"/>
              <a:cs typeface="Arial"/>
            </a:rPr>
            <a:t>Being in a state of fatigue changes the ways you engage with your work: Aversion to effort drives the increased tendency towards riskier ways of working. </a:t>
          </a:r>
          <a:endParaRPr lang="en-GB" sz="1400" kern="1200" dirty="0">
            <a:solidFill>
              <a:srgbClr val="4478A8"/>
            </a:solidFill>
            <a:latin typeface="Arial" panose="020B0604020202020204" pitchFamily="34" charset="0"/>
            <a:cs typeface="Arial" panose="020B0604020202020204" pitchFamily="34" charset="0"/>
          </a:endParaRPr>
        </a:p>
      </dsp:txBody>
      <dsp:txXfrm>
        <a:off x="1106007" y="2019182"/>
        <a:ext cx="9382578" cy="807036"/>
      </dsp:txXfrm>
    </dsp:sp>
    <dsp:sp modelId="{0E11B107-6E71-4EF2-9B69-F4C6737C4D86}">
      <dsp:nvSpPr>
        <dsp:cNvPr id="0" name=""/>
        <dsp:cNvSpPr/>
      </dsp:nvSpPr>
      <dsp:spPr>
        <a:xfrm>
          <a:off x="0" y="3027977"/>
          <a:ext cx="10662468" cy="807036"/>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807F44D8-312B-4381-9D8B-EA57B57364A1}">
      <dsp:nvSpPr>
        <dsp:cNvPr id="0" name=""/>
        <dsp:cNvSpPr/>
      </dsp:nvSpPr>
      <dsp:spPr>
        <a:xfrm>
          <a:off x="244128" y="3209560"/>
          <a:ext cx="443869" cy="443869"/>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12D3E-0D7B-479B-82C9-17820257D6B8}">
      <dsp:nvSpPr>
        <dsp:cNvPr id="0" name=""/>
        <dsp:cNvSpPr/>
      </dsp:nvSpPr>
      <dsp:spPr>
        <a:xfrm>
          <a:off x="1131404" y="3029569"/>
          <a:ext cx="9531063" cy="807036"/>
        </a:xfrm>
        <a:prstGeom prst="round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4478A8"/>
              </a:solidFill>
              <a:latin typeface="Arial"/>
              <a:ea typeface="+mn-ea"/>
              <a:cs typeface="Arial"/>
            </a:rPr>
            <a:t>Impairments to mental capacity and alertness are complex but likely to be influenced by the cause of your fatigue; the type of task you are doing; your motivation to maintain your task engagement</a:t>
          </a:r>
          <a:r>
            <a:rPr lang="en-GB" sz="1400" kern="1200" dirty="0">
              <a:solidFill>
                <a:srgbClr val="4478A8"/>
              </a:solidFill>
              <a:latin typeface="Arial" panose="020B0604020202020204" pitchFamily="34" charset="0"/>
              <a:cs typeface="Arial" panose="020B0604020202020204" pitchFamily="34" charset="0"/>
            </a:rPr>
            <a:t>.</a:t>
          </a:r>
        </a:p>
      </dsp:txBody>
      <dsp:txXfrm>
        <a:off x="1170800" y="3068965"/>
        <a:ext cx="9452271" cy="7282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9428C-808B-4609-B44B-F176843D92C4}" type="datetimeFigureOut">
              <a:rPr lang="en-US"/>
              <a:t>8/5/2024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493ED-2F2F-4ED0-96CD-3051DA98DA92}" type="slidenum">
              <a:rPr/>
              <a:t>‹#›</a:t>
            </a:fld>
            <a:endParaRPr lang="en-GB" dirty="0"/>
          </a:p>
        </p:txBody>
      </p:sp>
    </p:spTree>
    <p:extLst>
      <p:ext uri="{BB962C8B-B14F-4D97-AF65-F5344CB8AC3E}">
        <p14:creationId xmlns:p14="http://schemas.microsoft.com/office/powerpoint/2010/main" val="328492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7858C1-D36C-4F04-A3E3-0D91279BB3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96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103C-33AA-09A9-B815-B2566C504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7A78E-7FCB-567D-95D5-90A3F3345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D74AF-CC80-1D57-120C-8652E858E19C}"/>
              </a:ext>
            </a:extLst>
          </p:cNvPr>
          <p:cNvSpPr>
            <a:spLocks noGrp="1"/>
          </p:cNvSpPr>
          <p:nvPr>
            <p:ph type="body" idx="1"/>
          </p:nvPr>
        </p:nvSpPr>
        <p:spPr/>
        <p:txBody>
          <a:bodyPr/>
          <a:lstStyle/>
          <a:p>
            <a:endParaRPr lang="en-US" sz="2800" dirty="0">
              <a:cs typeface="Calibri"/>
            </a:endParaRPr>
          </a:p>
        </p:txBody>
      </p:sp>
      <p:sp>
        <p:nvSpPr>
          <p:cNvPr id="4" name="Slide Number Placeholder 3">
            <a:extLst>
              <a:ext uri="{FF2B5EF4-FFF2-40B4-BE49-F238E27FC236}">
                <a16:creationId xmlns:a16="http://schemas.microsoft.com/office/drawing/2014/main" id="{AB96132F-520B-DCAD-8C5A-FA583051C16C}"/>
              </a:ext>
            </a:extLst>
          </p:cNvPr>
          <p:cNvSpPr>
            <a:spLocks noGrp="1"/>
          </p:cNvSpPr>
          <p:nvPr>
            <p:ph type="sldNum" sz="quarter" idx="5"/>
          </p:nvPr>
        </p:nvSpPr>
        <p:spPr/>
        <p:txBody>
          <a:bodyPr/>
          <a:lstStyle/>
          <a:p>
            <a:fld id="{6E7858C1-D36C-4F04-A3E3-0D91279BB381}" type="slidenum">
              <a:rPr lang="en-GB" smtClean="0"/>
              <a:t>14</a:t>
            </a:fld>
            <a:endParaRPr lang="en-GB" dirty="0"/>
          </a:p>
        </p:txBody>
      </p:sp>
    </p:spTree>
    <p:extLst>
      <p:ext uri="{BB962C8B-B14F-4D97-AF65-F5344CB8AC3E}">
        <p14:creationId xmlns:p14="http://schemas.microsoft.com/office/powerpoint/2010/main" val="417993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103C-33AA-09A9-B815-B2566C504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7A78E-7FCB-567D-95D5-90A3F3345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D74AF-CC80-1D57-120C-8652E858E19C}"/>
              </a:ext>
            </a:extLst>
          </p:cNvPr>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AB96132F-520B-DCAD-8C5A-FA583051C16C}"/>
              </a:ext>
            </a:extLst>
          </p:cNvPr>
          <p:cNvSpPr>
            <a:spLocks noGrp="1"/>
          </p:cNvSpPr>
          <p:nvPr>
            <p:ph type="sldNum" sz="quarter" idx="5"/>
          </p:nvPr>
        </p:nvSpPr>
        <p:spPr/>
        <p:txBody>
          <a:bodyPr/>
          <a:lstStyle/>
          <a:p>
            <a:fld id="{6E7858C1-D36C-4F04-A3E3-0D91279BB381}" type="slidenum">
              <a:rPr lang="en-GB" smtClean="0"/>
              <a:t>15</a:t>
            </a:fld>
            <a:endParaRPr lang="en-GB" dirty="0"/>
          </a:p>
        </p:txBody>
      </p:sp>
    </p:spTree>
    <p:extLst>
      <p:ext uri="{BB962C8B-B14F-4D97-AF65-F5344CB8AC3E}">
        <p14:creationId xmlns:p14="http://schemas.microsoft.com/office/powerpoint/2010/main" val="2725974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2493ED-2F2F-4ED0-96CD-3051DA98DA92}" type="slidenum">
              <a:rPr lang="en-GB" smtClean="0"/>
              <a:t>16</a:t>
            </a:fld>
            <a:endParaRPr lang="en-GB" dirty="0"/>
          </a:p>
        </p:txBody>
      </p:sp>
    </p:spTree>
    <p:extLst>
      <p:ext uri="{BB962C8B-B14F-4D97-AF65-F5344CB8AC3E}">
        <p14:creationId xmlns:p14="http://schemas.microsoft.com/office/powerpoint/2010/main" val="250938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2493ED-2F2F-4ED0-96CD-3051DA98DA92}" type="slidenum">
              <a:rPr lang="en-GB" smtClean="0"/>
              <a:t>17</a:t>
            </a:fld>
            <a:endParaRPr lang="en-GB" dirty="0"/>
          </a:p>
        </p:txBody>
      </p:sp>
    </p:spTree>
    <p:extLst>
      <p:ext uri="{BB962C8B-B14F-4D97-AF65-F5344CB8AC3E}">
        <p14:creationId xmlns:p14="http://schemas.microsoft.com/office/powerpoint/2010/main" val="936016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103C-33AA-09A9-B815-B2566C504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7A78E-7FCB-567D-95D5-90A3F3345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D74AF-CC80-1D57-120C-8652E858E19C}"/>
              </a:ext>
            </a:extLst>
          </p:cNvPr>
          <p:cNvSpPr>
            <a:spLocks noGrp="1"/>
          </p:cNvSpPr>
          <p:nvPr>
            <p:ph type="body" idx="1"/>
          </p:nvPr>
        </p:nvSpPr>
        <p:spPr/>
        <p:txBody>
          <a:bodyPr/>
          <a:lstStyle/>
          <a:p>
            <a:endParaRPr lang="en-US" sz="2800" dirty="0">
              <a:cs typeface="Calibri"/>
            </a:endParaRPr>
          </a:p>
        </p:txBody>
      </p:sp>
      <p:sp>
        <p:nvSpPr>
          <p:cNvPr id="4" name="Slide Number Placeholder 3">
            <a:extLst>
              <a:ext uri="{FF2B5EF4-FFF2-40B4-BE49-F238E27FC236}">
                <a16:creationId xmlns:a16="http://schemas.microsoft.com/office/drawing/2014/main" id="{AB96132F-520B-DCAD-8C5A-FA583051C16C}"/>
              </a:ext>
            </a:extLst>
          </p:cNvPr>
          <p:cNvSpPr>
            <a:spLocks noGrp="1"/>
          </p:cNvSpPr>
          <p:nvPr>
            <p:ph type="sldNum" sz="quarter" idx="5"/>
          </p:nvPr>
        </p:nvSpPr>
        <p:spPr/>
        <p:txBody>
          <a:bodyPr/>
          <a:lstStyle/>
          <a:p>
            <a:fld id="{6E7858C1-D36C-4F04-A3E3-0D91279BB381}" type="slidenum">
              <a:rPr lang="en-GB" smtClean="0"/>
              <a:t>18</a:t>
            </a:fld>
            <a:endParaRPr lang="en-GB" dirty="0"/>
          </a:p>
        </p:txBody>
      </p:sp>
    </p:spTree>
    <p:extLst>
      <p:ext uri="{BB962C8B-B14F-4D97-AF65-F5344CB8AC3E}">
        <p14:creationId xmlns:p14="http://schemas.microsoft.com/office/powerpoint/2010/main" val="196017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103C-33AA-09A9-B815-B2566C504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7A78E-7FCB-567D-95D5-90A3F3345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D74AF-CC80-1D57-120C-8652E858E19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B96132F-520B-DCAD-8C5A-FA583051C16C}"/>
              </a:ext>
            </a:extLst>
          </p:cNvPr>
          <p:cNvSpPr>
            <a:spLocks noGrp="1"/>
          </p:cNvSpPr>
          <p:nvPr>
            <p:ph type="sldNum" sz="quarter" idx="5"/>
          </p:nvPr>
        </p:nvSpPr>
        <p:spPr/>
        <p:txBody>
          <a:bodyPr/>
          <a:lstStyle/>
          <a:p>
            <a:fld id="{6E7858C1-D36C-4F04-A3E3-0D91279BB381}" type="slidenum">
              <a:rPr lang="en-GB" smtClean="0"/>
              <a:t>19</a:t>
            </a:fld>
            <a:endParaRPr lang="en-GB" dirty="0"/>
          </a:p>
        </p:txBody>
      </p:sp>
    </p:spTree>
    <p:extLst>
      <p:ext uri="{BB962C8B-B14F-4D97-AF65-F5344CB8AC3E}">
        <p14:creationId xmlns:p14="http://schemas.microsoft.com/office/powerpoint/2010/main" val="427283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endParaRPr lang="en-US" sz="1200" dirty="0">
              <a:solidFill>
                <a:srgbClr val="4478A8"/>
              </a:solidFill>
              <a:latin typeface="Arial"/>
              <a:cs typeface="Arial"/>
            </a:endParaRPr>
          </a:p>
        </p:txBody>
      </p:sp>
      <p:sp>
        <p:nvSpPr>
          <p:cNvPr id="4" name="Slide Number Placeholder 3"/>
          <p:cNvSpPr>
            <a:spLocks noGrp="1"/>
          </p:cNvSpPr>
          <p:nvPr>
            <p:ph type="sldNum" sz="quarter" idx="5"/>
          </p:nvPr>
        </p:nvSpPr>
        <p:spPr/>
        <p:txBody>
          <a:bodyPr/>
          <a:lstStyle/>
          <a:p>
            <a:fld id="{A12493ED-2F2F-4ED0-96CD-3051DA98DA92}" type="slidenum">
              <a:rPr lang="en-GB" smtClean="0"/>
              <a:t>20</a:t>
            </a:fld>
            <a:endParaRPr lang="en-GB" dirty="0"/>
          </a:p>
        </p:txBody>
      </p:sp>
    </p:spTree>
    <p:extLst>
      <p:ext uri="{BB962C8B-B14F-4D97-AF65-F5344CB8AC3E}">
        <p14:creationId xmlns:p14="http://schemas.microsoft.com/office/powerpoint/2010/main" val="259015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While there are general categories of fatigue risks, and some commonly experienced consequence, everyone is different and it is helpful to think about the ways in which we are different and what this means in terms of fatigue. </a:t>
            </a:r>
          </a:p>
        </p:txBody>
      </p:sp>
      <p:sp>
        <p:nvSpPr>
          <p:cNvPr id="4" name="Slide Number Placeholder 3"/>
          <p:cNvSpPr>
            <a:spLocks noGrp="1"/>
          </p:cNvSpPr>
          <p:nvPr>
            <p:ph type="sldNum" sz="quarter" idx="5"/>
          </p:nvPr>
        </p:nvSpPr>
        <p:spPr/>
        <p:txBody>
          <a:bodyPr/>
          <a:lstStyle/>
          <a:p>
            <a:fld id="{A12493ED-2F2F-4ED0-96CD-3051DA98DA92}" type="slidenum">
              <a:rPr lang="en-US"/>
              <a:t>21</a:t>
            </a:fld>
            <a:endParaRPr lang="en-US" dirty="0"/>
          </a:p>
        </p:txBody>
      </p:sp>
    </p:spTree>
    <p:extLst>
      <p:ext uri="{BB962C8B-B14F-4D97-AF65-F5344CB8AC3E}">
        <p14:creationId xmlns:p14="http://schemas.microsoft.com/office/powerpoint/2010/main" val="2795138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12493ED-2F2F-4ED0-96CD-3051DA98DA92}" type="slidenum">
              <a:rPr lang="en-US"/>
              <a:t>25</a:t>
            </a:fld>
            <a:endParaRPr lang="en-US" dirty="0"/>
          </a:p>
        </p:txBody>
      </p:sp>
    </p:spTree>
    <p:extLst>
      <p:ext uri="{BB962C8B-B14F-4D97-AF65-F5344CB8AC3E}">
        <p14:creationId xmlns:p14="http://schemas.microsoft.com/office/powerpoint/2010/main" val="2128904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 reflection practice </a:t>
            </a:r>
          </a:p>
          <a:p>
            <a:r>
              <a:rPr lang="en-US" dirty="0"/>
              <a:t>How many people have driven when very tired? What were your own signs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12493ED-2F2F-4ED0-96CD-3051DA98DA92}" type="slidenum">
              <a:rPr lang="en-US"/>
              <a:t>26</a:t>
            </a:fld>
            <a:endParaRPr lang="en-US" dirty="0"/>
          </a:p>
        </p:txBody>
      </p:sp>
    </p:spTree>
    <p:extLst>
      <p:ext uri="{BB962C8B-B14F-4D97-AF65-F5344CB8AC3E}">
        <p14:creationId xmlns:p14="http://schemas.microsoft.com/office/powerpoint/2010/main" val="74720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103C-33AA-09A9-B815-B2566C504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7A78E-7FCB-567D-95D5-90A3F3345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D74AF-CC80-1D57-120C-8652E858E19C}"/>
              </a:ext>
            </a:extLst>
          </p:cNvPr>
          <p:cNvSpPr>
            <a:spLocks noGrp="1"/>
          </p:cNvSpPr>
          <p:nvPr>
            <p:ph type="body" idx="1"/>
          </p:nvPr>
        </p:nvSpPr>
        <p:spPr/>
        <p:txBody>
          <a:bodyPr/>
          <a:lstStyle/>
          <a:p>
            <a:endParaRPr lang="en-US" dirty="0">
              <a:ea typeface="Calibri" panose="020F0502020204030204"/>
              <a:cs typeface="Calibri"/>
            </a:endParaRPr>
          </a:p>
        </p:txBody>
      </p:sp>
      <p:sp>
        <p:nvSpPr>
          <p:cNvPr id="4" name="Slide Number Placeholder 3">
            <a:extLst>
              <a:ext uri="{FF2B5EF4-FFF2-40B4-BE49-F238E27FC236}">
                <a16:creationId xmlns:a16="http://schemas.microsoft.com/office/drawing/2014/main" id="{AB96132F-520B-DCAD-8C5A-FA583051C16C}"/>
              </a:ext>
            </a:extLst>
          </p:cNvPr>
          <p:cNvSpPr>
            <a:spLocks noGrp="1"/>
          </p:cNvSpPr>
          <p:nvPr>
            <p:ph type="sldNum" sz="quarter" idx="5"/>
          </p:nvPr>
        </p:nvSpPr>
        <p:spPr/>
        <p:txBody>
          <a:bodyPr/>
          <a:lstStyle/>
          <a:p>
            <a:fld id="{6E7858C1-D36C-4F04-A3E3-0D91279BB381}" type="slidenum">
              <a:rPr lang="en-GB" smtClean="0"/>
              <a:t>4</a:t>
            </a:fld>
            <a:endParaRPr lang="en-GB" dirty="0"/>
          </a:p>
        </p:txBody>
      </p:sp>
    </p:spTree>
    <p:extLst>
      <p:ext uri="{BB962C8B-B14F-4D97-AF65-F5344CB8AC3E}">
        <p14:creationId xmlns:p14="http://schemas.microsoft.com/office/powerpoint/2010/main" val="4179932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2493ED-2F2F-4ED0-96CD-3051DA98DA92}" type="slidenum">
              <a:rPr lang="en-GB" smtClean="0"/>
              <a:t>27</a:t>
            </a:fld>
            <a:endParaRPr lang="en-GB" dirty="0"/>
          </a:p>
        </p:txBody>
      </p:sp>
    </p:spTree>
    <p:extLst>
      <p:ext uri="{BB962C8B-B14F-4D97-AF65-F5344CB8AC3E}">
        <p14:creationId xmlns:p14="http://schemas.microsoft.com/office/powerpoint/2010/main" val="287043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7858C1-D36C-4F04-A3E3-0D91279BB381}" type="slidenum">
              <a:rPr lang="en-GB" smtClean="0"/>
              <a:t>29</a:t>
            </a:fld>
            <a:endParaRPr lang="en-GB" dirty="0"/>
          </a:p>
        </p:txBody>
      </p:sp>
    </p:spTree>
    <p:extLst>
      <p:ext uri="{BB962C8B-B14F-4D97-AF65-F5344CB8AC3E}">
        <p14:creationId xmlns:p14="http://schemas.microsoft.com/office/powerpoint/2010/main" val="399918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i="1" dirty="0">
              <a:solidFill>
                <a:schemeClr val="accent1">
                  <a:lumMod val="75000"/>
                </a:schemeClr>
              </a:solidFill>
              <a:ea typeface="Calibri"/>
              <a:cs typeface="Calibri"/>
            </a:endParaRPr>
          </a:p>
        </p:txBody>
      </p:sp>
      <p:sp>
        <p:nvSpPr>
          <p:cNvPr id="4" name="Slide Number Placeholder 3"/>
          <p:cNvSpPr>
            <a:spLocks noGrp="1"/>
          </p:cNvSpPr>
          <p:nvPr>
            <p:ph type="sldNum" sz="quarter" idx="5"/>
          </p:nvPr>
        </p:nvSpPr>
        <p:spPr/>
        <p:txBody>
          <a:bodyPr/>
          <a:lstStyle/>
          <a:p>
            <a:fld id="{A12493ED-2F2F-4ED0-96CD-3051DA98DA92}" type="slidenum">
              <a:rPr lang="en-GB" smtClean="0"/>
              <a:t>5</a:t>
            </a:fld>
            <a:endParaRPr lang="en-GB" dirty="0"/>
          </a:p>
        </p:txBody>
      </p:sp>
    </p:spTree>
    <p:extLst>
      <p:ext uri="{BB962C8B-B14F-4D97-AF65-F5344CB8AC3E}">
        <p14:creationId xmlns:p14="http://schemas.microsoft.com/office/powerpoint/2010/main" val="412666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Im awake Im fine </a:t>
            </a:r>
            <a:endParaRPr lang="en-GB" dirty="0"/>
          </a:p>
        </p:txBody>
      </p:sp>
      <p:sp>
        <p:nvSpPr>
          <p:cNvPr id="4" name="Slide Number Placeholder 3"/>
          <p:cNvSpPr>
            <a:spLocks noGrp="1"/>
          </p:cNvSpPr>
          <p:nvPr>
            <p:ph type="sldNum" sz="quarter" idx="5"/>
          </p:nvPr>
        </p:nvSpPr>
        <p:spPr/>
        <p:txBody>
          <a:bodyPr/>
          <a:lstStyle/>
          <a:p>
            <a:fld id="{A12493ED-2F2F-4ED0-96CD-3051DA98DA92}" type="slidenum">
              <a:rPr lang="en-GB" smtClean="0"/>
              <a:t>6</a:t>
            </a:fld>
            <a:endParaRPr lang="en-GB" dirty="0"/>
          </a:p>
        </p:txBody>
      </p:sp>
    </p:spTree>
    <p:extLst>
      <p:ext uri="{BB962C8B-B14F-4D97-AF65-F5344CB8AC3E}">
        <p14:creationId xmlns:p14="http://schemas.microsoft.com/office/powerpoint/2010/main" val="387860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2493ED-2F2F-4ED0-96CD-3051DA98DA92}" type="slidenum">
              <a:rPr lang="en-GB" smtClean="0"/>
              <a:t>9</a:t>
            </a:fld>
            <a:endParaRPr lang="en-GB" dirty="0"/>
          </a:p>
        </p:txBody>
      </p:sp>
    </p:spTree>
    <p:extLst>
      <p:ext uri="{BB962C8B-B14F-4D97-AF65-F5344CB8AC3E}">
        <p14:creationId xmlns:p14="http://schemas.microsoft.com/office/powerpoint/2010/main" val="23516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12493ED-2F2F-4ED0-96CD-3051DA98DA92}" type="slidenum">
              <a:rPr lang="en-GB" smtClean="0"/>
              <a:t>10</a:t>
            </a:fld>
            <a:endParaRPr lang="en-GB" dirty="0"/>
          </a:p>
        </p:txBody>
      </p:sp>
    </p:spTree>
    <p:extLst>
      <p:ext uri="{BB962C8B-B14F-4D97-AF65-F5344CB8AC3E}">
        <p14:creationId xmlns:p14="http://schemas.microsoft.com/office/powerpoint/2010/main" val="386434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F1DC4A-5A47-1D44-B011-3AB6CC1E3CAC}" type="slidenum">
              <a:rPr lang="en-US" smtClean="0"/>
              <a:t>11</a:t>
            </a:fld>
            <a:endParaRPr lang="en-US" dirty="0"/>
          </a:p>
        </p:txBody>
      </p:sp>
    </p:spTree>
    <p:extLst>
      <p:ext uri="{BB962C8B-B14F-4D97-AF65-F5344CB8AC3E}">
        <p14:creationId xmlns:p14="http://schemas.microsoft.com/office/powerpoint/2010/main" val="159668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12493ED-2F2F-4ED0-96CD-3051DA98DA92}" type="slidenum">
              <a:rPr lang="en-GB" smtClean="0"/>
              <a:t>12</a:t>
            </a:fld>
            <a:endParaRPr lang="en-GB" dirty="0"/>
          </a:p>
        </p:txBody>
      </p:sp>
    </p:spTree>
    <p:extLst>
      <p:ext uri="{BB962C8B-B14F-4D97-AF65-F5344CB8AC3E}">
        <p14:creationId xmlns:p14="http://schemas.microsoft.com/office/powerpoint/2010/main" val="313426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 reflection practice</a:t>
            </a:r>
            <a:r>
              <a:rPr lang="en-US" dirty="0"/>
              <a:t> </a:t>
            </a:r>
          </a:p>
          <a:p>
            <a:r>
              <a:rPr lang="en-US" dirty="0"/>
              <a:t>How many people have driven when very tired? What were your own signs?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12493ED-2F2F-4ED0-96CD-3051DA98DA92}" type="slidenum">
              <a:rPr lang="en-US"/>
              <a:t>13</a:t>
            </a:fld>
            <a:endParaRPr lang="en-US" dirty="0"/>
          </a:p>
        </p:txBody>
      </p:sp>
    </p:spTree>
    <p:extLst>
      <p:ext uri="{BB962C8B-B14F-4D97-AF65-F5344CB8AC3E}">
        <p14:creationId xmlns:p14="http://schemas.microsoft.com/office/powerpoint/2010/main" val="239174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E3D7-FEEC-4893-BC0F-199B2C068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9A3313-51A6-4BF8-A349-F27B1C7EDB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0875E0-8572-4F56-A3D9-BE40176B5C9A}"/>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5" name="Footer Placeholder 4">
            <a:extLst>
              <a:ext uri="{FF2B5EF4-FFF2-40B4-BE49-F238E27FC236}">
                <a16:creationId xmlns:a16="http://schemas.microsoft.com/office/drawing/2014/main" id="{B0F7DF2A-CAC9-4D76-8886-46037050F3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ACEFA2-1324-46BC-A8F9-F59DB6921F64}"/>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49559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E628-9B76-478D-B7F8-39265B3384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231762-F851-4662-8836-08BEEFAD16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6B7DB-BC68-4355-8980-EAA1845C4C5C}"/>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5" name="Footer Placeholder 4">
            <a:extLst>
              <a:ext uri="{FF2B5EF4-FFF2-40B4-BE49-F238E27FC236}">
                <a16:creationId xmlns:a16="http://schemas.microsoft.com/office/drawing/2014/main" id="{9070D543-BC40-40C6-BEA5-6B99DF38B60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0DD67E-F10B-42E1-BD85-E8ABCA61FD61}"/>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335160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F36D5-651D-409B-9FCD-C8654465B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FE8314-703C-465A-AB91-6E57148F33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A7997-8918-410D-9A0F-9A0131D05408}"/>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5" name="Footer Placeholder 4">
            <a:extLst>
              <a:ext uri="{FF2B5EF4-FFF2-40B4-BE49-F238E27FC236}">
                <a16:creationId xmlns:a16="http://schemas.microsoft.com/office/drawing/2014/main" id="{5991A427-8823-4E76-9FD4-A256CE0264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96B1F0-EC91-4F90-AB52-19B98D68712C}"/>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237232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4150-3974-4073-99E2-17430BB716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D1D2FA-85C2-4E71-88E2-58BDF164D2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96C63D-790A-4DE1-A685-29E0A3BF94AF}"/>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5" name="Footer Placeholder 4">
            <a:extLst>
              <a:ext uri="{FF2B5EF4-FFF2-40B4-BE49-F238E27FC236}">
                <a16:creationId xmlns:a16="http://schemas.microsoft.com/office/drawing/2014/main" id="{956123A0-0C3F-4B0A-AC09-0C199AC9E51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26B708-C54C-41E2-BC44-C0281ACB52C9}"/>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401789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0E70-6E94-4860-92FC-D594EDC6A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F828CA-788A-4909-B948-F1EE026A8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AE0ABA-8778-4079-8B33-F90899AC3FD4}"/>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5" name="Footer Placeholder 4">
            <a:extLst>
              <a:ext uri="{FF2B5EF4-FFF2-40B4-BE49-F238E27FC236}">
                <a16:creationId xmlns:a16="http://schemas.microsoft.com/office/drawing/2014/main" id="{AF2003D4-D4FB-4C1E-A98B-33FD787A94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70F5C6-DC4D-48FA-92FF-154FB3AE359C}"/>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233411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97F1-A084-4206-9953-C64CF620AF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C2EA9-9BBE-4DFA-B5EC-44A38A07E8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BEECF5-C5F4-406D-8E6D-52A41EE2B3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0941D1-2D09-4029-BA37-1FB20D85E7BD}"/>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6" name="Footer Placeholder 5">
            <a:extLst>
              <a:ext uri="{FF2B5EF4-FFF2-40B4-BE49-F238E27FC236}">
                <a16:creationId xmlns:a16="http://schemas.microsoft.com/office/drawing/2014/main" id="{76DA66B2-AE3B-443F-B6B7-E785611C1C2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C3B3F1F-0DB4-42A8-908A-E929210C15B0}"/>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17862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CFCE-FD91-47A7-9142-442FD2F3BA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067D28-0277-45EE-BCA7-FF0D5A137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268691-4CB2-4958-9951-61F2BCD5D0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67D322-D0B0-41DF-A532-34F286038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DB78F9-F98E-4B35-9867-BB6378153D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2B2307-2D9B-44A0-99C7-E7A27042FFCA}"/>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8" name="Footer Placeholder 7">
            <a:extLst>
              <a:ext uri="{FF2B5EF4-FFF2-40B4-BE49-F238E27FC236}">
                <a16:creationId xmlns:a16="http://schemas.microsoft.com/office/drawing/2014/main" id="{41E08337-155E-4DEC-9BEB-2A62E852E72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2960F57-5C7B-4BEC-BDC1-DCCEFEAE273A}"/>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31178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18AA-8B2F-4FCA-BF59-E6DD32A516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ABF953-8DEB-4E5F-8A4E-F6EC75D8C4F9}"/>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4" name="Footer Placeholder 3">
            <a:extLst>
              <a:ext uri="{FF2B5EF4-FFF2-40B4-BE49-F238E27FC236}">
                <a16:creationId xmlns:a16="http://schemas.microsoft.com/office/drawing/2014/main" id="{EC7E21F4-F3D1-47E5-AA20-384CAFA7A9F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5AA7639-B915-455B-82F8-8145702B030D}"/>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376202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2F5F87-E4C7-4C7A-84AA-7C4D0C7DA699}"/>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3" name="Footer Placeholder 2">
            <a:extLst>
              <a:ext uri="{FF2B5EF4-FFF2-40B4-BE49-F238E27FC236}">
                <a16:creationId xmlns:a16="http://schemas.microsoft.com/office/drawing/2014/main" id="{AF47F625-0166-4568-BA77-2D15520F4C3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2BF9B02-C350-4541-95E6-5A7E775DCD21}"/>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418367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994-654D-4E81-A76D-4425B445D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130324-914B-499A-A306-652C20104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838D46-380D-48E8-AA34-9B62E6D71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B89414-A21D-4165-A635-366F2EF66E0C}"/>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6" name="Footer Placeholder 5">
            <a:extLst>
              <a:ext uri="{FF2B5EF4-FFF2-40B4-BE49-F238E27FC236}">
                <a16:creationId xmlns:a16="http://schemas.microsoft.com/office/drawing/2014/main" id="{0E3BAD28-7430-436E-ACF4-50B823D6D70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BF9F1C7-622F-4FA6-98B7-97DFDE1BB0A9}"/>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348858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1612-86F3-4C07-9624-B8405F4CD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09CFDB-23AE-4A1F-842C-351E8689A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75AE339-D8B3-4DF5-B98E-CEF40833C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C3052-89D0-49DA-908A-972DCD06A75B}"/>
              </a:ext>
            </a:extLst>
          </p:cNvPr>
          <p:cNvSpPr>
            <a:spLocks noGrp="1"/>
          </p:cNvSpPr>
          <p:nvPr>
            <p:ph type="dt" sz="half" idx="10"/>
          </p:nvPr>
        </p:nvSpPr>
        <p:spPr/>
        <p:txBody>
          <a:bodyPr/>
          <a:lstStyle/>
          <a:p>
            <a:fld id="{DD948299-5F8A-4DCC-95CA-70327F629CED}" type="datetimeFigureOut">
              <a:rPr lang="en-GB" smtClean="0"/>
              <a:t>05/08/2024</a:t>
            </a:fld>
            <a:endParaRPr lang="en-GB" dirty="0"/>
          </a:p>
        </p:txBody>
      </p:sp>
      <p:sp>
        <p:nvSpPr>
          <p:cNvPr id="6" name="Footer Placeholder 5">
            <a:extLst>
              <a:ext uri="{FF2B5EF4-FFF2-40B4-BE49-F238E27FC236}">
                <a16:creationId xmlns:a16="http://schemas.microsoft.com/office/drawing/2014/main" id="{9B2ED374-C04E-4D2B-A806-98762355841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E02B36E-3E7E-45CC-89F4-2A89864DFA02}"/>
              </a:ext>
            </a:extLst>
          </p:cNvPr>
          <p:cNvSpPr>
            <a:spLocks noGrp="1"/>
          </p:cNvSpPr>
          <p:nvPr>
            <p:ph type="sldNum" sz="quarter" idx="12"/>
          </p:nvPr>
        </p:nvSpPr>
        <p:spPr/>
        <p:txBody>
          <a:bodyPr/>
          <a:lstStyle/>
          <a:p>
            <a:fld id="{6378BB5A-EBF4-4FED-9291-B5E431F0C6FE}" type="slidenum">
              <a:rPr lang="en-GB" smtClean="0"/>
              <a:t>‹#›</a:t>
            </a:fld>
            <a:endParaRPr lang="en-GB" dirty="0"/>
          </a:p>
        </p:txBody>
      </p:sp>
    </p:spTree>
    <p:extLst>
      <p:ext uri="{BB962C8B-B14F-4D97-AF65-F5344CB8AC3E}">
        <p14:creationId xmlns:p14="http://schemas.microsoft.com/office/powerpoint/2010/main" val="111039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CEA11B-62B4-4714-B309-C3C896636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39BA17-C64B-4565-87D4-AA2ED9010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798C5B-D10E-4BCF-955F-A6C1A041B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48299-5F8A-4DCC-95CA-70327F629CED}" type="datetimeFigureOut">
              <a:rPr lang="en-GB" smtClean="0"/>
              <a:t>05/08/2024</a:t>
            </a:fld>
            <a:endParaRPr lang="en-GB" dirty="0"/>
          </a:p>
        </p:txBody>
      </p:sp>
      <p:sp>
        <p:nvSpPr>
          <p:cNvPr id="5" name="Footer Placeholder 4">
            <a:extLst>
              <a:ext uri="{FF2B5EF4-FFF2-40B4-BE49-F238E27FC236}">
                <a16:creationId xmlns:a16="http://schemas.microsoft.com/office/drawing/2014/main" id="{C4116821-E54B-4849-A209-AF3D7C86C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963754-525E-4CB4-B0F5-5C7D0C4DA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8BB5A-EBF4-4FED-9291-B5E431F0C6FE}" type="slidenum">
              <a:rPr lang="en-GB" smtClean="0"/>
              <a:t>‹#›</a:t>
            </a:fld>
            <a:endParaRPr lang="en-GB" dirty="0"/>
          </a:p>
        </p:txBody>
      </p:sp>
    </p:spTree>
    <p:extLst>
      <p:ext uri="{BB962C8B-B14F-4D97-AF65-F5344CB8AC3E}">
        <p14:creationId xmlns:p14="http://schemas.microsoft.com/office/powerpoint/2010/main" val="295164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emf"/><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jpe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emf"/><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emf"/><Relationship Id="rId7"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emf"/><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emf"/><Relationship Id="rId7" Type="http://schemas.openxmlformats.org/officeDocument/2006/relationships/diagramQuickStyle" Target="../diagrams/quickStyle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jpeg"/><Relationship Id="rId9" Type="http://schemas.microsoft.com/office/2007/relationships/diagramDrawing" Target="../diagrams/drawing8.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azFOQTK5crc" TargetMode="External"/><Relationship Id="rId7" Type="http://schemas.openxmlformats.org/officeDocument/2006/relationships/image" Target="../media/image1.png"/><Relationship Id="rId2" Type="http://schemas.openxmlformats.org/officeDocument/2006/relationships/hyperlink" Target="https://journals.sagepub.com/doi/abs/10.1177/154193120104502302?journalCode=proe" TargetMode="Externa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hyperlink" Target="https://www.ncbi.nlm.nih.gov/pmc/articles/PMC388251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humanfactors@hull.ac.uk" TargetMode="External"/><Relationship Id="rId5" Type="http://schemas.openxmlformats.org/officeDocument/2006/relationships/image" Target="../media/image5.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DBB784-CF9C-62A4-8F27-F5DDAA7A213B}"/>
              </a:ext>
            </a:extLst>
          </p:cNvPr>
          <p:cNvPicPr>
            <a:picLocks noChangeAspect="1"/>
          </p:cNvPicPr>
          <p:nvPr/>
        </p:nvPicPr>
        <p:blipFill>
          <a:blip r:embed="rId3"/>
          <a:stretch>
            <a:fillRect/>
          </a:stretch>
        </p:blipFill>
        <p:spPr>
          <a:xfrm>
            <a:off x="4652010" y="1210762"/>
            <a:ext cx="7138188" cy="3980913"/>
          </a:xfrm>
          <a:prstGeom prst="rect">
            <a:avLst/>
          </a:prstGeom>
          <a:ln>
            <a:noFill/>
          </a:ln>
        </p:spPr>
      </p:pic>
      <p:grpSp>
        <p:nvGrpSpPr>
          <p:cNvPr id="1077" name="Group 1076">
            <a:extLst>
              <a:ext uri="{FF2B5EF4-FFF2-40B4-BE49-F238E27FC236}">
                <a16:creationId xmlns:a16="http://schemas.microsoft.com/office/drawing/2014/main" id="{3B337C2F-F4B9-764C-45E5-86A1306E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76" y="5338644"/>
            <a:ext cx="12202176" cy="1519355"/>
            <a:chOff x="-10176" y="5338644"/>
            <a:chExt cx="12202176" cy="1519355"/>
          </a:xfrm>
        </p:grpSpPr>
        <p:sp>
          <p:nvSpPr>
            <p:cNvPr id="1078" name="Rectangle 1077">
              <a:extLst>
                <a:ext uri="{FF2B5EF4-FFF2-40B4-BE49-F238E27FC236}">
                  <a16:creationId xmlns:a16="http://schemas.microsoft.com/office/drawing/2014/main" id="{DE1E11FF-4A87-A65F-DAEC-E20057A3F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5331238" y="-2767"/>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9" name="Rectangle 1078">
              <a:extLst>
                <a:ext uri="{FF2B5EF4-FFF2-40B4-BE49-F238E27FC236}">
                  <a16:creationId xmlns:a16="http://schemas.microsoft.com/office/drawing/2014/main" id="{1719AAC3-64F6-CEDF-0B56-5C0C6BD3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8906919" y="3566802"/>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0" name="Rectangle 1079">
              <a:extLst>
                <a:ext uri="{FF2B5EF4-FFF2-40B4-BE49-F238E27FC236}">
                  <a16:creationId xmlns:a16="http://schemas.microsoft.com/office/drawing/2014/main" id="{BA0DE637-E8FB-63A7-A5E2-E28DBE1A4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3921534" y="1406934"/>
              <a:ext cx="1519355" cy="9382775"/>
            </a:xfrm>
            <a:prstGeom prst="rect">
              <a:avLst/>
            </a:prstGeom>
            <a:gradFill>
              <a:gsLst>
                <a:gs pos="2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AB392799-9150-4A26-89BF-4B2C4C75FB5F}"/>
              </a:ext>
            </a:extLst>
          </p:cNvPr>
          <p:cNvSpPr txBox="1">
            <a:spLocks/>
          </p:cNvSpPr>
          <p:nvPr/>
        </p:nvSpPr>
        <p:spPr>
          <a:xfrm>
            <a:off x="401802" y="276133"/>
            <a:ext cx="4353078" cy="46663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478A8"/>
                </a:solidFill>
                <a:effectLst/>
                <a:uLnTx/>
                <a:uFillTx/>
                <a:latin typeface="Arial"/>
                <a:cs typeface="Arial"/>
              </a:rPr>
              <a:t>Introduction to Work-Related Fatigue</a:t>
            </a:r>
            <a:br>
              <a:rPr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kumimoji="0" lang="en-US" sz="3200" b="0" i="0" u="none" strike="noStrike" kern="1200" cap="none" spc="0" normalizeH="0" baseline="0" noProof="0" dirty="0">
              <a:ln>
                <a:noFill/>
              </a:ln>
              <a:solidFill>
                <a:srgbClr val="4478A8"/>
              </a:solidFill>
              <a:effectLst/>
              <a:uLnTx/>
              <a:uFillTx/>
              <a:latin typeface="Arial" panose="020B0604020202020204" pitchFamily="34" charset="0"/>
              <a:ea typeface="+mj-ea"/>
              <a:cs typeface="Arial" panose="020B0604020202020204" pitchFamily="34" charset="0"/>
            </a:endParaRPr>
          </a:p>
          <a:p>
            <a:pPr algn="l">
              <a:spcAft>
                <a:spcPts val="600"/>
              </a:spcAft>
              <a:defRPr/>
            </a:pPr>
            <a:r>
              <a:rPr kumimoji="0" lang="en-US" sz="3200" b="1" i="0" u="none" strike="noStrike" kern="1200" cap="none" spc="0" normalizeH="0" baseline="0" noProof="0" dirty="0">
                <a:ln>
                  <a:noFill/>
                </a:ln>
                <a:solidFill>
                  <a:srgbClr val="ED7D31"/>
                </a:solidFill>
                <a:effectLst/>
                <a:uLnTx/>
                <a:uFillTx/>
                <a:latin typeface="Arial"/>
                <a:cs typeface="Arial"/>
              </a:rPr>
              <a:t>Unit </a:t>
            </a:r>
            <a:r>
              <a:rPr lang="en-US" sz="3200" b="1" dirty="0">
                <a:solidFill>
                  <a:srgbClr val="ED7D31"/>
                </a:solidFill>
                <a:latin typeface="Arial"/>
                <a:cs typeface="Arial"/>
              </a:rPr>
              <a:t>3</a:t>
            </a:r>
            <a:r>
              <a:rPr kumimoji="0" lang="en-US" sz="3200" b="1" i="0" u="none" strike="noStrike" kern="1200" cap="none" spc="0" normalizeH="0" baseline="0" noProof="0" dirty="0">
                <a:ln>
                  <a:noFill/>
                </a:ln>
                <a:solidFill>
                  <a:srgbClr val="ED7D31"/>
                </a:solidFill>
                <a:effectLst/>
                <a:uLnTx/>
                <a:uFillTx/>
                <a:latin typeface="Arial"/>
                <a:cs typeface="Arial"/>
              </a:rPr>
              <a:t>: </a:t>
            </a:r>
            <a:br>
              <a:rPr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US" sz="3200" dirty="0">
                <a:solidFill>
                  <a:srgbClr val="ED7D31"/>
                </a:solidFill>
                <a:latin typeface="Arial"/>
                <a:cs typeface="Arial"/>
              </a:rPr>
              <a:t>The state of </a:t>
            </a:r>
            <a:br>
              <a:rPr lang="en-US" sz="3200" dirty="0">
                <a:solidFill>
                  <a:srgbClr val="ED7D31"/>
                </a:solidFill>
                <a:latin typeface="Arial"/>
                <a:cs typeface="Arial"/>
              </a:rPr>
            </a:br>
            <a:r>
              <a:rPr lang="en-US" sz="3200" dirty="0">
                <a:solidFill>
                  <a:srgbClr val="ED7D31"/>
                </a:solidFill>
                <a:latin typeface="Arial"/>
                <a:cs typeface="Arial"/>
              </a:rPr>
              <a:t>fatigue and its consequences</a:t>
            </a:r>
            <a:endParaRPr lang="en-US" sz="3200" b="0" i="0" u="none" strike="noStrike" kern="1200" cap="none" spc="0" normalizeH="0" baseline="0" noProof="0" dirty="0">
              <a:ln>
                <a:noFill/>
              </a:ln>
              <a:solidFill>
                <a:srgbClr val="ED7D31"/>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BEE98EC-3154-494D-80C9-FCA20C9D87EF}"/>
              </a:ext>
            </a:extLst>
          </p:cNvPr>
          <p:cNvPicPr>
            <a:picLocks noChangeAspect="1"/>
          </p:cNvPicPr>
          <p:nvPr/>
        </p:nvPicPr>
        <p:blipFill>
          <a:blip r:embed="rId4"/>
          <a:stretch>
            <a:fillRect/>
          </a:stretch>
        </p:blipFill>
        <p:spPr>
          <a:xfrm>
            <a:off x="499287" y="5731275"/>
            <a:ext cx="3988741" cy="730549"/>
          </a:xfrm>
          <a:prstGeom prst="rect">
            <a:avLst/>
          </a:prstGeom>
        </p:spPr>
      </p:pic>
      <p:sp>
        <p:nvSpPr>
          <p:cNvPr id="9" name="TextBox 8">
            <a:extLst>
              <a:ext uri="{FF2B5EF4-FFF2-40B4-BE49-F238E27FC236}">
                <a16:creationId xmlns:a16="http://schemas.microsoft.com/office/drawing/2014/main" id="{F3241B4F-D7A8-7238-D5D2-8F482A0E2ED3}"/>
              </a:ext>
            </a:extLst>
          </p:cNvPr>
          <p:cNvSpPr txBox="1"/>
          <p:nvPr/>
        </p:nvSpPr>
        <p:spPr>
          <a:xfrm>
            <a:off x="5323840" y="5044710"/>
            <a:ext cx="6689691" cy="175432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Prepared by: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Centre for Human Factors, University of Hull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Commissioned and supported by: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Energy Networks  Association</a:t>
            </a:r>
          </a:p>
          <a:p>
            <a:pPr algn="r">
              <a:defRPr/>
            </a:pPr>
            <a:r>
              <a:rPr lang="en-GB" sz="1600" b="0" i="0" u="none" strike="noStrike" dirty="0">
                <a:solidFill>
                  <a:schemeClr val="bg1"/>
                </a:solidFill>
                <a:effectLst/>
                <a:latin typeface="Arial"/>
                <a:cs typeface="Arial"/>
              </a:rPr>
              <a:t>Copyright © 2024 Centre for Human Factors. All rights reserved</a:t>
            </a:r>
            <a:r>
              <a:rPr lang="en-US" dirty="0">
                <a:solidFill>
                  <a:prstClr val="white"/>
                </a:solidFill>
                <a:latin typeface="Calibri" panose="020F0502020204030204"/>
              </a:rPr>
              <a:t> </a:t>
            </a:r>
            <a:endParaRPr lang="en-US" sz="1800" b="0" i="0" u="none" strike="noStrike" kern="1200" cap="none" spc="0" normalizeH="0" baseline="0" noProof="0" dirty="0">
              <a:ln>
                <a:noFill/>
              </a:ln>
              <a:solidFill>
                <a:prstClr val="white"/>
              </a:solidFill>
              <a:effectLst/>
              <a:uLnTx/>
              <a:uFillTx/>
              <a:latin typeface="Calibri" panose="020F0502020204030204"/>
              <a:ea typeface="Calibri"/>
              <a:cs typeface="Calibri"/>
            </a:endParaRPr>
          </a:p>
        </p:txBody>
      </p:sp>
      <p:pic>
        <p:nvPicPr>
          <p:cNvPr id="2" name="Picture 1" descr="A blue and black logo&#10;&#10;Description automatically generated">
            <a:extLst>
              <a:ext uri="{FF2B5EF4-FFF2-40B4-BE49-F238E27FC236}">
                <a16:creationId xmlns:a16="http://schemas.microsoft.com/office/drawing/2014/main" id="{7F1A24E6-0C4A-D2F3-D2FC-34B5615F76C9}"/>
              </a:ext>
            </a:extLst>
          </p:cNvPr>
          <p:cNvPicPr>
            <a:picLocks noChangeAspect="1"/>
          </p:cNvPicPr>
          <p:nvPr/>
        </p:nvPicPr>
        <p:blipFill>
          <a:blip r:embed="rId5"/>
          <a:stretch>
            <a:fillRect/>
          </a:stretch>
        </p:blipFill>
        <p:spPr>
          <a:xfrm>
            <a:off x="10118726" y="-52747"/>
            <a:ext cx="1986171" cy="2000548"/>
          </a:xfrm>
          <a:prstGeom prst="rect">
            <a:avLst/>
          </a:prstGeom>
        </p:spPr>
      </p:pic>
    </p:spTree>
    <p:extLst>
      <p:ext uri="{BB962C8B-B14F-4D97-AF65-F5344CB8AC3E}">
        <p14:creationId xmlns:p14="http://schemas.microsoft.com/office/powerpoint/2010/main" val="348451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8D163-1DD6-20A7-23CA-145132163ADC}"/>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7" name="Picture 6" descr="Member Details | Energy Networks Association">
            <a:extLst>
              <a:ext uri="{FF2B5EF4-FFF2-40B4-BE49-F238E27FC236}">
                <a16:creationId xmlns:a16="http://schemas.microsoft.com/office/drawing/2014/main" id="{40E68B40-02B2-A2FC-A7CE-DF8C4F815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A9AB3A-0BD5-F0B7-3BF8-E5B2E73BA9DC}"/>
              </a:ext>
            </a:extLst>
          </p:cNvPr>
          <p:cNvSpPr txBox="1"/>
          <p:nvPr/>
        </p:nvSpPr>
        <p:spPr>
          <a:xfrm>
            <a:off x="411480" y="886971"/>
            <a:ext cx="114574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solidFill>
                  <a:srgbClr val="4478A8"/>
                </a:solidFill>
                <a:latin typeface="Arial" panose="020B0604020202020204" pitchFamily="34" charset="0"/>
                <a:cs typeface="Arial" panose="020B0604020202020204" pitchFamily="34" charset="0"/>
              </a:rPr>
              <a:t>What does this all mean for me at work?</a:t>
            </a:r>
          </a:p>
        </p:txBody>
      </p:sp>
      <p:sp>
        <p:nvSpPr>
          <p:cNvPr id="4" name="Rectangle 3">
            <a:extLst>
              <a:ext uri="{FF2B5EF4-FFF2-40B4-BE49-F238E27FC236}">
                <a16:creationId xmlns:a16="http://schemas.microsoft.com/office/drawing/2014/main" id="{C38553FC-D8C8-9C0B-BD41-C1C5E1FE5964}"/>
              </a:ext>
            </a:extLst>
          </p:cNvPr>
          <p:cNvSpPr/>
          <p:nvPr/>
        </p:nvSpPr>
        <p:spPr>
          <a:xfrm flipV="1">
            <a:off x="539495" y="1554625"/>
            <a:ext cx="8937992"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graphicFrame>
        <p:nvGraphicFramePr>
          <p:cNvPr id="6" name="Content Placeholder 2">
            <a:extLst>
              <a:ext uri="{FF2B5EF4-FFF2-40B4-BE49-F238E27FC236}">
                <a16:creationId xmlns:a16="http://schemas.microsoft.com/office/drawing/2014/main" id="{492077A6-E9E5-F384-00B8-54F97FC8BC43}"/>
              </a:ext>
            </a:extLst>
          </p:cNvPr>
          <p:cNvGraphicFramePr>
            <a:graphicFrameLocks noGrp="1"/>
          </p:cNvGraphicFramePr>
          <p:nvPr>
            <p:ph idx="1"/>
            <p:extLst>
              <p:ext uri="{D42A27DB-BD31-4B8C-83A1-F6EECF244321}">
                <p14:modId xmlns:p14="http://schemas.microsoft.com/office/powerpoint/2010/main" val="2013157209"/>
              </p:ext>
            </p:extLst>
          </p:nvPr>
        </p:nvGraphicFramePr>
        <p:xfrm>
          <a:off x="763322" y="1929226"/>
          <a:ext cx="10568375" cy="4618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4368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D1BC43F-ED42-A82C-2079-168086521442}"/>
              </a:ext>
            </a:extLst>
          </p:cNvPr>
          <p:cNvPicPr>
            <a:picLocks noChangeAspect="1"/>
          </p:cNvPicPr>
          <p:nvPr/>
        </p:nvPicPr>
        <p:blipFill>
          <a:blip r:embed="rId3"/>
          <a:stretch>
            <a:fillRect/>
          </a:stretch>
        </p:blipFill>
        <p:spPr>
          <a:xfrm>
            <a:off x="10168399" y="2564256"/>
            <a:ext cx="1552792" cy="1895740"/>
          </a:xfrm>
          <a:prstGeom prst="rect">
            <a:avLst/>
          </a:prstGeom>
          <a:ln>
            <a:noFill/>
          </a:ln>
        </p:spPr>
      </p:pic>
      <p:pic>
        <p:nvPicPr>
          <p:cNvPr id="4" name="Picture 3">
            <a:extLst>
              <a:ext uri="{FF2B5EF4-FFF2-40B4-BE49-F238E27FC236}">
                <a16:creationId xmlns:a16="http://schemas.microsoft.com/office/drawing/2014/main" id="{7EEBAF0F-9405-EC0C-D4F2-ED7D29A54162}"/>
              </a:ext>
            </a:extLst>
          </p:cNvPr>
          <p:cNvPicPr>
            <a:picLocks noChangeAspect="1"/>
          </p:cNvPicPr>
          <p:nvPr/>
        </p:nvPicPr>
        <p:blipFill>
          <a:blip r:embed="rId4"/>
          <a:stretch>
            <a:fillRect/>
          </a:stretch>
        </p:blipFill>
        <p:spPr>
          <a:xfrm>
            <a:off x="217341" y="34305"/>
            <a:ext cx="3446902" cy="655682"/>
          </a:xfrm>
          <a:prstGeom prst="rect">
            <a:avLst/>
          </a:prstGeom>
        </p:spPr>
      </p:pic>
      <p:sp>
        <p:nvSpPr>
          <p:cNvPr id="5" name="Title 1">
            <a:extLst>
              <a:ext uri="{FF2B5EF4-FFF2-40B4-BE49-F238E27FC236}">
                <a16:creationId xmlns:a16="http://schemas.microsoft.com/office/drawing/2014/main" id="{365970EC-18C9-77A9-981A-C7BD6AB867CD}"/>
              </a:ext>
            </a:extLst>
          </p:cNvPr>
          <p:cNvSpPr txBox="1">
            <a:spLocks/>
          </p:cNvSpPr>
          <p:nvPr/>
        </p:nvSpPr>
        <p:spPr>
          <a:xfrm>
            <a:off x="201637" y="800175"/>
            <a:ext cx="10515600" cy="594043"/>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4478A8"/>
                </a:solidFill>
                <a:latin typeface="Arial"/>
                <a:cs typeface="Calibri Light"/>
              </a:rPr>
              <a:t>Thinking about his own fatigue, Alan is starting to understand…</a:t>
            </a:r>
          </a:p>
          <a:p>
            <a:endParaRPr lang="en-US" sz="3600" dirty="0">
              <a:solidFill>
                <a:srgbClr val="4478A8"/>
              </a:solidFill>
              <a:latin typeface="Arial"/>
              <a:cs typeface="Calibri Light"/>
            </a:endParaRPr>
          </a:p>
        </p:txBody>
      </p:sp>
      <p:sp>
        <p:nvSpPr>
          <p:cNvPr id="8" name="Speech Bubble: Rectangle with Corners Rounded 7">
            <a:extLst>
              <a:ext uri="{FF2B5EF4-FFF2-40B4-BE49-F238E27FC236}">
                <a16:creationId xmlns:a16="http://schemas.microsoft.com/office/drawing/2014/main" id="{07564A8A-7EB8-C2B9-0D9A-3B25839B11BC}"/>
              </a:ext>
            </a:extLst>
          </p:cNvPr>
          <p:cNvSpPr/>
          <p:nvPr/>
        </p:nvSpPr>
        <p:spPr>
          <a:xfrm>
            <a:off x="5393405" y="2032743"/>
            <a:ext cx="3927274" cy="1895740"/>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500" i="1" dirty="0">
                <a:solidFill>
                  <a:srgbClr val="4478A8"/>
                </a:solidFill>
                <a:latin typeface="Arial"/>
                <a:cs typeface="Arial"/>
              </a:rPr>
              <a:t>That’s right - This is an important part of understanding fatigue – we (often subconsciously) shift to more low effort strategies when fatigued and that typically means cutting corners and being willing to rely on less information in making decisions!</a:t>
            </a:r>
            <a:endParaRPr lang="en-GB" sz="1500" b="1" i="1" dirty="0">
              <a:solidFill>
                <a:srgbClr val="4478A8"/>
              </a:solidFill>
              <a:latin typeface="Arial"/>
              <a:cs typeface="Arial"/>
            </a:endParaRPr>
          </a:p>
        </p:txBody>
      </p:sp>
      <p:sp>
        <p:nvSpPr>
          <p:cNvPr id="10" name="Rectangle 9">
            <a:extLst>
              <a:ext uri="{FF2B5EF4-FFF2-40B4-BE49-F238E27FC236}">
                <a16:creationId xmlns:a16="http://schemas.microsoft.com/office/drawing/2014/main" id="{5D1A0A72-C6A2-0DEB-CA51-0D33171B3E8D}"/>
              </a:ext>
            </a:extLst>
          </p:cNvPr>
          <p:cNvSpPr/>
          <p:nvPr/>
        </p:nvSpPr>
        <p:spPr>
          <a:xfrm>
            <a:off x="291507" y="1288453"/>
            <a:ext cx="9833567"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336699"/>
              </a:solidFill>
            </a:endParaRPr>
          </a:p>
        </p:txBody>
      </p:sp>
      <p:sp>
        <p:nvSpPr>
          <p:cNvPr id="15" name="Thought Bubble: Cloud 14">
            <a:extLst>
              <a:ext uri="{FF2B5EF4-FFF2-40B4-BE49-F238E27FC236}">
                <a16:creationId xmlns:a16="http://schemas.microsoft.com/office/drawing/2014/main" id="{D6E2BF13-319A-0EB9-A703-97BF8E18B5B8}"/>
              </a:ext>
            </a:extLst>
          </p:cNvPr>
          <p:cNvSpPr/>
          <p:nvPr/>
        </p:nvSpPr>
        <p:spPr>
          <a:xfrm>
            <a:off x="217341" y="2228710"/>
            <a:ext cx="2045299" cy="1692985"/>
          </a:xfrm>
          <a:prstGeom prst="wedgeRoundRectCallout">
            <a:avLst>
              <a:gd name="adj1" fmla="val -15245"/>
              <a:gd name="adj2" fmla="val 76003"/>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hought Bubble: Cloud 15">
            <a:extLst>
              <a:ext uri="{FF2B5EF4-FFF2-40B4-BE49-F238E27FC236}">
                <a16:creationId xmlns:a16="http://schemas.microsoft.com/office/drawing/2014/main" id="{A9DC963E-846B-7D11-9A05-514406AAB276}"/>
              </a:ext>
            </a:extLst>
          </p:cNvPr>
          <p:cNvSpPr/>
          <p:nvPr/>
        </p:nvSpPr>
        <p:spPr>
          <a:xfrm>
            <a:off x="2262640" y="4021793"/>
            <a:ext cx="2481441" cy="1870789"/>
          </a:xfrm>
          <a:prstGeom prst="wedgeRoundRectCallout">
            <a:avLst>
              <a:gd name="adj1" fmla="val -69967"/>
              <a:gd name="adj2" fmla="val 11586"/>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ction Button: Blank 17">
            <a:hlinkClick r:id="" action="ppaction://noaction" highlightClick="1"/>
            <a:extLst>
              <a:ext uri="{FF2B5EF4-FFF2-40B4-BE49-F238E27FC236}">
                <a16:creationId xmlns:a16="http://schemas.microsoft.com/office/drawing/2014/main" id="{D9BEE089-25F5-330D-FDD9-1E9B90451C42}"/>
              </a:ext>
            </a:extLst>
          </p:cNvPr>
          <p:cNvSpPr/>
          <p:nvPr/>
        </p:nvSpPr>
        <p:spPr>
          <a:xfrm>
            <a:off x="431095" y="2653917"/>
            <a:ext cx="1582738" cy="84256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dirty="0">
                <a:solidFill>
                  <a:srgbClr val="4478A8"/>
                </a:solidFill>
              </a:rPr>
              <a:t>Ah, so when I’m tired, I’m at greater risk of cutting corners</a:t>
            </a:r>
          </a:p>
        </p:txBody>
      </p:sp>
      <p:pic>
        <p:nvPicPr>
          <p:cNvPr id="42" name="Picture 41" descr="A blue and black logo&#10;&#10;Description automatically generated">
            <a:extLst>
              <a:ext uri="{FF2B5EF4-FFF2-40B4-BE49-F238E27FC236}">
                <a16:creationId xmlns:a16="http://schemas.microsoft.com/office/drawing/2014/main" id="{01C72478-FE30-EC99-8F9C-06F9B90C5ED7}"/>
              </a:ext>
            </a:extLst>
          </p:cNvPr>
          <p:cNvPicPr>
            <a:picLocks noChangeAspect="1"/>
          </p:cNvPicPr>
          <p:nvPr/>
        </p:nvPicPr>
        <p:blipFill>
          <a:blip r:embed="rId5"/>
          <a:stretch>
            <a:fillRect/>
          </a:stretch>
        </p:blipFill>
        <p:spPr>
          <a:xfrm>
            <a:off x="10331133" y="-143510"/>
            <a:ext cx="1933575" cy="1943100"/>
          </a:xfrm>
          <a:prstGeom prst="rect">
            <a:avLst/>
          </a:prstGeom>
        </p:spPr>
      </p:pic>
      <p:sp>
        <p:nvSpPr>
          <p:cNvPr id="27" name="Speech Bubble: Rectangle with Corners Rounded 26">
            <a:extLst>
              <a:ext uri="{FF2B5EF4-FFF2-40B4-BE49-F238E27FC236}">
                <a16:creationId xmlns:a16="http://schemas.microsoft.com/office/drawing/2014/main" id="{12FC1E17-66A1-1996-BD60-A4C52B8F48C5}"/>
              </a:ext>
            </a:extLst>
          </p:cNvPr>
          <p:cNvSpPr/>
          <p:nvPr/>
        </p:nvSpPr>
        <p:spPr>
          <a:xfrm>
            <a:off x="5393405" y="4021793"/>
            <a:ext cx="3993306" cy="2095638"/>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i="1" dirty="0">
                <a:solidFill>
                  <a:srgbClr val="4478A8"/>
                </a:solidFill>
                <a:latin typeface="Arial"/>
                <a:cs typeface="Arial"/>
              </a:rPr>
              <a:t>Yes, </a:t>
            </a:r>
            <a:r>
              <a:rPr lang="en-GB" sz="1500" i="1" dirty="0">
                <a:solidFill>
                  <a:srgbClr val="4478A8"/>
                </a:solidFill>
                <a:latin typeface="Arial"/>
                <a:cs typeface="Arial"/>
              </a:rPr>
              <a:t>people can be extraordinarily heroic in challenging circumstances – Think about how you coped in the face of major storms / faults! </a:t>
            </a:r>
          </a:p>
          <a:p>
            <a:pPr algn="ctr"/>
            <a:r>
              <a:rPr lang="en-GB" sz="1500" i="1" dirty="0">
                <a:solidFill>
                  <a:srgbClr val="4478A8"/>
                </a:solidFill>
                <a:latin typeface="Arial"/>
                <a:cs typeface="Arial"/>
              </a:rPr>
              <a:t>When something really matters to us, we can put in 'everything we have' to keep going, but this comes at a cost to us later.</a:t>
            </a:r>
            <a:endParaRPr lang="en-GB" sz="1500" i="1" dirty="0">
              <a:solidFill>
                <a:srgbClr val="4478A8"/>
              </a:solidFill>
              <a:latin typeface="Arial" panose="020B0604020202020204" pitchFamily="34" charset="0"/>
              <a:cs typeface="Arial" panose="020B0604020202020204" pitchFamily="34" charset="0"/>
            </a:endParaRPr>
          </a:p>
        </p:txBody>
      </p:sp>
      <p:sp>
        <p:nvSpPr>
          <p:cNvPr id="28" name="Action Button: Blank 27">
            <a:hlinkClick r:id="" action="ppaction://noaction" highlightClick="1"/>
            <a:extLst>
              <a:ext uri="{FF2B5EF4-FFF2-40B4-BE49-F238E27FC236}">
                <a16:creationId xmlns:a16="http://schemas.microsoft.com/office/drawing/2014/main" id="{A631F54E-FE5B-460B-FF30-22A67DB7BA55}"/>
              </a:ext>
            </a:extLst>
          </p:cNvPr>
          <p:cNvSpPr/>
          <p:nvPr/>
        </p:nvSpPr>
        <p:spPr>
          <a:xfrm>
            <a:off x="2389664" y="4454737"/>
            <a:ext cx="2222053" cy="883084"/>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rgbClr val="4478A8"/>
                </a:solidFill>
              </a:rPr>
              <a:t>Ah, so I can sometimes keep going, even when I am mentally extremely fatigued</a:t>
            </a:r>
            <a:endParaRPr lang="en-GB" i="1" dirty="0">
              <a:solidFill>
                <a:srgbClr val="4478A8"/>
              </a:solidFill>
            </a:endParaRPr>
          </a:p>
        </p:txBody>
      </p:sp>
      <p:pic>
        <p:nvPicPr>
          <p:cNvPr id="7" name="Picture 6">
            <a:extLst>
              <a:ext uri="{FF2B5EF4-FFF2-40B4-BE49-F238E27FC236}">
                <a16:creationId xmlns:a16="http://schemas.microsoft.com/office/drawing/2014/main" id="{945A6CB3-15AA-3549-4348-8A704B14A242}"/>
              </a:ext>
            </a:extLst>
          </p:cNvPr>
          <p:cNvPicPr>
            <a:picLocks noChangeAspect="1"/>
          </p:cNvPicPr>
          <p:nvPr/>
        </p:nvPicPr>
        <p:blipFill>
          <a:blip r:embed="rId6"/>
          <a:stretch>
            <a:fillRect/>
          </a:stretch>
        </p:blipFill>
        <p:spPr>
          <a:xfrm>
            <a:off x="338057" y="4454737"/>
            <a:ext cx="1405191" cy="1577607"/>
          </a:xfrm>
          <a:prstGeom prst="rect">
            <a:avLst/>
          </a:prstGeom>
          <a:ln>
            <a:noFill/>
          </a:ln>
        </p:spPr>
      </p:pic>
    </p:spTree>
    <p:extLst>
      <p:ext uri="{BB962C8B-B14F-4D97-AF65-F5344CB8AC3E}">
        <p14:creationId xmlns:p14="http://schemas.microsoft.com/office/powerpoint/2010/main" val="7665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8D163-1DD6-20A7-23CA-145132163ADC}"/>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7" name="Picture 6" descr="Member Details | Energy Networks Association">
            <a:extLst>
              <a:ext uri="{FF2B5EF4-FFF2-40B4-BE49-F238E27FC236}">
                <a16:creationId xmlns:a16="http://schemas.microsoft.com/office/drawing/2014/main" id="{40E68B40-02B2-A2FC-A7CE-DF8C4F815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A9AB3A-0BD5-F0B7-3BF8-E5B2E73BA9DC}"/>
              </a:ext>
            </a:extLst>
          </p:cNvPr>
          <p:cNvSpPr txBox="1"/>
          <p:nvPr/>
        </p:nvSpPr>
        <p:spPr>
          <a:xfrm>
            <a:off x="411480" y="886971"/>
            <a:ext cx="114574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solidFill>
                  <a:srgbClr val="4478A8"/>
                </a:solidFill>
                <a:latin typeface="Arial" panose="020B0604020202020204" pitchFamily="34" charset="0"/>
                <a:cs typeface="Arial" panose="020B0604020202020204" pitchFamily="34" charset="0"/>
              </a:rPr>
              <a:t>What does this all mean for me at work?</a:t>
            </a:r>
          </a:p>
        </p:txBody>
      </p:sp>
      <p:sp>
        <p:nvSpPr>
          <p:cNvPr id="4" name="Rectangle 3">
            <a:extLst>
              <a:ext uri="{FF2B5EF4-FFF2-40B4-BE49-F238E27FC236}">
                <a16:creationId xmlns:a16="http://schemas.microsoft.com/office/drawing/2014/main" id="{C38553FC-D8C8-9C0B-BD41-C1C5E1FE5964}"/>
              </a:ext>
            </a:extLst>
          </p:cNvPr>
          <p:cNvSpPr/>
          <p:nvPr/>
        </p:nvSpPr>
        <p:spPr>
          <a:xfrm flipV="1">
            <a:off x="539495" y="1554625"/>
            <a:ext cx="8937992"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EF0878AF-4868-75A7-FB91-30FE23014E77}"/>
              </a:ext>
            </a:extLst>
          </p:cNvPr>
          <p:cNvSpPr txBox="1">
            <a:spLocks noGrp="1"/>
          </p:cNvSpPr>
          <p:nvPr>
            <p:ph idx="1"/>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2000" dirty="0">
                <a:solidFill>
                  <a:srgbClr val="4478A8"/>
                </a:solidFill>
                <a:latin typeface="Arial"/>
                <a:cs typeface="Arial"/>
              </a:rPr>
              <a:t>As we stated at the start of this unit… </a:t>
            </a:r>
            <a:br>
              <a:rPr lang="en-US" dirty="0">
                <a:solidFill>
                  <a:srgbClr val="ED7D31"/>
                </a:solidFill>
                <a:latin typeface="Arial" panose="020B0604020202020204" pitchFamily="34" charset="0"/>
                <a:cs typeface="Arial" panose="020B0604020202020204" pitchFamily="34" charset="0"/>
              </a:rPr>
            </a:br>
            <a:r>
              <a:rPr lang="en-US" dirty="0">
                <a:solidFill>
                  <a:srgbClr val="ED7D31"/>
                </a:solidFill>
                <a:latin typeface="Arial" panose="020B0604020202020204" pitchFamily="34" charset="0"/>
                <a:cs typeface="Arial" panose="020B0604020202020204" pitchFamily="34" charset="0"/>
              </a:rPr>
              <a:t>Fatigue impacts our ability to work safely.  </a:t>
            </a:r>
            <a:endParaRPr lang="en-GB" sz="2800" dirty="0">
              <a:solidFill>
                <a:srgbClr val="ED7D31"/>
              </a:solidFill>
              <a:latin typeface="Arial" panose="020B0604020202020204" pitchFamily="34" charset="0"/>
              <a:cs typeface="Arial" panose="020B0604020202020204" pitchFamily="34" charset="0"/>
            </a:endParaRPr>
          </a:p>
        </p:txBody>
      </p:sp>
      <p:sp>
        <p:nvSpPr>
          <p:cNvPr id="10" name="Action Button: Blank 9">
            <a:hlinkClick r:id="" action="ppaction://noaction" highlightClick="1"/>
            <a:extLst>
              <a:ext uri="{FF2B5EF4-FFF2-40B4-BE49-F238E27FC236}">
                <a16:creationId xmlns:a16="http://schemas.microsoft.com/office/drawing/2014/main" id="{C7C055AC-5AD7-5253-5887-32653055CDD9}"/>
              </a:ext>
            </a:extLst>
          </p:cNvPr>
          <p:cNvSpPr/>
          <p:nvPr/>
        </p:nvSpPr>
        <p:spPr>
          <a:xfrm>
            <a:off x="1260735" y="2879521"/>
            <a:ext cx="9670530" cy="3414923"/>
          </a:xfrm>
          <a:prstGeom prst="actionButtonBlank">
            <a:avLst/>
          </a:prstGeom>
          <a:solidFill>
            <a:srgbClr val="E4E9F3"/>
          </a:solidFill>
          <a:ln>
            <a:solidFill>
              <a:srgbClr val="F0F9FE"/>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lvl="1" indent="-342900">
              <a:buFont typeface="+mj-lt"/>
              <a:buAutoNum type="arabicPeriod"/>
            </a:pPr>
            <a:r>
              <a:rPr lang="en-US" b="1" dirty="0">
                <a:solidFill>
                  <a:srgbClr val="336699"/>
                </a:solidFill>
                <a:latin typeface="Arial" panose="020B0604020202020204" pitchFamily="34" charset="0"/>
                <a:cs typeface="Arial" panose="020B0604020202020204" pitchFamily="34" charset="0"/>
              </a:rPr>
              <a:t>On task consequences </a:t>
            </a:r>
            <a:r>
              <a:rPr lang="en-US" dirty="0">
                <a:solidFill>
                  <a:srgbClr val="336699"/>
                </a:solidFill>
                <a:latin typeface="Arial" panose="020B0604020202020204" pitchFamily="34" charset="0"/>
                <a:cs typeface="Arial" panose="020B0604020202020204" pitchFamily="34" charset="0"/>
              </a:rPr>
              <a:t>– we are more likely to have </a:t>
            </a:r>
            <a:r>
              <a:rPr lang="en-US" dirty="0">
                <a:solidFill>
                  <a:schemeClr val="accent2">
                    <a:lumMod val="75000"/>
                  </a:schemeClr>
                </a:solidFill>
                <a:latin typeface="Arial" panose="020B0604020202020204" pitchFamily="34" charset="0"/>
                <a:cs typeface="Arial" panose="020B0604020202020204" pitchFamily="34" charset="0"/>
              </a:rPr>
              <a:t>accidents and near misses</a:t>
            </a:r>
            <a:r>
              <a:rPr lang="en-US" dirty="0">
                <a:solidFill>
                  <a:srgbClr val="336699"/>
                </a:solidFill>
                <a:latin typeface="Arial" panose="020B0604020202020204" pitchFamily="34" charset="0"/>
                <a:cs typeface="Arial" panose="020B0604020202020204" pitchFamily="34" charset="0"/>
              </a:rPr>
              <a:t> at work as a result of impaired cognitive functioning, low effort tendencies (leading to cutting corners) and poor decision making. </a:t>
            </a:r>
            <a:br>
              <a:rPr lang="en-US" dirty="0">
                <a:solidFill>
                  <a:srgbClr val="336699"/>
                </a:solidFill>
                <a:latin typeface="Arial" panose="020B0604020202020204" pitchFamily="34" charset="0"/>
                <a:cs typeface="Arial" panose="020B0604020202020204" pitchFamily="34" charset="0"/>
              </a:rPr>
            </a:br>
            <a:endParaRPr lang="en-US" dirty="0">
              <a:solidFill>
                <a:srgbClr val="336699"/>
              </a:solidFill>
              <a:latin typeface="Arial" panose="020B0604020202020204" pitchFamily="34" charset="0"/>
              <a:cs typeface="Arial" panose="020B0604020202020204" pitchFamily="34" charset="0"/>
            </a:endParaRPr>
          </a:p>
          <a:p>
            <a:pPr marL="342900" lvl="1" indent="-342900">
              <a:buFont typeface="+mj-lt"/>
              <a:buAutoNum type="arabicPeriod"/>
            </a:pPr>
            <a:r>
              <a:rPr lang="en-US" b="1" dirty="0">
                <a:solidFill>
                  <a:srgbClr val="336699"/>
                </a:solidFill>
                <a:latin typeface="Arial" panose="020B0604020202020204" pitchFamily="34" charset="0"/>
                <a:cs typeface="Arial" panose="020B0604020202020204" pitchFamily="34" charset="0"/>
              </a:rPr>
              <a:t>Delayed effects </a:t>
            </a:r>
            <a:r>
              <a:rPr lang="en-US" dirty="0">
                <a:solidFill>
                  <a:srgbClr val="336699"/>
                </a:solidFill>
                <a:latin typeface="Arial" panose="020B0604020202020204" pitchFamily="34" charset="0"/>
                <a:cs typeface="Arial" panose="020B0604020202020204" pitchFamily="34" charset="0"/>
              </a:rPr>
              <a:t>- We are most vulnerable to the effects of fatigue after a period of intense work, when we have been compensating for our declining state by working harder to keep going. This means when we relax a little, we are most vulnerable.  </a:t>
            </a:r>
          </a:p>
          <a:p>
            <a:pPr marL="1257300" lvl="3" indent="-342900">
              <a:buFont typeface="+mj-lt"/>
              <a:buAutoNum type="arabicPeriod"/>
            </a:pPr>
            <a:r>
              <a:rPr lang="en-US" dirty="0">
                <a:solidFill>
                  <a:srgbClr val="336699"/>
                </a:solidFill>
                <a:latin typeface="Arial" panose="020B0604020202020204" pitchFamily="34" charset="0"/>
                <a:cs typeface="Arial" panose="020B0604020202020204" pitchFamily="34" charset="0"/>
              </a:rPr>
              <a:t>We are more likely to have an </a:t>
            </a:r>
            <a:r>
              <a:rPr lang="en-US" dirty="0">
                <a:solidFill>
                  <a:schemeClr val="accent2">
                    <a:lumMod val="75000"/>
                  </a:schemeClr>
                </a:solidFill>
                <a:latin typeface="Arial" panose="020B0604020202020204" pitchFamily="34" charset="0"/>
                <a:cs typeface="Arial" panose="020B0604020202020204" pitchFamily="34" charset="0"/>
              </a:rPr>
              <a:t>accident or near miss when driving home</a:t>
            </a:r>
            <a:r>
              <a:rPr lang="en-US" dirty="0">
                <a:solidFill>
                  <a:srgbClr val="336699"/>
                </a:solidFill>
                <a:latin typeface="Arial" panose="020B0604020202020204" pitchFamily="34" charset="0"/>
                <a:cs typeface="Arial" panose="020B0604020202020204" pitchFamily="34" charset="0"/>
              </a:rPr>
              <a:t>, as we relax a little at the end of the shift.</a:t>
            </a:r>
          </a:p>
          <a:p>
            <a:pPr marL="1257300" lvl="3" indent="-342900">
              <a:buFont typeface="+mj-lt"/>
              <a:buAutoNum type="arabicPeriod"/>
            </a:pPr>
            <a:r>
              <a:rPr lang="en-US" dirty="0">
                <a:solidFill>
                  <a:srgbClr val="336699"/>
                </a:solidFill>
                <a:latin typeface="Arial" panose="020B0604020202020204" pitchFamily="34" charset="0"/>
                <a:cs typeface="Arial" panose="020B0604020202020204" pitchFamily="34" charset="0"/>
              </a:rPr>
              <a:t>We are more likely to make </a:t>
            </a:r>
            <a:r>
              <a:rPr lang="en-US" dirty="0">
                <a:solidFill>
                  <a:schemeClr val="accent2">
                    <a:lumMod val="75000"/>
                  </a:schemeClr>
                </a:solidFill>
                <a:latin typeface="Arial" panose="020B0604020202020204" pitchFamily="34" charset="0"/>
                <a:cs typeface="Arial" panose="020B0604020202020204" pitchFamily="34" charset="0"/>
              </a:rPr>
              <a:t>mistakes and have accidents on tasks that are routine and follow a period of intense working</a:t>
            </a:r>
            <a:r>
              <a:rPr lang="en-US" dirty="0">
                <a:solidFill>
                  <a:srgbClr val="336699"/>
                </a:solidFill>
                <a:latin typeface="Arial" panose="020B0604020202020204" pitchFamily="34" charset="0"/>
                <a:cs typeface="Arial" panose="020B0604020202020204" pitchFamily="34" charset="0"/>
              </a:rPr>
              <a:t>, e.g. after a long shift or storm.</a:t>
            </a:r>
            <a:br>
              <a:rPr lang="en-US" dirty="0">
                <a:solidFill>
                  <a:srgbClr val="336699"/>
                </a:solidFill>
                <a:latin typeface="Arial" panose="020B0604020202020204" pitchFamily="34" charset="0"/>
                <a:cs typeface="Arial" panose="020B0604020202020204" pitchFamily="34" charset="0"/>
              </a:rPr>
            </a:br>
            <a:endParaRPr lang="en-GB" dirty="0">
              <a:solidFill>
                <a:srgbClr val="33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26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D1A5B11-4759-D4BF-32DC-BA92D574ADD5}"/>
              </a:ext>
            </a:extLst>
          </p:cNvPr>
          <p:cNvSpPr txBox="1">
            <a:spLocks noGrp="1"/>
          </p:cNvSpPr>
          <p:nvPr>
            <p:ph idx="1"/>
          </p:nvPr>
        </p:nvSpPr>
        <p:spPr>
          <a:xfrm>
            <a:off x="838200" y="1931726"/>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4478A8"/>
                </a:solidFill>
                <a:latin typeface="Arial"/>
                <a:cs typeface="Arial"/>
              </a:rPr>
              <a:t>Think about the times that you have felt that fatigue has impaired your safety at work. Do you these occasions reflect the sorts of risks we have been exploring?  </a:t>
            </a:r>
          </a:p>
          <a:p>
            <a:pPr marL="457200" lvl="1" indent="0" algn="ctr">
              <a:buNone/>
            </a:pPr>
            <a:endParaRPr lang="en-US" sz="2000" dirty="0">
              <a:solidFill>
                <a:srgbClr val="4478A8"/>
              </a:solidFill>
              <a:latin typeface="Arial"/>
              <a:cs typeface="Arial"/>
            </a:endParaRPr>
          </a:p>
          <a:p>
            <a:pPr marL="457200" lvl="1" indent="0" algn="ctr">
              <a:buNone/>
            </a:pPr>
            <a:endParaRPr lang="en-US" sz="2000" dirty="0">
              <a:solidFill>
                <a:srgbClr val="4478A8"/>
              </a:solidFill>
              <a:latin typeface="Arial"/>
              <a:cs typeface="Arial"/>
            </a:endParaRPr>
          </a:p>
          <a:p>
            <a:pPr marL="457200" lvl="1" indent="0" algn="ctr">
              <a:buNone/>
            </a:pPr>
            <a:endParaRPr lang="en-US" sz="2000" dirty="0">
              <a:solidFill>
                <a:srgbClr val="4478A8"/>
              </a:solidFill>
              <a:latin typeface="Arial"/>
              <a:cs typeface="Arial"/>
            </a:endParaRPr>
          </a:p>
          <a:p>
            <a:pPr marL="457200" lvl="1" indent="0" algn="ctr">
              <a:buNone/>
            </a:pPr>
            <a:endParaRPr lang="en-US" sz="2000" dirty="0">
              <a:solidFill>
                <a:srgbClr val="4478A8"/>
              </a:solidFill>
              <a:latin typeface="Arial"/>
              <a:cs typeface="Arial"/>
            </a:endParaRPr>
          </a:p>
          <a:p>
            <a:pPr marL="457200" lvl="1" indent="0" algn="ctr">
              <a:buNone/>
            </a:pPr>
            <a:endParaRPr lang="en-US" sz="2000" dirty="0">
              <a:solidFill>
                <a:srgbClr val="4478A8"/>
              </a:solidFill>
              <a:latin typeface="Arial"/>
              <a:cs typeface="Arial"/>
            </a:endParaRPr>
          </a:p>
          <a:p>
            <a:pPr marL="457200" lvl="1" indent="0" algn="ctr">
              <a:buNone/>
            </a:pPr>
            <a:endParaRPr lang="en-US" sz="2000" dirty="0">
              <a:solidFill>
                <a:srgbClr val="4478A8"/>
              </a:solidFill>
              <a:latin typeface="Arial"/>
              <a:cs typeface="Arial"/>
            </a:endParaRPr>
          </a:p>
          <a:p>
            <a:pPr marL="457200" lvl="1" indent="0" algn="ctr">
              <a:buNone/>
            </a:pPr>
            <a:r>
              <a:rPr lang="en-US" sz="2000" dirty="0">
                <a:solidFill>
                  <a:srgbClr val="4478A8"/>
                </a:solidFill>
                <a:latin typeface="Arial"/>
                <a:cs typeface="Arial"/>
              </a:rPr>
              <a:t>Everyone's experience is different, so...</a:t>
            </a:r>
            <a:br>
              <a:rPr lang="en-US" dirty="0">
                <a:latin typeface="Arial" panose="020B0604020202020204" pitchFamily="34" charset="0"/>
                <a:cs typeface="Arial" panose="020B0604020202020204" pitchFamily="34" charset="0"/>
              </a:rPr>
            </a:br>
            <a:r>
              <a:rPr lang="en-US" sz="2000" dirty="0">
                <a:solidFill>
                  <a:srgbClr val="ED7D31"/>
                </a:solidFill>
                <a:latin typeface="Arial"/>
                <a:cs typeface="Arial"/>
              </a:rPr>
              <a:t>reflecting on the times you have personally felt most vulnerable in the past will enhance your own ability to improve your decision making in future similar conditions.    </a:t>
            </a:r>
            <a:endParaRPr lang="en-GB" sz="2800" dirty="0">
              <a:solidFill>
                <a:srgbClr val="ED7D3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613232"/>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336699"/>
                </a:solidFill>
                <a:latin typeface="Arial"/>
                <a:cs typeface="Arial"/>
              </a:rPr>
              <a:t>P</a:t>
            </a:r>
            <a:r>
              <a:rPr lang="en-GB" dirty="0">
                <a:solidFill>
                  <a:srgbClr val="336699"/>
                </a:solidFill>
                <a:latin typeface="Arial"/>
                <a:cs typeface="Arial"/>
              </a:rPr>
              <a:t>ause for reflection </a:t>
            </a:r>
          </a:p>
        </p:txBody>
      </p:sp>
      <p:sp>
        <p:nvSpPr>
          <p:cNvPr id="31" name="Rectangle 30">
            <a:extLst>
              <a:ext uri="{FF2B5EF4-FFF2-40B4-BE49-F238E27FC236}">
                <a16:creationId xmlns:a16="http://schemas.microsoft.com/office/drawing/2014/main" id="{04A40069-C7C1-E40D-A6C1-5B478A8C6771}"/>
              </a:ext>
            </a:extLst>
          </p:cNvPr>
          <p:cNvSpPr/>
          <p:nvPr/>
        </p:nvSpPr>
        <p:spPr>
          <a:xfrm>
            <a:off x="226340" y="1532372"/>
            <a:ext cx="4804725" cy="67551"/>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cxnSp>
        <p:nvCxnSpPr>
          <p:cNvPr id="22" name="Straight Connector 21">
            <a:extLst>
              <a:ext uri="{FF2B5EF4-FFF2-40B4-BE49-F238E27FC236}">
                <a16:creationId xmlns:a16="http://schemas.microsoft.com/office/drawing/2014/main" id="{50D7BDA3-40E5-E594-7155-A29B1A9530AA}"/>
              </a:ext>
            </a:extLst>
          </p:cNvPr>
          <p:cNvCxnSpPr>
            <a:cxnSpLocks/>
          </p:cNvCxnSpPr>
          <p:nvPr/>
        </p:nvCxnSpPr>
        <p:spPr>
          <a:xfrm flipH="1">
            <a:off x="3755250" y="2761324"/>
            <a:ext cx="733" cy="15243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190F76F-3F1A-5E69-C05F-DAEF8A67DAD1}"/>
              </a:ext>
            </a:extLst>
          </p:cNvPr>
          <p:cNvCxnSpPr>
            <a:cxnSpLocks/>
          </p:cNvCxnSpPr>
          <p:nvPr/>
        </p:nvCxnSpPr>
        <p:spPr>
          <a:xfrm flipV="1">
            <a:off x="6426123" y="2761324"/>
            <a:ext cx="0" cy="152430"/>
          </a:xfrm>
          <a:prstGeom prst="line">
            <a:avLst/>
          </a:prstGeom>
        </p:spPr>
        <p:style>
          <a:lnRef idx="1">
            <a:schemeClr val="accent1"/>
          </a:lnRef>
          <a:fillRef idx="0">
            <a:schemeClr val="accent1"/>
          </a:fillRef>
          <a:effectRef idx="0">
            <a:schemeClr val="accent1"/>
          </a:effectRef>
          <a:fontRef idx="minor">
            <a:schemeClr val="tx1"/>
          </a:fontRef>
        </p:style>
      </p:cxnSp>
      <p:sp>
        <p:nvSpPr>
          <p:cNvPr id="5" name="Action Button: Blank 4">
            <a:hlinkClick r:id="" action="ppaction://noaction" highlightClick="1"/>
            <a:extLst>
              <a:ext uri="{FF2B5EF4-FFF2-40B4-BE49-F238E27FC236}">
                <a16:creationId xmlns:a16="http://schemas.microsoft.com/office/drawing/2014/main" id="{5D62CE98-3447-A913-B97A-9219062C9AB6}"/>
              </a:ext>
            </a:extLst>
          </p:cNvPr>
          <p:cNvSpPr/>
          <p:nvPr/>
        </p:nvSpPr>
        <p:spPr>
          <a:xfrm>
            <a:off x="2200493" y="2754563"/>
            <a:ext cx="2420786" cy="1147896"/>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336699"/>
                </a:solidFill>
                <a:latin typeface="Arial"/>
                <a:cs typeface="Arial"/>
              </a:rPr>
              <a:t>Cutting corners to avoid high effort strategies </a:t>
            </a:r>
            <a:endParaRPr lang="en-GB" dirty="0"/>
          </a:p>
        </p:txBody>
      </p:sp>
      <p:sp>
        <p:nvSpPr>
          <p:cNvPr id="10" name="Action Button: Blank 9">
            <a:hlinkClick r:id="" action="ppaction://noaction" highlightClick="1"/>
            <a:extLst>
              <a:ext uri="{FF2B5EF4-FFF2-40B4-BE49-F238E27FC236}">
                <a16:creationId xmlns:a16="http://schemas.microsoft.com/office/drawing/2014/main" id="{50D0F52B-1174-5266-E543-42481B02E609}"/>
              </a:ext>
            </a:extLst>
          </p:cNvPr>
          <p:cNvSpPr/>
          <p:nvPr/>
        </p:nvSpPr>
        <p:spPr>
          <a:xfrm>
            <a:off x="4971082" y="2764209"/>
            <a:ext cx="2249835" cy="1138253"/>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336699"/>
                </a:solidFill>
                <a:latin typeface="Arial"/>
                <a:cs typeface="Arial"/>
              </a:rPr>
              <a:t>Driving home after a long shift or period of intense working </a:t>
            </a:r>
            <a:endParaRPr lang="en-US" dirty="0"/>
          </a:p>
        </p:txBody>
      </p:sp>
      <p:sp>
        <p:nvSpPr>
          <p:cNvPr id="11" name="Action Button: Blank 10">
            <a:hlinkClick r:id="" action="ppaction://noaction" highlightClick="1"/>
            <a:extLst>
              <a:ext uri="{FF2B5EF4-FFF2-40B4-BE49-F238E27FC236}">
                <a16:creationId xmlns:a16="http://schemas.microsoft.com/office/drawing/2014/main" id="{DCB2CF49-F116-19F7-07CB-A7C61431AFF9}"/>
              </a:ext>
            </a:extLst>
          </p:cNvPr>
          <p:cNvSpPr/>
          <p:nvPr/>
        </p:nvSpPr>
        <p:spPr>
          <a:xfrm>
            <a:off x="7590011" y="2754562"/>
            <a:ext cx="2391851" cy="1167189"/>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336699"/>
                </a:solidFill>
                <a:latin typeface="Arial"/>
                <a:cs typeface="Arial"/>
              </a:rPr>
              <a:t>Routine tasks following an intense task or period  </a:t>
            </a:r>
          </a:p>
        </p:txBody>
      </p:sp>
    </p:spTree>
    <p:extLst>
      <p:ext uri="{BB962C8B-B14F-4D97-AF65-F5344CB8AC3E}">
        <p14:creationId xmlns:p14="http://schemas.microsoft.com/office/powerpoint/2010/main" val="55257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C443-2247-F44D-5A29-FD6282BEA88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F209332-953C-C0EF-7782-A3ECFB10C422}"/>
              </a:ext>
            </a:extLst>
          </p:cNvPr>
          <p:cNvSpPr/>
          <p:nvPr/>
        </p:nvSpPr>
        <p:spPr>
          <a:xfrm>
            <a:off x="4929281" y="3018456"/>
            <a:ext cx="5266496" cy="3048000"/>
          </a:xfrm>
          <a:prstGeom prst="rect">
            <a:avLst/>
          </a:prstGeom>
          <a:noFill/>
          <a:ln>
            <a:solidFill>
              <a:srgbClr val="ED7D3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Isosceles Triangle 2">
            <a:extLst>
              <a:ext uri="{FF2B5EF4-FFF2-40B4-BE49-F238E27FC236}">
                <a16:creationId xmlns:a16="http://schemas.microsoft.com/office/drawing/2014/main" id="{FD738C3E-D888-B208-544A-BD1B2CF4C004}"/>
              </a:ext>
            </a:extLst>
          </p:cNvPr>
          <p:cNvSpPr/>
          <p:nvPr/>
        </p:nvSpPr>
        <p:spPr>
          <a:xfrm rot="16200000">
            <a:off x="6786336" y="2823571"/>
            <a:ext cx="2478350" cy="3533919"/>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6E41E6F2-B26C-25AF-3B9B-CC08F8ED7798}"/>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2E26A5B8-97AE-512B-E045-18617E691D19}"/>
              </a:ext>
            </a:extLst>
          </p:cNvPr>
          <p:cNvSpPr>
            <a:spLocks noGrp="1"/>
          </p:cNvSpPr>
          <p:nvPr>
            <p:ph type="title"/>
          </p:nvPr>
        </p:nvSpPr>
        <p:spPr>
          <a:xfrm>
            <a:off x="111585" y="762680"/>
            <a:ext cx="9533717" cy="912610"/>
          </a:xfrm>
        </p:spPr>
        <p:txBody>
          <a:bodyPr>
            <a:normAutofit/>
          </a:bodyPr>
          <a:lstStyle/>
          <a:p>
            <a:r>
              <a:rPr lang="en-US" sz="4000" dirty="0">
                <a:solidFill>
                  <a:srgbClr val="4478A8"/>
                </a:solidFill>
                <a:latin typeface="Arial"/>
                <a:ea typeface="Calibri Light" panose="020F0302020204030204" pitchFamily="34" charset="0"/>
                <a:cs typeface="Arial"/>
              </a:rPr>
              <a:t>Training Exercise (part 1)</a:t>
            </a:r>
            <a:endParaRPr lang="en-GB" sz="4000" dirty="0">
              <a:solidFill>
                <a:srgbClr val="4478A8"/>
              </a:solidFill>
              <a:latin typeface="Arial"/>
              <a:ea typeface="Calibri Light" panose="020F0302020204030204" pitchFamily="34" charset="0"/>
              <a:cs typeface="Arial"/>
            </a:endParaRPr>
          </a:p>
        </p:txBody>
      </p:sp>
      <p:sp>
        <p:nvSpPr>
          <p:cNvPr id="13" name="Isosceles Triangle 12">
            <a:extLst>
              <a:ext uri="{FF2B5EF4-FFF2-40B4-BE49-F238E27FC236}">
                <a16:creationId xmlns:a16="http://schemas.microsoft.com/office/drawing/2014/main" id="{AA2E62AC-14AB-72A6-D301-8454B72A6C5E}"/>
              </a:ext>
            </a:extLst>
          </p:cNvPr>
          <p:cNvSpPr/>
          <p:nvPr/>
        </p:nvSpPr>
        <p:spPr>
          <a:xfrm rot="5400000">
            <a:off x="2750203" y="2964988"/>
            <a:ext cx="2478350" cy="3221493"/>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F31DB1D0-C039-BBF9-539B-B00405B7D4E1}"/>
              </a:ext>
            </a:extLst>
          </p:cNvPr>
          <p:cNvSpPr txBox="1"/>
          <p:nvPr/>
        </p:nvSpPr>
        <p:spPr>
          <a:xfrm>
            <a:off x="1841957" y="3728380"/>
            <a:ext cx="418641" cy="1877438"/>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pPr algn="l"/>
            <a:r>
              <a:rPr lang="en-GB" sz="1400" b="1" dirty="0">
                <a:solidFill>
                  <a:srgbClr val="4478A8"/>
                </a:solidFill>
                <a:latin typeface="Arial" panose="020B0604020202020204" pitchFamily="34" charset="0"/>
                <a:cs typeface="Arial" panose="020B0604020202020204" pitchFamily="34" charset="0"/>
              </a:rPr>
              <a:t>Causes</a:t>
            </a:r>
          </a:p>
        </p:txBody>
      </p:sp>
      <p:sp>
        <p:nvSpPr>
          <p:cNvPr id="18" name="TextBox 17">
            <a:extLst>
              <a:ext uri="{FF2B5EF4-FFF2-40B4-BE49-F238E27FC236}">
                <a16:creationId xmlns:a16="http://schemas.microsoft.com/office/drawing/2014/main" id="{0BD38F1A-1924-C69B-3134-C0F30E17467C}"/>
              </a:ext>
            </a:extLst>
          </p:cNvPr>
          <p:cNvSpPr txBox="1"/>
          <p:nvPr/>
        </p:nvSpPr>
        <p:spPr>
          <a:xfrm>
            <a:off x="9784739" y="3133128"/>
            <a:ext cx="418641" cy="3275746"/>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r>
              <a:rPr lang="en-GB" sz="1400" b="1" dirty="0">
                <a:solidFill>
                  <a:srgbClr val="4478A8"/>
                </a:solidFill>
                <a:latin typeface="Arial" panose="020B0604020202020204" pitchFamily="34" charset="0"/>
                <a:cs typeface="Arial" panose="020B0604020202020204" pitchFamily="34" charset="0"/>
              </a:rPr>
              <a:t>Consequences</a:t>
            </a:r>
          </a:p>
        </p:txBody>
      </p:sp>
      <p:sp>
        <p:nvSpPr>
          <p:cNvPr id="15" name="Oval 14">
            <a:extLst>
              <a:ext uri="{FF2B5EF4-FFF2-40B4-BE49-F238E27FC236}">
                <a16:creationId xmlns:a16="http://schemas.microsoft.com/office/drawing/2014/main" id="{05529E13-0075-2AA1-41C3-9DE7C9D1FF6E}"/>
              </a:ext>
            </a:extLst>
          </p:cNvPr>
          <p:cNvSpPr/>
          <p:nvPr/>
        </p:nvSpPr>
        <p:spPr>
          <a:xfrm>
            <a:off x="4792274" y="4178121"/>
            <a:ext cx="2291229" cy="94113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478A8"/>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D48B182-117D-140B-BD8D-9C92903538B9}"/>
              </a:ext>
            </a:extLst>
          </p:cNvPr>
          <p:cNvSpPr txBox="1"/>
          <p:nvPr/>
        </p:nvSpPr>
        <p:spPr>
          <a:xfrm>
            <a:off x="4132563" y="4345375"/>
            <a:ext cx="3573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tx1">
                    <a:lumMod val="95000"/>
                    <a:lumOff val="5000"/>
                  </a:schemeClr>
                </a:solidFill>
                <a:latin typeface="Arial" panose="020B0604020202020204" pitchFamily="34" charset="0"/>
                <a:cs typeface="Arial" panose="020B0604020202020204" pitchFamily="34" charset="0"/>
              </a:rPr>
              <a:t>Fatigue</a:t>
            </a:r>
            <a:endParaRPr lang="en-US" sz="2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30F2A1-6E9B-6A26-0EF8-A95F26624AE3}"/>
              </a:ext>
            </a:extLst>
          </p:cNvPr>
          <p:cNvSpPr txBox="1"/>
          <p:nvPr/>
        </p:nvSpPr>
        <p:spPr>
          <a:xfrm>
            <a:off x="237470" y="2746535"/>
            <a:ext cx="121299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Tahoma"/>
                <a:cs typeface="Segoe UI"/>
              </a:rPr>
              <a:t>​</a:t>
            </a:r>
            <a:endParaRPr lang="en-US" sz="2800" dirty="0">
              <a:latin typeface="Tahoma"/>
              <a:ea typeface="Tahoma"/>
              <a:cs typeface="Segoe UI"/>
            </a:endParaRPr>
          </a:p>
        </p:txBody>
      </p:sp>
      <p:cxnSp>
        <p:nvCxnSpPr>
          <p:cNvPr id="9" name="Straight Arrow Connector 8">
            <a:extLst>
              <a:ext uri="{FF2B5EF4-FFF2-40B4-BE49-F238E27FC236}">
                <a16:creationId xmlns:a16="http://schemas.microsoft.com/office/drawing/2014/main" id="{ED24093B-23F8-1124-E6B3-40C8FF11F668}"/>
              </a:ext>
            </a:extLst>
          </p:cNvPr>
          <p:cNvCxnSpPr>
            <a:cxnSpLocks/>
          </p:cNvCxnSpPr>
          <p:nvPr/>
        </p:nvCxnSpPr>
        <p:spPr>
          <a:xfrm>
            <a:off x="3625478" y="4187739"/>
            <a:ext cx="1119101" cy="306957"/>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5FAC80E-1106-5D68-A20F-796CF33056DC}"/>
              </a:ext>
            </a:extLst>
          </p:cNvPr>
          <p:cNvCxnSpPr>
            <a:cxnSpLocks/>
          </p:cNvCxnSpPr>
          <p:nvPr/>
        </p:nvCxnSpPr>
        <p:spPr>
          <a:xfrm flipV="1">
            <a:off x="7035350" y="4282685"/>
            <a:ext cx="1438606" cy="232246"/>
          </a:xfrm>
          <a:prstGeom prst="straightConnector1">
            <a:avLst/>
          </a:prstGeom>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607FE2A4-7453-3467-D06C-A2DE03288E3C}"/>
              </a:ext>
            </a:extLst>
          </p:cNvPr>
          <p:cNvSpPr/>
          <p:nvPr/>
        </p:nvSpPr>
        <p:spPr>
          <a:xfrm>
            <a:off x="4048876" y="4231702"/>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46941BC7-F5AD-1C05-15B2-7EBB146FBC60}"/>
              </a:ext>
            </a:extLst>
          </p:cNvPr>
          <p:cNvSpPr/>
          <p:nvPr/>
        </p:nvSpPr>
        <p:spPr>
          <a:xfrm>
            <a:off x="7652656" y="4336754"/>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D50D7597-73C8-B57D-D3FD-54601D6D2B5E}"/>
              </a:ext>
            </a:extLst>
          </p:cNvPr>
          <p:cNvCxnSpPr>
            <a:cxnSpLocks/>
          </p:cNvCxnSpPr>
          <p:nvPr/>
        </p:nvCxnSpPr>
        <p:spPr>
          <a:xfrm flipV="1">
            <a:off x="3682433" y="4641301"/>
            <a:ext cx="1062146" cy="226529"/>
          </a:xfrm>
          <a:prstGeom prst="straightConnector1">
            <a:avLst/>
          </a:prstGeom>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02C62EEA-305D-FE0A-C07D-8BCCAD64B2BB}"/>
              </a:ext>
            </a:extLst>
          </p:cNvPr>
          <p:cNvSpPr/>
          <p:nvPr/>
        </p:nvSpPr>
        <p:spPr>
          <a:xfrm>
            <a:off x="4031536" y="4682166"/>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44C5335D-007D-3AF1-43FC-F9B0C5FC3892}"/>
              </a:ext>
            </a:extLst>
          </p:cNvPr>
          <p:cNvSpPr/>
          <p:nvPr/>
        </p:nvSpPr>
        <p:spPr>
          <a:xfrm>
            <a:off x="4381401" y="4608369"/>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Arrow Connector 24">
            <a:extLst>
              <a:ext uri="{FF2B5EF4-FFF2-40B4-BE49-F238E27FC236}">
                <a16:creationId xmlns:a16="http://schemas.microsoft.com/office/drawing/2014/main" id="{0D2EB708-4CC0-1835-D259-682C67A24734}"/>
              </a:ext>
            </a:extLst>
          </p:cNvPr>
          <p:cNvCxnSpPr>
            <a:cxnSpLocks/>
          </p:cNvCxnSpPr>
          <p:nvPr/>
        </p:nvCxnSpPr>
        <p:spPr>
          <a:xfrm>
            <a:off x="7041742" y="4657737"/>
            <a:ext cx="1445940" cy="288333"/>
          </a:xfrm>
          <a:prstGeom prst="straightConnector1">
            <a:avLst/>
          </a:prstGeom>
        </p:spPr>
        <p:style>
          <a:lnRef idx="1">
            <a:schemeClr val="dk1"/>
          </a:lnRef>
          <a:fillRef idx="0">
            <a:schemeClr val="dk1"/>
          </a:fillRef>
          <a:effectRef idx="0">
            <a:schemeClr val="dk1"/>
          </a:effectRef>
          <a:fontRef idx="minor">
            <a:schemeClr val="tx1"/>
          </a:fontRef>
        </p:style>
      </p:cxnSp>
      <p:sp>
        <p:nvSpPr>
          <p:cNvPr id="28" name="Rectangle: Rounded Corners 27">
            <a:extLst>
              <a:ext uri="{FF2B5EF4-FFF2-40B4-BE49-F238E27FC236}">
                <a16:creationId xmlns:a16="http://schemas.microsoft.com/office/drawing/2014/main" id="{2B08927E-EBDE-A7BB-E7A2-6247319C2FE6}"/>
              </a:ext>
            </a:extLst>
          </p:cNvPr>
          <p:cNvSpPr/>
          <p:nvPr/>
        </p:nvSpPr>
        <p:spPr>
          <a:xfrm>
            <a:off x="7389868" y="4629243"/>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3A47FB9F-D16E-1BA5-2DFD-D26FA0D7BCC6}"/>
              </a:ext>
            </a:extLst>
          </p:cNvPr>
          <p:cNvSpPr/>
          <p:nvPr/>
        </p:nvSpPr>
        <p:spPr>
          <a:xfrm>
            <a:off x="7898076" y="4738005"/>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04BA71EA-702D-5FB3-1573-19855E2283E9}"/>
              </a:ext>
            </a:extLst>
          </p:cNvPr>
          <p:cNvSpPr/>
          <p:nvPr/>
        </p:nvSpPr>
        <p:spPr>
          <a:xfrm>
            <a:off x="2473299" y="4676598"/>
            <a:ext cx="1209134" cy="38246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Mental overload</a:t>
            </a:r>
          </a:p>
        </p:txBody>
      </p:sp>
      <p:sp>
        <p:nvSpPr>
          <p:cNvPr id="33" name="Rectangle: Rounded Corners 32">
            <a:extLst>
              <a:ext uri="{FF2B5EF4-FFF2-40B4-BE49-F238E27FC236}">
                <a16:creationId xmlns:a16="http://schemas.microsoft.com/office/drawing/2014/main" id="{8AD01661-71C9-6BAC-8D29-AE9CC8B911BE}"/>
              </a:ext>
            </a:extLst>
          </p:cNvPr>
          <p:cNvSpPr/>
          <p:nvPr/>
        </p:nvSpPr>
        <p:spPr>
          <a:xfrm>
            <a:off x="8473956" y="4125378"/>
            <a:ext cx="1196716" cy="31461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E4E9F3"/>
                </a:solidFill>
              </a:rPr>
              <a:t>Accident/Injury</a:t>
            </a:r>
          </a:p>
        </p:txBody>
      </p:sp>
      <p:sp>
        <p:nvSpPr>
          <p:cNvPr id="34" name="Rectangle: Rounded Corners 33">
            <a:extLst>
              <a:ext uri="{FF2B5EF4-FFF2-40B4-BE49-F238E27FC236}">
                <a16:creationId xmlns:a16="http://schemas.microsoft.com/office/drawing/2014/main" id="{CB7493CC-C486-3A1F-1A44-68C7F7C858AF}"/>
              </a:ext>
            </a:extLst>
          </p:cNvPr>
          <p:cNvSpPr/>
          <p:nvPr/>
        </p:nvSpPr>
        <p:spPr>
          <a:xfrm>
            <a:off x="8487682" y="4635448"/>
            <a:ext cx="1186354" cy="621244"/>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Task performance</a:t>
            </a:r>
          </a:p>
        </p:txBody>
      </p:sp>
      <p:sp>
        <p:nvSpPr>
          <p:cNvPr id="39" name="TextBox 38">
            <a:extLst>
              <a:ext uri="{FF2B5EF4-FFF2-40B4-BE49-F238E27FC236}">
                <a16:creationId xmlns:a16="http://schemas.microsoft.com/office/drawing/2014/main" id="{7073230F-99FD-C2E0-DE90-EC8A8671BBD5}"/>
              </a:ext>
            </a:extLst>
          </p:cNvPr>
          <p:cNvSpPr txBox="1"/>
          <p:nvPr/>
        </p:nvSpPr>
        <p:spPr>
          <a:xfrm rot="20310200">
            <a:off x="3606533" y="5031077"/>
            <a:ext cx="1607782" cy="307777"/>
          </a:xfrm>
          <a:prstGeom prst="rect">
            <a:avLst/>
          </a:prstGeom>
          <a:noFill/>
        </p:spPr>
        <p:txBody>
          <a:bodyPr wrap="square" rtlCol="0">
            <a:spAutoFit/>
          </a:bodyPr>
          <a:lstStyle/>
          <a:p>
            <a:r>
              <a:rPr lang="en-GB" sz="1400" dirty="0"/>
              <a:t>Control measures</a:t>
            </a:r>
            <a:endParaRPr lang="en-GB" dirty="0"/>
          </a:p>
        </p:txBody>
      </p:sp>
      <p:sp>
        <p:nvSpPr>
          <p:cNvPr id="42" name="Rectangle: Rounded Corners 41">
            <a:extLst>
              <a:ext uri="{FF2B5EF4-FFF2-40B4-BE49-F238E27FC236}">
                <a16:creationId xmlns:a16="http://schemas.microsoft.com/office/drawing/2014/main" id="{5DAE4ACF-3313-D6A9-B53B-308EC8EC2D17}"/>
              </a:ext>
            </a:extLst>
          </p:cNvPr>
          <p:cNvSpPr/>
          <p:nvPr/>
        </p:nvSpPr>
        <p:spPr>
          <a:xfrm>
            <a:off x="2499402" y="3702295"/>
            <a:ext cx="579382" cy="226422"/>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E.g.</a:t>
            </a:r>
          </a:p>
        </p:txBody>
      </p:sp>
      <p:sp>
        <p:nvSpPr>
          <p:cNvPr id="43" name="Rectangle: Rounded Corners 42">
            <a:extLst>
              <a:ext uri="{FF2B5EF4-FFF2-40B4-BE49-F238E27FC236}">
                <a16:creationId xmlns:a16="http://schemas.microsoft.com/office/drawing/2014/main" id="{EF630A7C-869E-BE33-184F-CFE05C249633}"/>
              </a:ext>
            </a:extLst>
          </p:cNvPr>
          <p:cNvSpPr/>
          <p:nvPr/>
        </p:nvSpPr>
        <p:spPr>
          <a:xfrm>
            <a:off x="9068835" y="3623447"/>
            <a:ext cx="622944" cy="31461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E.g.</a:t>
            </a:r>
          </a:p>
        </p:txBody>
      </p:sp>
      <p:sp>
        <p:nvSpPr>
          <p:cNvPr id="48" name="TextBox 47">
            <a:extLst>
              <a:ext uri="{FF2B5EF4-FFF2-40B4-BE49-F238E27FC236}">
                <a16:creationId xmlns:a16="http://schemas.microsoft.com/office/drawing/2014/main" id="{661FC9C3-971C-F858-13BE-11AE8ECAD452}"/>
              </a:ext>
            </a:extLst>
          </p:cNvPr>
          <p:cNvSpPr txBox="1"/>
          <p:nvPr/>
        </p:nvSpPr>
        <p:spPr>
          <a:xfrm rot="1283192">
            <a:off x="6863998" y="5152227"/>
            <a:ext cx="1927774" cy="307777"/>
          </a:xfrm>
          <a:prstGeom prst="rect">
            <a:avLst/>
          </a:prstGeom>
          <a:noFill/>
        </p:spPr>
        <p:txBody>
          <a:bodyPr wrap="square" rtlCol="0">
            <a:spAutoFit/>
          </a:bodyPr>
          <a:lstStyle/>
          <a:p>
            <a:r>
              <a:rPr lang="en-GB" sz="1400" dirty="0"/>
              <a:t>Mitigation measures</a:t>
            </a:r>
            <a:endParaRPr lang="en-GB" dirty="0"/>
          </a:p>
        </p:txBody>
      </p:sp>
      <p:graphicFrame>
        <p:nvGraphicFramePr>
          <p:cNvPr id="50" name="TextBox 6">
            <a:extLst>
              <a:ext uri="{FF2B5EF4-FFF2-40B4-BE49-F238E27FC236}">
                <a16:creationId xmlns:a16="http://schemas.microsoft.com/office/drawing/2014/main" id="{2E224B07-BECD-E4E7-EEDE-F90B3CA68BB9}"/>
              </a:ext>
            </a:extLst>
          </p:cNvPr>
          <p:cNvGraphicFramePr/>
          <p:nvPr>
            <p:extLst>
              <p:ext uri="{D42A27DB-BD31-4B8C-83A1-F6EECF244321}">
                <p14:modId xmlns:p14="http://schemas.microsoft.com/office/powerpoint/2010/main" val="1651288742"/>
              </p:ext>
            </p:extLst>
          </p:nvPr>
        </p:nvGraphicFramePr>
        <p:xfrm>
          <a:off x="612958" y="1652230"/>
          <a:ext cx="10695083" cy="1258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714B4ED2-8789-8898-E141-28EB8EDB4617}"/>
              </a:ext>
            </a:extLst>
          </p:cNvPr>
          <p:cNvSpPr/>
          <p:nvPr/>
        </p:nvSpPr>
        <p:spPr>
          <a:xfrm flipV="1">
            <a:off x="222421" y="1489329"/>
            <a:ext cx="5901449"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0" name="Content Placeholder 2">
            <a:extLst>
              <a:ext uri="{FF2B5EF4-FFF2-40B4-BE49-F238E27FC236}">
                <a16:creationId xmlns:a16="http://schemas.microsoft.com/office/drawing/2014/main" id="{0DA27085-1D68-E8A9-545C-572A2688DE93}"/>
              </a:ext>
            </a:extLst>
          </p:cNvPr>
          <p:cNvSpPr>
            <a:spLocks noGrp="1"/>
          </p:cNvSpPr>
          <p:nvPr>
            <p:ph idx="1"/>
          </p:nvPr>
        </p:nvSpPr>
        <p:spPr>
          <a:xfrm>
            <a:off x="1635597" y="6245802"/>
            <a:ext cx="9278583" cy="791580"/>
          </a:xfrm>
        </p:spPr>
        <p:txBody>
          <a:bodyPr vert="horz" lIns="91440" tIns="45720" rIns="91440" bIns="45720" rtlCol="0" anchor="t">
            <a:noAutofit/>
          </a:bodyPr>
          <a:lstStyle/>
          <a:p>
            <a:pPr marL="0" indent="0" algn="ctr">
              <a:buNone/>
            </a:pPr>
            <a:r>
              <a:rPr lang="en-US" sz="1800" dirty="0">
                <a:solidFill>
                  <a:srgbClr val="4478A8"/>
                </a:solidFill>
                <a:latin typeface="Arial"/>
                <a:cs typeface="Calibri"/>
              </a:rPr>
              <a:t>What specific </a:t>
            </a:r>
            <a:r>
              <a:rPr lang="en-US" sz="1800" b="1" dirty="0">
                <a:solidFill>
                  <a:srgbClr val="4478A8"/>
                </a:solidFill>
                <a:latin typeface="Arial"/>
                <a:cs typeface="Calibri"/>
              </a:rPr>
              <a:t>consequences </a:t>
            </a:r>
            <a:r>
              <a:rPr lang="en-US" sz="1800" dirty="0">
                <a:solidFill>
                  <a:srgbClr val="4478A8"/>
                </a:solidFill>
                <a:latin typeface="Arial"/>
                <a:cs typeface="Calibri"/>
              </a:rPr>
              <a:t>can you think of? </a:t>
            </a:r>
            <a:endParaRPr lang="en-GB" sz="1800" dirty="0">
              <a:solidFill>
                <a:srgbClr val="4478A8"/>
              </a:solidFill>
              <a:latin typeface="Arial"/>
              <a:cs typeface="Calibri"/>
            </a:endParaRPr>
          </a:p>
        </p:txBody>
      </p:sp>
      <p:pic>
        <p:nvPicPr>
          <p:cNvPr id="31" name="Picture 30" descr="A blue and black logo&#10;&#10;Description automatically generated">
            <a:extLst>
              <a:ext uri="{FF2B5EF4-FFF2-40B4-BE49-F238E27FC236}">
                <a16:creationId xmlns:a16="http://schemas.microsoft.com/office/drawing/2014/main" id="{CB5FAC18-9F50-0B26-EF1C-C432416BEEE2}"/>
              </a:ext>
            </a:extLst>
          </p:cNvPr>
          <p:cNvPicPr>
            <a:picLocks noChangeAspect="1"/>
          </p:cNvPicPr>
          <p:nvPr/>
        </p:nvPicPr>
        <p:blipFill>
          <a:blip r:embed="rId9"/>
          <a:stretch>
            <a:fillRect/>
          </a:stretch>
        </p:blipFill>
        <p:spPr>
          <a:xfrm>
            <a:off x="10263023" y="-1021"/>
            <a:ext cx="1926678" cy="1939815"/>
          </a:xfrm>
          <a:prstGeom prst="rect">
            <a:avLst/>
          </a:prstGeom>
        </p:spPr>
      </p:pic>
      <p:sp>
        <p:nvSpPr>
          <p:cNvPr id="5" name="Rectangle: Rounded Corners 4">
            <a:extLst>
              <a:ext uri="{FF2B5EF4-FFF2-40B4-BE49-F238E27FC236}">
                <a16:creationId xmlns:a16="http://schemas.microsoft.com/office/drawing/2014/main" id="{EC3AFD78-A914-8776-710A-0387F16EEEEE}"/>
              </a:ext>
            </a:extLst>
          </p:cNvPr>
          <p:cNvSpPr/>
          <p:nvPr/>
        </p:nvSpPr>
        <p:spPr>
          <a:xfrm>
            <a:off x="2470297" y="4030432"/>
            <a:ext cx="1288743" cy="31461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400" dirty="0">
              <a:solidFill>
                <a:srgbClr val="E4E9F3"/>
              </a:solidFill>
            </a:endParaRPr>
          </a:p>
          <a:p>
            <a:pPr algn="ctr"/>
            <a:r>
              <a:rPr lang="en-GB" sz="1400" dirty="0">
                <a:solidFill>
                  <a:srgbClr val="E4E9F3"/>
                </a:solidFill>
              </a:rPr>
              <a:t>Work pattern	</a:t>
            </a:r>
          </a:p>
        </p:txBody>
      </p:sp>
    </p:spTree>
    <p:extLst>
      <p:ext uri="{BB962C8B-B14F-4D97-AF65-F5344CB8AC3E}">
        <p14:creationId xmlns:p14="http://schemas.microsoft.com/office/powerpoint/2010/main" val="133406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C443-2247-F44D-5A29-FD6282BEA88C}"/>
            </a:ext>
          </a:extLst>
        </p:cNvPr>
        <p:cNvGrpSpPr/>
        <p:nvPr/>
      </p:nvGrpSpPr>
      <p:grpSpPr>
        <a:xfrm>
          <a:off x="0" y="0"/>
          <a:ext cx="0" cy="0"/>
          <a:chOff x="0" y="0"/>
          <a:chExt cx="0" cy="0"/>
        </a:xfrm>
      </p:grpSpPr>
      <p:sp>
        <p:nvSpPr>
          <p:cNvPr id="3" name="Isosceles Triangle 2">
            <a:extLst>
              <a:ext uri="{FF2B5EF4-FFF2-40B4-BE49-F238E27FC236}">
                <a16:creationId xmlns:a16="http://schemas.microsoft.com/office/drawing/2014/main" id="{FD738C3E-D888-B208-544A-BD1B2CF4C004}"/>
              </a:ext>
            </a:extLst>
          </p:cNvPr>
          <p:cNvSpPr/>
          <p:nvPr/>
        </p:nvSpPr>
        <p:spPr>
          <a:xfrm rot="-5400000">
            <a:off x="7502690" y="2010499"/>
            <a:ext cx="2857288" cy="4040562"/>
          </a:xfrm>
          <a:prstGeom prst="triangle">
            <a:avLst>
              <a:gd name="adj" fmla="val 53473"/>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6E41E6F2-B26C-25AF-3B9B-CC08F8ED7798}"/>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2E26A5B8-97AE-512B-E045-18617E691D19}"/>
              </a:ext>
            </a:extLst>
          </p:cNvPr>
          <p:cNvSpPr>
            <a:spLocks noGrp="1"/>
          </p:cNvSpPr>
          <p:nvPr>
            <p:ph type="title"/>
          </p:nvPr>
        </p:nvSpPr>
        <p:spPr>
          <a:xfrm>
            <a:off x="248252" y="835924"/>
            <a:ext cx="10709004" cy="964271"/>
          </a:xfrm>
        </p:spPr>
        <p:txBody>
          <a:bodyPr vert="horz" lIns="91440" tIns="45720" rIns="91440" bIns="45720" rtlCol="0" anchor="ctr">
            <a:noAutofit/>
          </a:bodyPr>
          <a:lstStyle/>
          <a:p>
            <a:r>
              <a:rPr lang="en-GB" sz="3200" dirty="0">
                <a:solidFill>
                  <a:srgbClr val="4478A8"/>
                </a:solidFill>
                <a:latin typeface="Arial"/>
                <a:cs typeface="Arial"/>
              </a:rPr>
              <a:t>Trainer notes: </a:t>
            </a:r>
          </a:p>
        </p:txBody>
      </p:sp>
      <p:sp>
        <p:nvSpPr>
          <p:cNvPr id="18" name="TextBox 17">
            <a:extLst>
              <a:ext uri="{FF2B5EF4-FFF2-40B4-BE49-F238E27FC236}">
                <a16:creationId xmlns:a16="http://schemas.microsoft.com/office/drawing/2014/main" id="{0BD38F1A-1924-C69B-3134-C0F30E17467C}"/>
              </a:ext>
            </a:extLst>
          </p:cNvPr>
          <p:cNvSpPr txBox="1"/>
          <p:nvPr/>
        </p:nvSpPr>
        <p:spPr>
          <a:xfrm>
            <a:off x="10996685" y="2473943"/>
            <a:ext cx="418641" cy="3275746"/>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r>
              <a:rPr lang="en-GB" sz="1400" b="1" dirty="0">
                <a:solidFill>
                  <a:srgbClr val="4478A8"/>
                </a:solidFill>
                <a:latin typeface="Arial" panose="020B0604020202020204" pitchFamily="34" charset="0"/>
                <a:cs typeface="Arial" panose="020B0604020202020204" pitchFamily="34" charset="0"/>
              </a:rPr>
              <a:t>Consequences</a:t>
            </a:r>
          </a:p>
        </p:txBody>
      </p:sp>
      <p:cxnSp>
        <p:nvCxnSpPr>
          <p:cNvPr id="10" name="Straight Arrow Connector 9">
            <a:extLst>
              <a:ext uri="{FF2B5EF4-FFF2-40B4-BE49-F238E27FC236}">
                <a16:creationId xmlns:a16="http://schemas.microsoft.com/office/drawing/2014/main" id="{F5FAC80E-1106-5D68-A20F-796CF33056DC}"/>
              </a:ext>
            </a:extLst>
          </p:cNvPr>
          <p:cNvCxnSpPr>
            <a:cxnSpLocks/>
            <a:endCxn id="31" idx="1"/>
          </p:cNvCxnSpPr>
          <p:nvPr/>
        </p:nvCxnSpPr>
        <p:spPr>
          <a:xfrm flipV="1">
            <a:off x="8294135" y="3278033"/>
            <a:ext cx="1528927" cy="366621"/>
          </a:xfrm>
          <a:prstGeom prst="straightConnector1">
            <a:avLst/>
          </a:prstGeom>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46941BC7-F5AD-1C05-15B2-7EBB146FBC60}"/>
              </a:ext>
            </a:extLst>
          </p:cNvPr>
          <p:cNvSpPr/>
          <p:nvPr/>
        </p:nvSpPr>
        <p:spPr>
          <a:xfrm>
            <a:off x="9266866" y="4111816"/>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Arrow Connector 24">
            <a:extLst>
              <a:ext uri="{FF2B5EF4-FFF2-40B4-BE49-F238E27FC236}">
                <a16:creationId xmlns:a16="http://schemas.microsoft.com/office/drawing/2014/main" id="{0D2EB708-4CC0-1835-D259-682C67A24734}"/>
              </a:ext>
            </a:extLst>
          </p:cNvPr>
          <p:cNvCxnSpPr>
            <a:cxnSpLocks/>
          </p:cNvCxnSpPr>
          <p:nvPr/>
        </p:nvCxnSpPr>
        <p:spPr>
          <a:xfrm>
            <a:off x="8332383" y="3960734"/>
            <a:ext cx="1522263" cy="396179"/>
          </a:xfrm>
          <a:prstGeom prst="straightConnector1">
            <a:avLst/>
          </a:prstGeom>
        </p:spPr>
        <p:style>
          <a:lnRef idx="1">
            <a:schemeClr val="dk1"/>
          </a:lnRef>
          <a:fillRef idx="0">
            <a:schemeClr val="dk1"/>
          </a:fillRef>
          <a:effectRef idx="0">
            <a:schemeClr val="dk1"/>
          </a:effectRef>
          <a:fontRef idx="minor">
            <a:schemeClr val="tx1"/>
          </a:fontRef>
        </p:style>
      </p:cxnSp>
      <p:sp>
        <p:nvSpPr>
          <p:cNvPr id="28" name="Rectangle: Rounded Corners 27">
            <a:extLst>
              <a:ext uri="{FF2B5EF4-FFF2-40B4-BE49-F238E27FC236}">
                <a16:creationId xmlns:a16="http://schemas.microsoft.com/office/drawing/2014/main" id="{2B08927E-EBDE-A7BB-E7A2-6247319C2FE6}"/>
              </a:ext>
            </a:extLst>
          </p:cNvPr>
          <p:cNvSpPr/>
          <p:nvPr/>
        </p:nvSpPr>
        <p:spPr>
          <a:xfrm>
            <a:off x="8803038" y="3769356"/>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3A47FB9F-D16E-1BA5-2DFD-D26FA0D7BCC6}"/>
              </a:ext>
            </a:extLst>
          </p:cNvPr>
          <p:cNvSpPr/>
          <p:nvPr/>
        </p:nvSpPr>
        <p:spPr>
          <a:xfrm>
            <a:off x="9449737" y="3313361"/>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8AD01661-71C9-6BAC-8D29-AE9CC8B911BE}"/>
              </a:ext>
            </a:extLst>
          </p:cNvPr>
          <p:cNvSpPr/>
          <p:nvPr/>
        </p:nvSpPr>
        <p:spPr>
          <a:xfrm>
            <a:off x="9821580" y="3652916"/>
            <a:ext cx="1186354" cy="514209"/>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E4E9F3"/>
              </a:solidFill>
            </a:endParaRPr>
          </a:p>
          <a:p>
            <a:pPr algn="ctr"/>
            <a:r>
              <a:rPr lang="en-GB" sz="1100" dirty="0">
                <a:solidFill>
                  <a:srgbClr val="E4E9F3"/>
                </a:solidFill>
              </a:rPr>
              <a:t>On task injury/near miss</a:t>
            </a:r>
          </a:p>
          <a:p>
            <a:pPr algn="ctr"/>
            <a:endParaRPr lang="en-GB" sz="1400" dirty="0">
              <a:solidFill>
                <a:srgbClr val="E4E9F3"/>
              </a:solidFill>
            </a:endParaRPr>
          </a:p>
        </p:txBody>
      </p:sp>
      <p:sp>
        <p:nvSpPr>
          <p:cNvPr id="34" name="Rectangle: Rounded Corners 33">
            <a:extLst>
              <a:ext uri="{FF2B5EF4-FFF2-40B4-BE49-F238E27FC236}">
                <a16:creationId xmlns:a16="http://schemas.microsoft.com/office/drawing/2014/main" id="{CB7493CC-C486-3A1F-1A44-68C7F7C858AF}"/>
              </a:ext>
            </a:extLst>
          </p:cNvPr>
          <p:cNvSpPr/>
          <p:nvPr/>
        </p:nvSpPr>
        <p:spPr>
          <a:xfrm>
            <a:off x="9825644" y="4262185"/>
            <a:ext cx="1186354" cy="298438"/>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E4E9F3"/>
                </a:solidFill>
              </a:rPr>
              <a:t>Driving accident</a:t>
            </a:r>
          </a:p>
        </p:txBody>
      </p:sp>
      <p:sp>
        <p:nvSpPr>
          <p:cNvPr id="43" name="Rectangle: Rounded Corners 42">
            <a:extLst>
              <a:ext uri="{FF2B5EF4-FFF2-40B4-BE49-F238E27FC236}">
                <a16:creationId xmlns:a16="http://schemas.microsoft.com/office/drawing/2014/main" id="{EF630A7C-869E-BE33-184F-CFE05C249633}"/>
              </a:ext>
            </a:extLst>
          </p:cNvPr>
          <p:cNvSpPr/>
          <p:nvPr/>
        </p:nvSpPr>
        <p:spPr>
          <a:xfrm>
            <a:off x="10365690" y="2622331"/>
            <a:ext cx="622944" cy="31461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E.g.</a:t>
            </a:r>
          </a:p>
        </p:txBody>
      </p:sp>
      <p:sp>
        <p:nvSpPr>
          <p:cNvPr id="48" name="TextBox 47">
            <a:extLst>
              <a:ext uri="{FF2B5EF4-FFF2-40B4-BE49-F238E27FC236}">
                <a16:creationId xmlns:a16="http://schemas.microsoft.com/office/drawing/2014/main" id="{661FC9C3-971C-F858-13BE-11AE8ECAD452}"/>
              </a:ext>
            </a:extLst>
          </p:cNvPr>
          <p:cNvSpPr txBox="1"/>
          <p:nvPr/>
        </p:nvSpPr>
        <p:spPr>
          <a:xfrm rot="1297508">
            <a:off x="8040276" y="4700319"/>
            <a:ext cx="1736274" cy="307777"/>
          </a:xfrm>
          <a:prstGeom prst="rect">
            <a:avLst/>
          </a:prstGeom>
          <a:noFill/>
        </p:spPr>
        <p:txBody>
          <a:bodyPr wrap="square" lIns="91440" tIns="45720" rIns="91440" bIns="45720" rtlCol="0" anchor="t">
            <a:spAutoFit/>
          </a:bodyPr>
          <a:lstStyle/>
          <a:p>
            <a:r>
              <a:rPr lang="en-GB" sz="1400" dirty="0"/>
              <a:t>Mitigation measures</a:t>
            </a:r>
            <a:endParaRPr lang="en-GB" dirty="0"/>
          </a:p>
        </p:txBody>
      </p:sp>
      <p:sp>
        <p:nvSpPr>
          <p:cNvPr id="19" name="Rectangle 18">
            <a:extLst>
              <a:ext uri="{FF2B5EF4-FFF2-40B4-BE49-F238E27FC236}">
                <a16:creationId xmlns:a16="http://schemas.microsoft.com/office/drawing/2014/main" id="{714B4ED2-8789-8898-E141-28EB8EDB4617}"/>
              </a:ext>
            </a:extLst>
          </p:cNvPr>
          <p:cNvSpPr/>
          <p:nvPr/>
        </p:nvSpPr>
        <p:spPr>
          <a:xfrm flipV="1">
            <a:off x="390319" y="1482104"/>
            <a:ext cx="2443242" cy="18857"/>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0" name="Content Placeholder 2">
            <a:extLst>
              <a:ext uri="{FF2B5EF4-FFF2-40B4-BE49-F238E27FC236}">
                <a16:creationId xmlns:a16="http://schemas.microsoft.com/office/drawing/2014/main" id="{0DA27085-1D68-E8A9-545C-572A2688DE93}"/>
              </a:ext>
            </a:extLst>
          </p:cNvPr>
          <p:cNvSpPr>
            <a:spLocks noGrp="1"/>
          </p:cNvSpPr>
          <p:nvPr>
            <p:ph idx="1"/>
          </p:nvPr>
        </p:nvSpPr>
        <p:spPr>
          <a:xfrm>
            <a:off x="281673" y="2386067"/>
            <a:ext cx="5662986" cy="3699561"/>
          </a:xfrm>
        </p:spPr>
        <p:txBody>
          <a:bodyPr vert="horz" lIns="91440" tIns="45720" rIns="91440" bIns="45720" rtlCol="0" anchor="t">
            <a:noAutofit/>
          </a:bodyPr>
          <a:lstStyle/>
          <a:p>
            <a:pPr marL="0" indent="0">
              <a:buNone/>
            </a:pPr>
            <a:r>
              <a:rPr lang="en-US" sz="1800" dirty="0">
                <a:solidFill>
                  <a:srgbClr val="4478A8"/>
                </a:solidFill>
                <a:latin typeface="Arial"/>
                <a:cs typeface="Calibri"/>
              </a:rPr>
              <a:t>We can start to fill in what the range of consequences might be and then plan any mitigations. </a:t>
            </a:r>
            <a:r>
              <a:rPr lang="en-US" sz="1800" b="1" dirty="0">
                <a:solidFill>
                  <a:srgbClr val="4478A8"/>
                </a:solidFill>
                <a:latin typeface="Arial"/>
                <a:cs typeface="Calibri"/>
              </a:rPr>
              <a:t> </a:t>
            </a:r>
          </a:p>
          <a:p>
            <a:pPr marL="0" indent="0">
              <a:buNone/>
            </a:pPr>
            <a:r>
              <a:rPr lang="en-US" sz="1800" b="1" dirty="0">
                <a:solidFill>
                  <a:srgbClr val="4478A8"/>
                </a:solidFill>
                <a:latin typeface="Arial"/>
                <a:cs typeface="Calibri"/>
              </a:rPr>
              <a:t>It is helpful to think in terms of </a:t>
            </a:r>
          </a:p>
          <a:p>
            <a:r>
              <a:rPr lang="en-US" sz="1800" dirty="0">
                <a:solidFill>
                  <a:srgbClr val="4478A8"/>
                </a:solidFill>
                <a:latin typeface="Arial"/>
                <a:cs typeface="Calibri"/>
              </a:rPr>
              <a:t>Task performance </a:t>
            </a:r>
            <a:br>
              <a:rPr lang="en-US" sz="1800" dirty="0">
                <a:solidFill>
                  <a:srgbClr val="4478A8"/>
                </a:solidFill>
                <a:latin typeface="Arial"/>
                <a:cs typeface="Calibri"/>
              </a:rPr>
            </a:br>
            <a:r>
              <a:rPr lang="en-US" sz="1800" dirty="0">
                <a:solidFill>
                  <a:srgbClr val="4478A8"/>
                </a:solidFill>
                <a:latin typeface="Arial"/>
                <a:cs typeface="Calibri"/>
              </a:rPr>
              <a:t>e.g. safety critical tasks that require sustained attention</a:t>
            </a:r>
          </a:p>
          <a:p>
            <a:r>
              <a:rPr lang="en-US" sz="1800" dirty="0">
                <a:solidFill>
                  <a:srgbClr val="4478A8"/>
                </a:solidFill>
                <a:latin typeface="Arial"/>
                <a:cs typeface="Calibri"/>
              </a:rPr>
              <a:t>Accidents and near misses – both on task and for the journey home.</a:t>
            </a:r>
          </a:p>
          <a:p>
            <a:r>
              <a:rPr lang="en-US" sz="1800" dirty="0">
                <a:solidFill>
                  <a:srgbClr val="4478A8"/>
                </a:solidFill>
                <a:latin typeface="Arial"/>
                <a:cs typeface="Calibri"/>
              </a:rPr>
              <a:t>Impact on team relationships e.g. poorer morale and reduced peer support.  </a:t>
            </a:r>
          </a:p>
          <a:p>
            <a:pPr marL="0" indent="0">
              <a:buNone/>
            </a:pPr>
            <a:endParaRPr lang="en-US" sz="1800" b="1" dirty="0">
              <a:solidFill>
                <a:srgbClr val="4478A8"/>
              </a:solidFill>
              <a:latin typeface="Arial"/>
              <a:cs typeface="Calibri"/>
            </a:endParaRPr>
          </a:p>
        </p:txBody>
      </p:sp>
      <p:sp>
        <p:nvSpPr>
          <p:cNvPr id="22" name="Content Placeholder 2">
            <a:extLst>
              <a:ext uri="{FF2B5EF4-FFF2-40B4-BE49-F238E27FC236}">
                <a16:creationId xmlns:a16="http://schemas.microsoft.com/office/drawing/2014/main" id="{5F6366F5-B1ED-4AC7-F606-87A40B716A30}"/>
              </a:ext>
            </a:extLst>
          </p:cNvPr>
          <p:cNvSpPr txBox="1">
            <a:spLocks/>
          </p:cNvSpPr>
          <p:nvPr/>
        </p:nvSpPr>
        <p:spPr>
          <a:xfrm>
            <a:off x="242509" y="1870296"/>
            <a:ext cx="8706379" cy="5157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5781AB"/>
                </a:solidFill>
                <a:latin typeface="Arial"/>
                <a:ea typeface="+mn-lt"/>
                <a:cs typeface="Arial"/>
              </a:rPr>
              <a:t>So, thinking about the </a:t>
            </a:r>
            <a:r>
              <a:rPr lang="en-GB" sz="1800" b="1" dirty="0">
                <a:solidFill>
                  <a:srgbClr val="5781AB"/>
                </a:solidFill>
                <a:latin typeface="Arial"/>
                <a:ea typeface="+mn-lt"/>
                <a:cs typeface="Arial"/>
              </a:rPr>
              <a:t>consequences</a:t>
            </a:r>
            <a:r>
              <a:rPr lang="en-GB" sz="1800" dirty="0">
                <a:solidFill>
                  <a:srgbClr val="5781AB"/>
                </a:solidFill>
                <a:latin typeface="Arial"/>
                <a:ea typeface="+mn-lt"/>
                <a:cs typeface="Arial"/>
              </a:rPr>
              <a:t> on the right side of our Bowtie Framework: </a:t>
            </a:r>
            <a:endParaRPr lang="en-GB" sz="1800" dirty="0">
              <a:solidFill>
                <a:srgbClr val="0F0F0F"/>
              </a:solidFill>
              <a:ea typeface="+mn-lt"/>
              <a:cs typeface="+mn-lt"/>
            </a:endParaRPr>
          </a:p>
        </p:txBody>
      </p:sp>
      <p:sp>
        <p:nvSpPr>
          <p:cNvPr id="26" name="Rectangle 25">
            <a:extLst>
              <a:ext uri="{FF2B5EF4-FFF2-40B4-BE49-F238E27FC236}">
                <a16:creationId xmlns:a16="http://schemas.microsoft.com/office/drawing/2014/main" id="{C76087A5-372D-A900-F26A-AD53857B99D8}"/>
              </a:ext>
            </a:extLst>
          </p:cNvPr>
          <p:cNvSpPr/>
          <p:nvPr/>
        </p:nvSpPr>
        <p:spPr>
          <a:xfrm>
            <a:off x="6221236" y="2411424"/>
            <a:ext cx="5266496" cy="3048000"/>
          </a:xfrm>
          <a:prstGeom prst="rect">
            <a:avLst/>
          </a:prstGeom>
          <a:noFill/>
          <a:ln>
            <a:solidFill>
              <a:srgbClr val="ED7D3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5" descr="Member Details | Energy Networks Association">
            <a:extLst>
              <a:ext uri="{FF2B5EF4-FFF2-40B4-BE49-F238E27FC236}">
                <a16:creationId xmlns:a16="http://schemas.microsoft.com/office/drawing/2014/main" id="{22571AEF-5393-9AF9-8573-6146EAF2F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E5370A23-499B-1C94-EE15-CFACDB7842E3}"/>
              </a:ext>
            </a:extLst>
          </p:cNvPr>
          <p:cNvSpPr/>
          <p:nvPr/>
        </p:nvSpPr>
        <p:spPr>
          <a:xfrm>
            <a:off x="9823062" y="3020928"/>
            <a:ext cx="1186354" cy="514209"/>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E4E9F3"/>
              </a:solidFill>
            </a:endParaRPr>
          </a:p>
          <a:p>
            <a:pPr algn="ctr"/>
            <a:r>
              <a:rPr lang="en-GB" sz="1100" dirty="0">
                <a:solidFill>
                  <a:srgbClr val="E4E9F3"/>
                </a:solidFill>
              </a:rPr>
              <a:t>On task performance</a:t>
            </a:r>
          </a:p>
          <a:p>
            <a:pPr algn="ctr"/>
            <a:endParaRPr lang="en-GB" sz="1400" dirty="0">
              <a:solidFill>
                <a:srgbClr val="E4E9F3"/>
              </a:solidFill>
            </a:endParaRPr>
          </a:p>
        </p:txBody>
      </p:sp>
      <p:cxnSp>
        <p:nvCxnSpPr>
          <p:cNvPr id="37" name="Straight Arrow Connector 36">
            <a:extLst>
              <a:ext uri="{FF2B5EF4-FFF2-40B4-BE49-F238E27FC236}">
                <a16:creationId xmlns:a16="http://schemas.microsoft.com/office/drawing/2014/main" id="{E2DF6E1F-CD54-A78F-E11F-09FF2FCE160E}"/>
              </a:ext>
            </a:extLst>
          </p:cNvPr>
          <p:cNvCxnSpPr>
            <a:cxnSpLocks/>
            <a:endCxn id="33" idx="1"/>
          </p:cNvCxnSpPr>
          <p:nvPr/>
        </p:nvCxnSpPr>
        <p:spPr>
          <a:xfrm>
            <a:off x="8403770" y="3808010"/>
            <a:ext cx="1417810" cy="102011"/>
          </a:xfrm>
          <a:prstGeom prst="straightConnector1">
            <a:avLst/>
          </a:prstGeom>
        </p:spPr>
        <p:style>
          <a:lnRef idx="1">
            <a:schemeClr val="dk1"/>
          </a:lnRef>
          <a:fillRef idx="0">
            <a:schemeClr val="dk1"/>
          </a:fillRef>
          <a:effectRef idx="0">
            <a:schemeClr val="dk1"/>
          </a:effectRef>
          <a:fontRef idx="minor">
            <a:schemeClr val="tx1"/>
          </a:fontRef>
        </p:style>
      </p:cxnSp>
      <p:sp>
        <p:nvSpPr>
          <p:cNvPr id="41" name="Rectangle: Rounded Corners 40">
            <a:extLst>
              <a:ext uri="{FF2B5EF4-FFF2-40B4-BE49-F238E27FC236}">
                <a16:creationId xmlns:a16="http://schemas.microsoft.com/office/drawing/2014/main" id="{A96AFD83-DD9D-4A69-D79F-3636E22A4DBA}"/>
              </a:ext>
            </a:extLst>
          </p:cNvPr>
          <p:cNvSpPr/>
          <p:nvPr/>
        </p:nvSpPr>
        <p:spPr>
          <a:xfrm>
            <a:off x="9817230" y="4673775"/>
            <a:ext cx="1186354" cy="409249"/>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E4E9F3"/>
                </a:solidFill>
              </a:rPr>
              <a:t>Peer relationships</a:t>
            </a:r>
          </a:p>
        </p:txBody>
      </p:sp>
      <p:cxnSp>
        <p:nvCxnSpPr>
          <p:cNvPr id="44" name="Straight Arrow Connector 43">
            <a:extLst>
              <a:ext uri="{FF2B5EF4-FFF2-40B4-BE49-F238E27FC236}">
                <a16:creationId xmlns:a16="http://schemas.microsoft.com/office/drawing/2014/main" id="{E8B043C0-8C43-16EE-C9E5-372BA634CF2F}"/>
              </a:ext>
            </a:extLst>
          </p:cNvPr>
          <p:cNvCxnSpPr>
            <a:cxnSpLocks/>
            <a:endCxn id="41" idx="1"/>
          </p:cNvCxnSpPr>
          <p:nvPr/>
        </p:nvCxnSpPr>
        <p:spPr>
          <a:xfrm>
            <a:off x="8198232" y="4060606"/>
            <a:ext cx="1618998" cy="817794"/>
          </a:xfrm>
          <a:prstGeom prst="straightConnector1">
            <a:avLst/>
          </a:prstGeom>
        </p:spPr>
        <p:style>
          <a:lnRef idx="1">
            <a:schemeClr val="dk1"/>
          </a:lnRef>
          <a:fillRef idx="0">
            <a:schemeClr val="dk1"/>
          </a:fillRef>
          <a:effectRef idx="0">
            <a:schemeClr val="dk1"/>
          </a:effectRef>
          <a:fontRef idx="minor">
            <a:schemeClr val="tx1"/>
          </a:fontRef>
        </p:style>
      </p:cxnSp>
      <p:sp>
        <p:nvSpPr>
          <p:cNvPr id="49" name="Rectangle: Rounded Corners 48">
            <a:extLst>
              <a:ext uri="{FF2B5EF4-FFF2-40B4-BE49-F238E27FC236}">
                <a16:creationId xmlns:a16="http://schemas.microsoft.com/office/drawing/2014/main" id="{DA5D081B-0525-420E-ABC0-382ACBA5CB9F}"/>
              </a:ext>
            </a:extLst>
          </p:cNvPr>
          <p:cNvSpPr/>
          <p:nvPr/>
        </p:nvSpPr>
        <p:spPr>
          <a:xfrm>
            <a:off x="8830520" y="4307669"/>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05529E13-0075-2AA1-41C3-9DE7C9D1FF6E}"/>
              </a:ext>
            </a:extLst>
          </p:cNvPr>
          <p:cNvSpPr/>
          <p:nvPr/>
        </p:nvSpPr>
        <p:spPr>
          <a:xfrm>
            <a:off x="6116972" y="3351418"/>
            <a:ext cx="2291229" cy="94113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478A8"/>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D48B182-117D-140B-BD8D-9C92903538B9}"/>
              </a:ext>
            </a:extLst>
          </p:cNvPr>
          <p:cNvSpPr txBox="1"/>
          <p:nvPr/>
        </p:nvSpPr>
        <p:spPr>
          <a:xfrm>
            <a:off x="5422580" y="3505864"/>
            <a:ext cx="3573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tx1">
                    <a:lumMod val="95000"/>
                    <a:lumOff val="5000"/>
                  </a:schemeClr>
                </a:solidFill>
                <a:latin typeface="Arial" panose="020B0604020202020204" pitchFamily="34" charset="0"/>
                <a:cs typeface="Arial" panose="020B0604020202020204" pitchFamily="34" charset="0"/>
              </a:rPr>
              <a:t>Fatigue</a:t>
            </a:r>
            <a:endParaRPr lang="en-US" sz="24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80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222421" y="710054"/>
            <a:ext cx="10515600" cy="1325563"/>
          </a:xfrm>
        </p:spPr>
        <p:txBody>
          <a:bodyPr>
            <a:normAutofit/>
          </a:bodyPr>
          <a:lstStyle/>
          <a:p>
            <a:r>
              <a:rPr lang="en-US" sz="4000" dirty="0">
                <a:solidFill>
                  <a:srgbClr val="4478A8"/>
                </a:solidFill>
                <a:latin typeface="Arial"/>
                <a:cs typeface="Arial"/>
              </a:rPr>
              <a:t>Possible mitigations </a:t>
            </a:r>
            <a:r>
              <a:rPr lang="en-US" sz="4000" b="1" dirty="0">
                <a:solidFill>
                  <a:srgbClr val="4478A8"/>
                </a:solidFill>
                <a:latin typeface="Arial"/>
                <a:cs typeface="Arial"/>
              </a:rPr>
              <a:t>you </a:t>
            </a:r>
            <a:r>
              <a:rPr lang="en-US" sz="4000" dirty="0">
                <a:solidFill>
                  <a:srgbClr val="4478A8"/>
                </a:solidFill>
                <a:latin typeface="Arial"/>
                <a:cs typeface="Arial"/>
              </a:rPr>
              <a:t>can consider:</a:t>
            </a:r>
            <a:endParaRPr lang="en-GB" sz="4000" dirty="0">
              <a:solidFill>
                <a:srgbClr val="000000"/>
              </a:solidFill>
              <a:latin typeface="Arial"/>
              <a:cs typeface="Arial"/>
            </a:endParaRPr>
          </a:p>
        </p:txBody>
      </p:sp>
      <p:pic>
        <p:nvPicPr>
          <p:cNvPr id="7" name="Picture 6" descr="A blue and black logo&#10;&#10;Description automatically generated">
            <a:extLst>
              <a:ext uri="{FF2B5EF4-FFF2-40B4-BE49-F238E27FC236}">
                <a16:creationId xmlns:a16="http://schemas.microsoft.com/office/drawing/2014/main" id="{7D343E27-9BD0-EE29-D76B-58DAE55B7655}"/>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11" name="Rectangle 10">
            <a:extLst>
              <a:ext uri="{FF2B5EF4-FFF2-40B4-BE49-F238E27FC236}">
                <a16:creationId xmlns:a16="http://schemas.microsoft.com/office/drawing/2014/main" id="{7756C6CD-9064-28EA-2988-8200E005159B}"/>
              </a:ext>
            </a:extLst>
          </p:cNvPr>
          <p:cNvSpPr/>
          <p:nvPr/>
        </p:nvSpPr>
        <p:spPr>
          <a:xfrm flipV="1">
            <a:off x="334462" y="1689980"/>
            <a:ext cx="9411966" cy="49610"/>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graphicFrame>
        <p:nvGraphicFramePr>
          <p:cNvPr id="3" name="Content Placeholder 36">
            <a:hlinkClick r:id="" action="ppaction://noaction" highlightClick="1"/>
            <a:extLst>
              <a:ext uri="{FF2B5EF4-FFF2-40B4-BE49-F238E27FC236}">
                <a16:creationId xmlns:a16="http://schemas.microsoft.com/office/drawing/2014/main" id="{CE941929-92F8-4655-1C50-3374874B19C1}"/>
              </a:ext>
            </a:extLst>
          </p:cNvPr>
          <p:cNvGraphicFramePr>
            <a:graphicFrameLocks noGrp="1"/>
          </p:cNvGraphicFramePr>
          <p:nvPr>
            <p:extLst>
              <p:ext uri="{D42A27DB-BD31-4B8C-83A1-F6EECF244321}">
                <p14:modId xmlns:p14="http://schemas.microsoft.com/office/powerpoint/2010/main" val="2396792912"/>
              </p:ext>
            </p:extLst>
          </p:nvPr>
        </p:nvGraphicFramePr>
        <p:xfrm>
          <a:off x="334461" y="2035617"/>
          <a:ext cx="11635117" cy="4191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descr="Brain in head">
            <a:extLst>
              <a:ext uri="{FF2B5EF4-FFF2-40B4-BE49-F238E27FC236}">
                <a16:creationId xmlns:a16="http://schemas.microsoft.com/office/drawing/2014/main" id="{ADE6B617-BF3C-B14B-0483-E61A8AE787FC}"/>
              </a:ext>
            </a:extLst>
          </p:cNvPr>
          <p:cNvSpPr/>
          <p:nvPr/>
        </p:nvSpPr>
        <p:spPr>
          <a:xfrm>
            <a:off x="591136" y="3352036"/>
            <a:ext cx="484882" cy="484882"/>
          </a:xfrm>
          <a:prstGeom prst="rect">
            <a:avLst/>
          </a:prstGeom>
          <a:solidFill>
            <a:srgbClr val="4478A8"/>
          </a:solidFill>
          <a:ln>
            <a:solidFill>
              <a:srgbClr val="4478A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3" name="Rectangle 12" descr="Brain in head">
            <a:extLst>
              <a:ext uri="{FF2B5EF4-FFF2-40B4-BE49-F238E27FC236}">
                <a16:creationId xmlns:a16="http://schemas.microsoft.com/office/drawing/2014/main" id="{4DC93A28-20A3-32D3-6F17-6B0352B828AF}"/>
              </a:ext>
            </a:extLst>
          </p:cNvPr>
          <p:cNvSpPr/>
          <p:nvPr/>
        </p:nvSpPr>
        <p:spPr>
          <a:xfrm>
            <a:off x="591136" y="5538788"/>
            <a:ext cx="484882" cy="484882"/>
          </a:xfrm>
          <a:prstGeom prst="rect">
            <a:avLst/>
          </a:prstGeom>
          <a:solidFill>
            <a:srgbClr val="4478A8"/>
          </a:solidFill>
          <a:ln>
            <a:solidFill>
              <a:srgbClr val="4478A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4" name="Rectangle 13" descr="Brain in head">
            <a:extLst>
              <a:ext uri="{FF2B5EF4-FFF2-40B4-BE49-F238E27FC236}">
                <a16:creationId xmlns:a16="http://schemas.microsoft.com/office/drawing/2014/main" id="{BDCB8F01-3CCC-E087-530C-4AF589FE8CC3}"/>
              </a:ext>
            </a:extLst>
          </p:cNvPr>
          <p:cNvSpPr/>
          <p:nvPr/>
        </p:nvSpPr>
        <p:spPr>
          <a:xfrm>
            <a:off x="591136" y="4454306"/>
            <a:ext cx="484882" cy="484882"/>
          </a:xfrm>
          <a:prstGeom prst="rect">
            <a:avLst/>
          </a:prstGeom>
          <a:solidFill>
            <a:srgbClr val="4478A8"/>
          </a:solidFill>
          <a:ln>
            <a:solidFill>
              <a:srgbClr val="4478A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418476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6">
            <a:hlinkClick r:id="" action="ppaction://noaction" highlightClick="1"/>
            <a:extLst>
              <a:ext uri="{FF2B5EF4-FFF2-40B4-BE49-F238E27FC236}">
                <a16:creationId xmlns:a16="http://schemas.microsoft.com/office/drawing/2014/main" id="{3359E80E-052C-4917-C4A0-54FF12FE014D}"/>
              </a:ext>
            </a:extLst>
          </p:cNvPr>
          <p:cNvGraphicFramePr>
            <a:graphicFrameLocks noGrp="1"/>
          </p:cNvGraphicFramePr>
          <p:nvPr>
            <p:extLst>
              <p:ext uri="{D42A27DB-BD31-4B8C-83A1-F6EECF244321}">
                <p14:modId xmlns:p14="http://schemas.microsoft.com/office/powerpoint/2010/main" val="428379451"/>
              </p:ext>
            </p:extLst>
          </p:nvPr>
        </p:nvGraphicFramePr>
        <p:xfrm>
          <a:off x="334462" y="2035617"/>
          <a:ext cx="10662468" cy="3836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8"/>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222421" y="710054"/>
            <a:ext cx="10515600" cy="1325563"/>
          </a:xfrm>
        </p:spPr>
        <p:txBody>
          <a:bodyPr>
            <a:normAutofit/>
          </a:bodyPr>
          <a:lstStyle/>
          <a:p>
            <a:r>
              <a:rPr lang="en-US" dirty="0">
                <a:solidFill>
                  <a:srgbClr val="4478A8"/>
                </a:solidFill>
                <a:latin typeface="Arial"/>
                <a:cs typeface="Arial"/>
              </a:rPr>
              <a:t>Possible </a:t>
            </a:r>
            <a:r>
              <a:rPr lang="en-US" b="1" dirty="0">
                <a:solidFill>
                  <a:srgbClr val="4478A8"/>
                </a:solidFill>
                <a:latin typeface="Arial"/>
                <a:cs typeface="Arial"/>
              </a:rPr>
              <a:t>company </a:t>
            </a:r>
            <a:r>
              <a:rPr lang="en-US" dirty="0">
                <a:solidFill>
                  <a:srgbClr val="4478A8"/>
                </a:solidFill>
                <a:latin typeface="Arial"/>
                <a:cs typeface="Arial"/>
              </a:rPr>
              <a:t>mitigations</a:t>
            </a:r>
            <a:endParaRPr lang="en-GB" dirty="0">
              <a:solidFill>
                <a:srgbClr val="000000"/>
              </a:solidFill>
              <a:latin typeface="Arial"/>
              <a:cs typeface="Arial"/>
            </a:endParaRPr>
          </a:p>
        </p:txBody>
      </p:sp>
      <p:pic>
        <p:nvPicPr>
          <p:cNvPr id="7" name="Picture 6" descr="A blue and black logo&#10;&#10;Description automatically generated">
            <a:extLst>
              <a:ext uri="{FF2B5EF4-FFF2-40B4-BE49-F238E27FC236}">
                <a16:creationId xmlns:a16="http://schemas.microsoft.com/office/drawing/2014/main" id="{7D343E27-9BD0-EE29-D76B-58DAE55B7655}"/>
              </a:ext>
            </a:extLst>
          </p:cNvPr>
          <p:cNvPicPr>
            <a:picLocks noChangeAspect="1"/>
          </p:cNvPicPr>
          <p:nvPr/>
        </p:nvPicPr>
        <p:blipFill>
          <a:blip r:embed="rId9"/>
          <a:stretch>
            <a:fillRect/>
          </a:stretch>
        </p:blipFill>
        <p:spPr>
          <a:xfrm>
            <a:off x="10331133" y="-143510"/>
            <a:ext cx="1933575" cy="1943100"/>
          </a:xfrm>
          <a:prstGeom prst="rect">
            <a:avLst/>
          </a:prstGeom>
        </p:spPr>
      </p:pic>
      <p:sp>
        <p:nvSpPr>
          <p:cNvPr id="10" name="Rectangle 9" descr="Brain in head">
            <a:extLst>
              <a:ext uri="{FF2B5EF4-FFF2-40B4-BE49-F238E27FC236}">
                <a16:creationId xmlns:a16="http://schemas.microsoft.com/office/drawing/2014/main" id="{C1B97824-7A88-E115-B9C5-D1637CCD361E}"/>
              </a:ext>
            </a:extLst>
          </p:cNvPr>
          <p:cNvSpPr/>
          <p:nvPr/>
        </p:nvSpPr>
        <p:spPr>
          <a:xfrm>
            <a:off x="591136" y="3228306"/>
            <a:ext cx="443869" cy="443869"/>
          </a:xfrm>
          <a:prstGeom prst="rect">
            <a:avLst/>
          </a:prstGeom>
          <a:solidFill>
            <a:srgbClr val="4478A8"/>
          </a:solidFill>
          <a:ln>
            <a:solidFill>
              <a:srgbClr val="4478A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11" name="Rectangle 10">
            <a:extLst>
              <a:ext uri="{FF2B5EF4-FFF2-40B4-BE49-F238E27FC236}">
                <a16:creationId xmlns:a16="http://schemas.microsoft.com/office/drawing/2014/main" id="{7756C6CD-9064-28EA-2988-8200E005159B}"/>
              </a:ext>
            </a:extLst>
          </p:cNvPr>
          <p:cNvSpPr/>
          <p:nvPr/>
        </p:nvSpPr>
        <p:spPr>
          <a:xfrm flipV="1">
            <a:off x="334462" y="1689980"/>
            <a:ext cx="7292710" cy="49610"/>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2987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C443-2247-F44D-5A29-FD6282BEA88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F209332-953C-C0EF-7782-A3ECFB10C422}"/>
              </a:ext>
            </a:extLst>
          </p:cNvPr>
          <p:cNvSpPr/>
          <p:nvPr/>
        </p:nvSpPr>
        <p:spPr>
          <a:xfrm>
            <a:off x="5063146" y="2894889"/>
            <a:ext cx="5266496" cy="3048000"/>
          </a:xfrm>
          <a:prstGeom prst="rect">
            <a:avLst/>
          </a:prstGeom>
          <a:noFill/>
          <a:ln>
            <a:solidFill>
              <a:srgbClr val="ED7D3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Isosceles Triangle 2">
            <a:extLst>
              <a:ext uri="{FF2B5EF4-FFF2-40B4-BE49-F238E27FC236}">
                <a16:creationId xmlns:a16="http://schemas.microsoft.com/office/drawing/2014/main" id="{FD738C3E-D888-B208-544A-BD1B2CF4C004}"/>
              </a:ext>
            </a:extLst>
          </p:cNvPr>
          <p:cNvSpPr/>
          <p:nvPr/>
        </p:nvSpPr>
        <p:spPr>
          <a:xfrm rot="16200000">
            <a:off x="6920201" y="2700004"/>
            <a:ext cx="2478350" cy="3533919"/>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6E41E6F2-B26C-25AF-3B9B-CC08F8ED7798}"/>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2E26A5B8-97AE-512B-E045-18617E691D19}"/>
              </a:ext>
            </a:extLst>
          </p:cNvPr>
          <p:cNvSpPr>
            <a:spLocks noGrp="1"/>
          </p:cNvSpPr>
          <p:nvPr>
            <p:ph type="title"/>
          </p:nvPr>
        </p:nvSpPr>
        <p:spPr>
          <a:xfrm>
            <a:off x="291927" y="826241"/>
            <a:ext cx="9533717" cy="912610"/>
          </a:xfrm>
        </p:spPr>
        <p:txBody>
          <a:bodyPr>
            <a:normAutofit/>
          </a:bodyPr>
          <a:lstStyle/>
          <a:p>
            <a:r>
              <a:rPr lang="en-US" sz="4000" dirty="0">
                <a:solidFill>
                  <a:srgbClr val="4478A8"/>
                </a:solidFill>
                <a:latin typeface="Arial"/>
                <a:ea typeface="Calibri Light" panose="020F0302020204030204" pitchFamily="34" charset="0"/>
                <a:cs typeface="Arial"/>
              </a:rPr>
              <a:t>Training Exercise (part 2)</a:t>
            </a:r>
            <a:endParaRPr lang="en-GB" sz="4000" dirty="0">
              <a:solidFill>
                <a:srgbClr val="4478A8"/>
              </a:solidFill>
              <a:latin typeface="Arial"/>
              <a:ea typeface="Calibri Light" panose="020F0302020204030204" pitchFamily="34" charset="0"/>
              <a:cs typeface="Arial"/>
            </a:endParaRPr>
          </a:p>
        </p:txBody>
      </p:sp>
      <p:sp>
        <p:nvSpPr>
          <p:cNvPr id="13" name="Isosceles Triangle 12">
            <a:extLst>
              <a:ext uri="{FF2B5EF4-FFF2-40B4-BE49-F238E27FC236}">
                <a16:creationId xmlns:a16="http://schemas.microsoft.com/office/drawing/2014/main" id="{AA2E62AC-14AB-72A6-D301-8454B72A6C5E}"/>
              </a:ext>
            </a:extLst>
          </p:cNvPr>
          <p:cNvSpPr/>
          <p:nvPr/>
        </p:nvSpPr>
        <p:spPr>
          <a:xfrm rot="5400000">
            <a:off x="2884068" y="2841421"/>
            <a:ext cx="2478350" cy="3221493"/>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F31DB1D0-C039-BBF9-539B-B00405B7D4E1}"/>
              </a:ext>
            </a:extLst>
          </p:cNvPr>
          <p:cNvSpPr txBox="1"/>
          <p:nvPr/>
        </p:nvSpPr>
        <p:spPr>
          <a:xfrm>
            <a:off x="1975822" y="3604813"/>
            <a:ext cx="418641" cy="1877438"/>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pPr algn="l"/>
            <a:r>
              <a:rPr lang="en-GB" sz="1400" b="1" dirty="0">
                <a:solidFill>
                  <a:srgbClr val="4478A8"/>
                </a:solidFill>
                <a:latin typeface="Arial" panose="020B0604020202020204" pitchFamily="34" charset="0"/>
                <a:cs typeface="Arial" panose="020B0604020202020204" pitchFamily="34" charset="0"/>
              </a:rPr>
              <a:t>Causes</a:t>
            </a:r>
          </a:p>
        </p:txBody>
      </p:sp>
      <p:sp>
        <p:nvSpPr>
          <p:cNvPr id="18" name="TextBox 17">
            <a:extLst>
              <a:ext uri="{FF2B5EF4-FFF2-40B4-BE49-F238E27FC236}">
                <a16:creationId xmlns:a16="http://schemas.microsoft.com/office/drawing/2014/main" id="{0BD38F1A-1924-C69B-3134-C0F30E17467C}"/>
              </a:ext>
            </a:extLst>
          </p:cNvPr>
          <p:cNvSpPr txBox="1"/>
          <p:nvPr/>
        </p:nvSpPr>
        <p:spPr>
          <a:xfrm>
            <a:off x="9918604" y="3009561"/>
            <a:ext cx="418641" cy="3275746"/>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r>
              <a:rPr lang="en-GB" sz="1400" b="1" dirty="0">
                <a:solidFill>
                  <a:srgbClr val="4478A8"/>
                </a:solidFill>
                <a:latin typeface="Arial" panose="020B0604020202020204" pitchFamily="34" charset="0"/>
                <a:cs typeface="Arial" panose="020B0604020202020204" pitchFamily="34" charset="0"/>
              </a:rPr>
              <a:t>Consequences</a:t>
            </a:r>
          </a:p>
        </p:txBody>
      </p:sp>
      <p:sp>
        <p:nvSpPr>
          <p:cNvPr id="15" name="Oval 14">
            <a:extLst>
              <a:ext uri="{FF2B5EF4-FFF2-40B4-BE49-F238E27FC236}">
                <a16:creationId xmlns:a16="http://schemas.microsoft.com/office/drawing/2014/main" id="{05529E13-0075-2AA1-41C3-9DE7C9D1FF6E}"/>
              </a:ext>
            </a:extLst>
          </p:cNvPr>
          <p:cNvSpPr/>
          <p:nvPr/>
        </p:nvSpPr>
        <p:spPr>
          <a:xfrm>
            <a:off x="4926139" y="4054554"/>
            <a:ext cx="2291229" cy="94113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478A8"/>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D48B182-117D-140B-BD8D-9C92903538B9}"/>
              </a:ext>
            </a:extLst>
          </p:cNvPr>
          <p:cNvSpPr txBox="1"/>
          <p:nvPr/>
        </p:nvSpPr>
        <p:spPr>
          <a:xfrm>
            <a:off x="4266428" y="4221808"/>
            <a:ext cx="3573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tx1">
                    <a:lumMod val="95000"/>
                    <a:lumOff val="5000"/>
                  </a:schemeClr>
                </a:solidFill>
                <a:latin typeface="Arial" panose="020B0604020202020204" pitchFamily="34" charset="0"/>
                <a:cs typeface="Arial" panose="020B0604020202020204" pitchFamily="34" charset="0"/>
              </a:rPr>
              <a:t>Fatigue</a:t>
            </a:r>
            <a:endParaRPr lang="en-US" sz="2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30F2A1-6E9B-6A26-0EF8-A95F26624AE3}"/>
              </a:ext>
            </a:extLst>
          </p:cNvPr>
          <p:cNvSpPr txBox="1"/>
          <p:nvPr/>
        </p:nvSpPr>
        <p:spPr>
          <a:xfrm>
            <a:off x="371335" y="2458211"/>
            <a:ext cx="121299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Tahoma"/>
                <a:cs typeface="Segoe UI"/>
              </a:rPr>
              <a:t>​</a:t>
            </a:r>
            <a:endParaRPr lang="en-US" sz="2800" dirty="0">
              <a:latin typeface="Tahoma"/>
              <a:ea typeface="Tahoma"/>
              <a:cs typeface="Segoe UI"/>
            </a:endParaRPr>
          </a:p>
        </p:txBody>
      </p:sp>
      <p:cxnSp>
        <p:nvCxnSpPr>
          <p:cNvPr id="9" name="Straight Arrow Connector 8">
            <a:extLst>
              <a:ext uri="{FF2B5EF4-FFF2-40B4-BE49-F238E27FC236}">
                <a16:creationId xmlns:a16="http://schemas.microsoft.com/office/drawing/2014/main" id="{ED24093B-23F8-1124-E6B3-40C8FF11F668}"/>
              </a:ext>
            </a:extLst>
          </p:cNvPr>
          <p:cNvCxnSpPr>
            <a:cxnSpLocks/>
          </p:cNvCxnSpPr>
          <p:nvPr/>
        </p:nvCxnSpPr>
        <p:spPr>
          <a:xfrm>
            <a:off x="3759343" y="4064172"/>
            <a:ext cx="1119101" cy="306957"/>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5FAC80E-1106-5D68-A20F-796CF33056DC}"/>
              </a:ext>
            </a:extLst>
          </p:cNvPr>
          <p:cNvCxnSpPr>
            <a:cxnSpLocks/>
          </p:cNvCxnSpPr>
          <p:nvPr/>
        </p:nvCxnSpPr>
        <p:spPr>
          <a:xfrm flipV="1">
            <a:off x="7169215" y="4159118"/>
            <a:ext cx="1438606" cy="232246"/>
          </a:xfrm>
          <a:prstGeom prst="straightConnector1">
            <a:avLst/>
          </a:prstGeom>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607FE2A4-7453-3467-D06C-A2DE03288E3C}"/>
              </a:ext>
            </a:extLst>
          </p:cNvPr>
          <p:cNvSpPr/>
          <p:nvPr/>
        </p:nvSpPr>
        <p:spPr>
          <a:xfrm>
            <a:off x="4182741" y="4108135"/>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46941BC7-F5AD-1C05-15B2-7EBB146FBC60}"/>
              </a:ext>
            </a:extLst>
          </p:cNvPr>
          <p:cNvSpPr/>
          <p:nvPr/>
        </p:nvSpPr>
        <p:spPr>
          <a:xfrm>
            <a:off x="7786521" y="4213187"/>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D50D7597-73C8-B57D-D3FD-54601D6D2B5E}"/>
              </a:ext>
            </a:extLst>
          </p:cNvPr>
          <p:cNvCxnSpPr>
            <a:cxnSpLocks/>
          </p:cNvCxnSpPr>
          <p:nvPr/>
        </p:nvCxnSpPr>
        <p:spPr>
          <a:xfrm flipV="1">
            <a:off x="3816298" y="4517734"/>
            <a:ext cx="1062146" cy="226529"/>
          </a:xfrm>
          <a:prstGeom prst="straightConnector1">
            <a:avLst/>
          </a:prstGeom>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02C62EEA-305D-FE0A-C07D-8BCCAD64B2BB}"/>
              </a:ext>
            </a:extLst>
          </p:cNvPr>
          <p:cNvSpPr/>
          <p:nvPr/>
        </p:nvSpPr>
        <p:spPr>
          <a:xfrm>
            <a:off x="4165401" y="4558599"/>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44C5335D-007D-3AF1-43FC-F9B0C5FC3892}"/>
              </a:ext>
            </a:extLst>
          </p:cNvPr>
          <p:cNvSpPr/>
          <p:nvPr/>
        </p:nvSpPr>
        <p:spPr>
          <a:xfrm>
            <a:off x="4515266" y="4484802"/>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Arrow Connector 24">
            <a:extLst>
              <a:ext uri="{FF2B5EF4-FFF2-40B4-BE49-F238E27FC236}">
                <a16:creationId xmlns:a16="http://schemas.microsoft.com/office/drawing/2014/main" id="{0D2EB708-4CC0-1835-D259-682C67A24734}"/>
              </a:ext>
            </a:extLst>
          </p:cNvPr>
          <p:cNvCxnSpPr>
            <a:cxnSpLocks/>
          </p:cNvCxnSpPr>
          <p:nvPr/>
        </p:nvCxnSpPr>
        <p:spPr>
          <a:xfrm>
            <a:off x="7175607" y="4534170"/>
            <a:ext cx="1445940" cy="288333"/>
          </a:xfrm>
          <a:prstGeom prst="straightConnector1">
            <a:avLst/>
          </a:prstGeom>
        </p:spPr>
        <p:style>
          <a:lnRef idx="1">
            <a:schemeClr val="dk1"/>
          </a:lnRef>
          <a:fillRef idx="0">
            <a:schemeClr val="dk1"/>
          </a:fillRef>
          <a:effectRef idx="0">
            <a:schemeClr val="dk1"/>
          </a:effectRef>
          <a:fontRef idx="minor">
            <a:schemeClr val="tx1"/>
          </a:fontRef>
        </p:style>
      </p:cxnSp>
      <p:sp>
        <p:nvSpPr>
          <p:cNvPr id="28" name="Rectangle: Rounded Corners 27">
            <a:extLst>
              <a:ext uri="{FF2B5EF4-FFF2-40B4-BE49-F238E27FC236}">
                <a16:creationId xmlns:a16="http://schemas.microsoft.com/office/drawing/2014/main" id="{2B08927E-EBDE-A7BB-E7A2-6247319C2FE6}"/>
              </a:ext>
            </a:extLst>
          </p:cNvPr>
          <p:cNvSpPr/>
          <p:nvPr/>
        </p:nvSpPr>
        <p:spPr>
          <a:xfrm>
            <a:off x="7523733" y="4505676"/>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3A47FB9F-D16E-1BA5-2DFD-D26FA0D7BCC6}"/>
              </a:ext>
            </a:extLst>
          </p:cNvPr>
          <p:cNvSpPr/>
          <p:nvPr/>
        </p:nvSpPr>
        <p:spPr>
          <a:xfrm>
            <a:off x="8031941" y="4614438"/>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04BA71EA-702D-5FB3-1573-19855E2283E9}"/>
              </a:ext>
            </a:extLst>
          </p:cNvPr>
          <p:cNvSpPr/>
          <p:nvPr/>
        </p:nvSpPr>
        <p:spPr>
          <a:xfrm>
            <a:off x="2607164" y="4553031"/>
            <a:ext cx="1209134" cy="38246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Mental overload</a:t>
            </a:r>
          </a:p>
        </p:txBody>
      </p:sp>
      <p:sp>
        <p:nvSpPr>
          <p:cNvPr id="33" name="Rectangle: Rounded Corners 32">
            <a:extLst>
              <a:ext uri="{FF2B5EF4-FFF2-40B4-BE49-F238E27FC236}">
                <a16:creationId xmlns:a16="http://schemas.microsoft.com/office/drawing/2014/main" id="{8AD01661-71C9-6BAC-8D29-AE9CC8B911BE}"/>
              </a:ext>
            </a:extLst>
          </p:cNvPr>
          <p:cNvSpPr/>
          <p:nvPr/>
        </p:nvSpPr>
        <p:spPr>
          <a:xfrm>
            <a:off x="8607821" y="4001811"/>
            <a:ext cx="1196716" cy="31461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E4E9F3"/>
                </a:solidFill>
              </a:rPr>
              <a:t>Accident/Injury</a:t>
            </a:r>
          </a:p>
        </p:txBody>
      </p:sp>
      <p:sp>
        <p:nvSpPr>
          <p:cNvPr id="34" name="Rectangle: Rounded Corners 33">
            <a:extLst>
              <a:ext uri="{FF2B5EF4-FFF2-40B4-BE49-F238E27FC236}">
                <a16:creationId xmlns:a16="http://schemas.microsoft.com/office/drawing/2014/main" id="{CB7493CC-C486-3A1F-1A44-68C7F7C858AF}"/>
              </a:ext>
            </a:extLst>
          </p:cNvPr>
          <p:cNvSpPr/>
          <p:nvPr/>
        </p:nvSpPr>
        <p:spPr>
          <a:xfrm>
            <a:off x="8621547" y="4511881"/>
            <a:ext cx="1186354" cy="621244"/>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Task performance</a:t>
            </a:r>
          </a:p>
        </p:txBody>
      </p:sp>
      <p:sp>
        <p:nvSpPr>
          <p:cNvPr id="39" name="TextBox 38">
            <a:extLst>
              <a:ext uri="{FF2B5EF4-FFF2-40B4-BE49-F238E27FC236}">
                <a16:creationId xmlns:a16="http://schemas.microsoft.com/office/drawing/2014/main" id="{7073230F-99FD-C2E0-DE90-EC8A8671BBD5}"/>
              </a:ext>
            </a:extLst>
          </p:cNvPr>
          <p:cNvSpPr txBox="1"/>
          <p:nvPr/>
        </p:nvSpPr>
        <p:spPr>
          <a:xfrm rot="20310200">
            <a:off x="3740398" y="4907510"/>
            <a:ext cx="1607782" cy="307777"/>
          </a:xfrm>
          <a:prstGeom prst="rect">
            <a:avLst/>
          </a:prstGeom>
          <a:noFill/>
        </p:spPr>
        <p:txBody>
          <a:bodyPr wrap="square" rtlCol="0">
            <a:spAutoFit/>
          </a:bodyPr>
          <a:lstStyle/>
          <a:p>
            <a:r>
              <a:rPr lang="en-GB" sz="1400" dirty="0"/>
              <a:t>Control measures</a:t>
            </a:r>
            <a:endParaRPr lang="en-GB" dirty="0"/>
          </a:p>
        </p:txBody>
      </p:sp>
      <p:sp>
        <p:nvSpPr>
          <p:cNvPr id="42" name="Rectangle: Rounded Corners 41">
            <a:extLst>
              <a:ext uri="{FF2B5EF4-FFF2-40B4-BE49-F238E27FC236}">
                <a16:creationId xmlns:a16="http://schemas.microsoft.com/office/drawing/2014/main" id="{5DAE4ACF-3313-D6A9-B53B-308EC8EC2D17}"/>
              </a:ext>
            </a:extLst>
          </p:cNvPr>
          <p:cNvSpPr/>
          <p:nvPr/>
        </p:nvSpPr>
        <p:spPr>
          <a:xfrm>
            <a:off x="2633267" y="3578728"/>
            <a:ext cx="579382" cy="226422"/>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E.g.</a:t>
            </a:r>
          </a:p>
        </p:txBody>
      </p:sp>
      <p:sp>
        <p:nvSpPr>
          <p:cNvPr id="43" name="Rectangle: Rounded Corners 42">
            <a:extLst>
              <a:ext uri="{FF2B5EF4-FFF2-40B4-BE49-F238E27FC236}">
                <a16:creationId xmlns:a16="http://schemas.microsoft.com/office/drawing/2014/main" id="{EF630A7C-869E-BE33-184F-CFE05C249633}"/>
              </a:ext>
            </a:extLst>
          </p:cNvPr>
          <p:cNvSpPr/>
          <p:nvPr/>
        </p:nvSpPr>
        <p:spPr>
          <a:xfrm>
            <a:off x="9202700" y="3499880"/>
            <a:ext cx="622944" cy="31461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E.g.</a:t>
            </a:r>
          </a:p>
        </p:txBody>
      </p:sp>
      <p:sp>
        <p:nvSpPr>
          <p:cNvPr id="48" name="TextBox 47">
            <a:extLst>
              <a:ext uri="{FF2B5EF4-FFF2-40B4-BE49-F238E27FC236}">
                <a16:creationId xmlns:a16="http://schemas.microsoft.com/office/drawing/2014/main" id="{661FC9C3-971C-F858-13BE-11AE8ECAD452}"/>
              </a:ext>
            </a:extLst>
          </p:cNvPr>
          <p:cNvSpPr txBox="1"/>
          <p:nvPr/>
        </p:nvSpPr>
        <p:spPr>
          <a:xfrm rot="1283192">
            <a:off x="6997863" y="5028660"/>
            <a:ext cx="1927774" cy="307777"/>
          </a:xfrm>
          <a:prstGeom prst="rect">
            <a:avLst/>
          </a:prstGeom>
          <a:noFill/>
        </p:spPr>
        <p:txBody>
          <a:bodyPr wrap="square" rtlCol="0">
            <a:spAutoFit/>
          </a:bodyPr>
          <a:lstStyle/>
          <a:p>
            <a:r>
              <a:rPr lang="en-GB" sz="1400" dirty="0"/>
              <a:t>Mitigation measures</a:t>
            </a:r>
            <a:endParaRPr lang="en-GB" dirty="0"/>
          </a:p>
        </p:txBody>
      </p:sp>
      <p:graphicFrame>
        <p:nvGraphicFramePr>
          <p:cNvPr id="50" name="TextBox 6">
            <a:extLst>
              <a:ext uri="{FF2B5EF4-FFF2-40B4-BE49-F238E27FC236}">
                <a16:creationId xmlns:a16="http://schemas.microsoft.com/office/drawing/2014/main" id="{2E224B07-BECD-E4E7-EEDE-F90B3CA68BB9}"/>
              </a:ext>
            </a:extLst>
          </p:cNvPr>
          <p:cNvGraphicFramePr/>
          <p:nvPr>
            <p:extLst>
              <p:ext uri="{D42A27DB-BD31-4B8C-83A1-F6EECF244321}">
                <p14:modId xmlns:p14="http://schemas.microsoft.com/office/powerpoint/2010/main" val="2860312727"/>
              </p:ext>
            </p:extLst>
          </p:nvPr>
        </p:nvGraphicFramePr>
        <p:xfrm>
          <a:off x="458499" y="1714015"/>
          <a:ext cx="11271731" cy="1145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714B4ED2-8789-8898-E141-28EB8EDB4617}"/>
              </a:ext>
            </a:extLst>
          </p:cNvPr>
          <p:cNvSpPr/>
          <p:nvPr/>
        </p:nvSpPr>
        <p:spPr>
          <a:xfrm flipV="1">
            <a:off x="371335" y="1543571"/>
            <a:ext cx="5901449"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0" name="Content Placeholder 2">
            <a:extLst>
              <a:ext uri="{FF2B5EF4-FFF2-40B4-BE49-F238E27FC236}">
                <a16:creationId xmlns:a16="http://schemas.microsoft.com/office/drawing/2014/main" id="{0DA27085-1D68-E8A9-545C-572A2688DE93}"/>
              </a:ext>
            </a:extLst>
          </p:cNvPr>
          <p:cNvSpPr>
            <a:spLocks noGrp="1"/>
          </p:cNvSpPr>
          <p:nvPr>
            <p:ph idx="1"/>
          </p:nvPr>
        </p:nvSpPr>
        <p:spPr>
          <a:xfrm>
            <a:off x="1641171" y="6061963"/>
            <a:ext cx="9278583" cy="791580"/>
          </a:xfrm>
        </p:spPr>
        <p:txBody>
          <a:bodyPr vert="horz" lIns="91440" tIns="45720" rIns="91440" bIns="45720" rtlCol="0" anchor="t">
            <a:noAutofit/>
          </a:bodyPr>
          <a:lstStyle/>
          <a:p>
            <a:pPr marL="0" indent="0" algn="ctr">
              <a:buNone/>
            </a:pPr>
            <a:r>
              <a:rPr lang="en-US" sz="1800" dirty="0">
                <a:solidFill>
                  <a:srgbClr val="4478A8"/>
                </a:solidFill>
                <a:latin typeface="Arial"/>
                <a:cs typeface="Calibri"/>
              </a:rPr>
              <a:t>What specific </a:t>
            </a:r>
            <a:r>
              <a:rPr lang="en-US" sz="1800" b="1" dirty="0">
                <a:solidFill>
                  <a:srgbClr val="4478A8"/>
                </a:solidFill>
                <a:latin typeface="Arial"/>
                <a:cs typeface="Calibri"/>
              </a:rPr>
              <a:t>consequences </a:t>
            </a:r>
            <a:r>
              <a:rPr lang="en-US" sz="1800" dirty="0">
                <a:solidFill>
                  <a:srgbClr val="4478A8"/>
                </a:solidFill>
                <a:latin typeface="Arial"/>
                <a:cs typeface="Calibri"/>
              </a:rPr>
              <a:t>can you think of? </a:t>
            </a:r>
          </a:p>
          <a:p>
            <a:pPr marL="0" indent="0" algn="ctr">
              <a:buNone/>
            </a:pPr>
            <a:r>
              <a:rPr lang="en-US" sz="1800" dirty="0">
                <a:solidFill>
                  <a:srgbClr val="4478A8"/>
                </a:solidFill>
                <a:latin typeface="Arial"/>
                <a:cs typeface="Calibri"/>
              </a:rPr>
              <a:t>For each consequence, can you think of any mitigation measures? </a:t>
            </a:r>
            <a:endParaRPr lang="en-GB" sz="1800" dirty="0">
              <a:solidFill>
                <a:srgbClr val="4478A8"/>
              </a:solidFill>
              <a:latin typeface="Arial"/>
              <a:cs typeface="Calibri"/>
            </a:endParaRPr>
          </a:p>
        </p:txBody>
      </p:sp>
      <p:pic>
        <p:nvPicPr>
          <p:cNvPr id="31" name="Picture 30" descr="A blue and black logo&#10;&#10;Description automatically generated">
            <a:extLst>
              <a:ext uri="{FF2B5EF4-FFF2-40B4-BE49-F238E27FC236}">
                <a16:creationId xmlns:a16="http://schemas.microsoft.com/office/drawing/2014/main" id="{CB5FAC18-9F50-0B26-EF1C-C432416BEEE2}"/>
              </a:ext>
            </a:extLst>
          </p:cNvPr>
          <p:cNvPicPr>
            <a:picLocks noChangeAspect="1"/>
          </p:cNvPicPr>
          <p:nvPr/>
        </p:nvPicPr>
        <p:blipFill>
          <a:blip r:embed="rId9"/>
          <a:stretch>
            <a:fillRect/>
          </a:stretch>
        </p:blipFill>
        <p:spPr>
          <a:xfrm>
            <a:off x="10263023" y="-1021"/>
            <a:ext cx="1926678" cy="1939815"/>
          </a:xfrm>
          <a:prstGeom prst="rect">
            <a:avLst/>
          </a:prstGeom>
        </p:spPr>
      </p:pic>
      <p:sp>
        <p:nvSpPr>
          <p:cNvPr id="5" name="Rectangle: Rounded Corners 4">
            <a:extLst>
              <a:ext uri="{FF2B5EF4-FFF2-40B4-BE49-F238E27FC236}">
                <a16:creationId xmlns:a16="http://schemas.microsoft.com/office/drawing/2014/main" id="{EC3AFD78-A914-8776-710A-0387F16EEEEE}"/>
              </a:ext>
            </a:extLst>
          </p:cNvPr>
          <p:cNvSpPr/>
          <p:nvPr/>
        </p:nvSpPr>
        <p:spPr>
          <a:xfrm>
            <a:off x="2604162" y="3906865"/>
            <a:ext cx="1288743" cy="31461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400" dirty="0">
              <a:solidFill>
                <a:srgbClr val="E4E9F3"/>
              </a:solidFill>
            </a:endParaRPr>
          </a:p>
          <a:p>
            <a:pPr algn="ctr"/>
            <a:r>
              <a:rPr lang="en-GB" sz="1400" dirty="0">
                <a:solidFill>
                  <a:srgbClr val="E4E9F3"/>
                </a:solidFill>
              </a:rPr>
              <a:t>Work pattern	</a:t>
            </a:r>
          </a:p>
        </p:txBody>
      </p:sp>
    </p:spTree>
    <p:extLst>
      <p:ext uri="{BB962C8B-B14F-4D97-AF65-F5344CB8AC3E}">
        <p14:creationId xmlns:p14="http://schemas.microsoft.com/office/powerpoint/2010/main" val="207075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C443-2247-F44D-5A29-FD6282BEA88C}"/>
            </a:ext>
          </a:extLst>
        </p:cNvPr>
        <p:cNvGrpSpPr/>
        <p:nvPr/>
      </p:nvGrpSpPr>
      <p:grpSpPr>
        <a:xfrm>
          <a:off x="0" y="0"/>
          <a:ext cx="0" cy="0"/>
          <a:chOff x="0" y="0"/>
          <a:chExt cx="0" cy="0"/>
        </a:xfrm>
      </p:grpSpPr>
      <p:sp>
        <p:nvSpPr>
          <p:cNvPr id="3" name="Isosceles Triangle 2">
            <a:extLst>
              <a:ext uri="{FF2B5EF4-FFF2-40B4-BE49-F238E27FC236}">
                <a16:creationId xmlns:a16="http://schemas.microsoft.com/office/drawing/2014/main" id="{FD738C3E-D888-B208-544A-BD1B2CF4C004}"/>
              </a:ext>
            </a:extLst>
          </p:cNvPr>
          <p:cNvSpPr/>
          <p:nvPr/>
        </p:nvSpPr>
        <p:spPr>
          <a:xfrm rot="-5400000">
            <a:off x="7502690" y="2010499"/>
            <a:ext cx="2857288" cy="4040562"/>
          </a:xfrm>
          <a:prstGeom prst="triangle">
            <a:avLst>
              <a:gd name="adj" fmla="val 53473"/>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6E41E6F2-B26C-25AF-3B9B-CC08F8ED7798}"/>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2E26A5B8-97AE-512B-E045-18617E691D19}"/>
              </a:ext>
            </a:extLst>
          </p:cNvPr>
          <p:cNvSpPr>
            <a:spLocks noGrp="1"/>
          </p:cNvSpPr>
          <p:nvPr>
            <p:ph type="title"/>
          </p:nvPr>
        </p:nvSpPr>
        <p:spPr>
          <a:xfrm>
            <a:off x="222422" y="887585"/>
            <a:ext cx="9533716" cy="912610"/>
          </a:xfrm>
        </p:spPr>
        <p:txBody>
          <a:bodyPr>
            <a:normAutofit/>
          </a:bodyPr>
          <a:lstStyle/>
          <a:p>
            <a:r>
              <a:rPr lang="en-GB" sz="4000" dirty="0">
                <a:solidFill>
                  <a:srgbClr val="4478A8"/>
                </a:solidFill>
                <a:latin typeface="Arial" panose="020B0604020202020204" pitchFamily="34" charset="0"/>
                <a:cs typeface="Arial" panose="020B0604020202020204" pitchFamily="34" charset="0"/>
              </a:rPr>
              <a:t>Trainer notes part 2:</a:t>
            </a:r>
          </a:p>
        </p:txBody>
      </p:sp>
      <p:sp>
        <p:nvSpPr>
          <p:cNvPr id="18" name="TextBox 17">
            <a:extLst>
              <a:ext uri="{FF2B5EF4-FFF2-40B4-BE49-F238E27FC236}">
                <a16:creationId xmlns:a16="http://schemas.microsoft.com/office/drawing/2014/main" id="{0BD38F1A-1924-C69B-3134-C0F30E17467C}"/>
              </a:ext>
            </a:extLst>
          </p:cNvPr>
          <p:cNvSpPr txBox="1"/>
          <p:nvPr/>
        </p:nvSpPr>
        <p:spPr>
          <a:xfrm>
            <a:off x="10996685" y="2473943"/>
            <a:ext cx="418641" cy="3275746"/>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r>
              <a:rPr lang="en-GB" sz="1400" b="1" dirty="0">
                <a:solidFill>
                  <a:srgbClr val="4478A8"/>
                </a:solidFill>
                <a:latin typeface="Arial" panose="020B0604020202020204" pitchFamily="34" charset="0"/>
                <a:cs typeface="Arial" panose="020B0604020202020204" pitchFamily="34" charset="0"/>
              </a:rPr>
              <a:t>Consequences</a:t>
            </a:r>
          </a:p>
        </p:txBody>
      </p:sp>
      <p:cxnSp>
        <p:nvCxnSpPr>
          <p:cNvPr id="10" name="Straight Arrow Connector 9">
            <a:extLst>
              <a:ext uri="{FF2B5EF4-FFF2-40B4-BE49-F238E27FC236}">
                <a16:creationId xmlns:a16="http://schemas.microsoft.com/office/drawing/2014/main" id="{F5FAC80E-1106-5D68-A20F-796CF33056DC}"/>
              </a:ext>
            </a:extLst>
          </p:cNvPr>
          <p:cNvCxnSpPr>
            <a:cxnSpLocks/>
            <a:endCxn id="31" idx="1"/>
          </p:cNvCxnSpPr>
          <p:nvPr/>
        </p:nvCxnSpPr>
        <p:spPr>
          <a:xfrm flipV="1">
            <a:off x="8294135" y="3278033"/>
            <a:ext cx="1528927" cy="366621"/>
          </a:xfrm>
          <a:prstGeom prst="straightConnector1">
            <a:avLst/>
          </a:prstGeom>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46941BC7-F5AD-1C05-15B2-7EBB146FBC60}"/>
              </a:ext>
            </a:extLst>
          </p:cNvPr>
          <p:cNvSpPr/>
          <p:nvPr/>
        </p:nvSpPr>
        <p:spPr>
          <a:xfrm>
            <a:off x="9266866" y="4111816"/>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Arrow Connector 24">
            <a:extLst>
              <a:ext uri="{FF2B5EF4-FFF2-40B4-BE49-F238E27FC236}">
                <a16:creationId xmlns:a16="http://schemas.microsoft.com/office/drawing/2014/main" id="{0D2EB708-4CC0-1835-D259-682C67A24734}"/>
              </a:ext>
            </a:extLst>
          </p:cNvPr>
          <p:cNvCxnSpPr>
            <a:cxnSpLocks/>
          </p:cNvCxnSpPr>
          <p:nvPr/>
        </p:nvCxnSpPr>
        <p:spPr>
          <a:xfrm>
            <a:off x="8332383" y="3960734"/>
            <a:ext cx="1522263" cy="396179"/>
          </a:xfrm>
          <a:prstGeom prst="straightConnector1">
            <a:avLst/>
          </a:prstGeom>
        </p:spPr>
        <p:style>
          <a:lnRef idx="1">
            <a:schemeClr val="dk1"/>
          </a:lnRef>
          <a:fillRef idx="0">
            <a:schemeClr val="dk1"/>
          </a:fillRef>
          <a:effectRef idx="0">
            <a:schemeClr val="dk1"/>
          </a:effectRef>
          <a:fontRef idx="minor">
            <a:schemeClr val="tx1"/>
          </a:fontRef>
        </p:style>
      </p:cxnSp>
      <p:sp>
        <p:nvSpPr>
          <p:cNvPr id="28" name="Rectangle: Rounded Corners 27">
            <a:extLst>
              <a:ext uri="{FF2B5EF4-FFF2-40B4-BE49-F238E27FC236}">
                <a16:creationId xmlns:a16="http://schemas.microsoft.com/office/drawing/2014/main" id="{2B08927E-EBDE-A7BB-E7A2-6247319C2FE6}"/>
              </a:ext>
            </a:extLst>
          </p:cNvPr>
          <p:cNvSpPr/>
          <p:nvPr/>
        </p:nvSpPr>
        <p:spPr>
          <a:xfrm>
            <a:off x="8803038" y="3769356"/>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3A47FB9F-D16E-1BA5-2DFD-D26FA0D7BCC6}"/>
              </a:ext>
            </a:extLst>
          </p:cNvPr>
          <p:cNvSpPr/>
          <p:nvPr/>
        </p:nvSpPr>
        <p:spPr>
          <a:xfrm>
            <a:off x="9449737" y="3313361"/>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8AD01661-71C9-6BAC-8D29-AE9CC8B911BE}"/>
              </a:ext>
            </a:extLst>
          </p:cNvPr>
          <p:cNvSpPr/>
          <p:nvPr/>
        </p:nvSpPr>
        <p:spPr>
          <a:xfrm>
            <a:off x="9821580" y="3652916"/>
            <a:ext cx="1186354" cy="514209"/>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E4E9F3"/>
              </a:solidFill>
            </a:endParaRPr>
          </a:p>
          <a:p>
            <a:pPr algn="ctr"/>
            <a:r>
              <a:rPr lang="en-GB" sz="1100" dirty="0">
                <a:solidFill>
                  <a:srgbClr val="E4E9F3"/>
                </a:solidFill>
              </a:rPr>
              <a:t>On task injury/near miss</a:t>
            </a:r>
          </a:p>
          <a:p>
            <a:pPr algn="ctr"/>
            <a:endParaRPr lang="en-GB" sz="1400" dirty="0">
              <a:solidFill>
                <a:srgbClr val="E4E9F3"/>
              </a:solidFill>
            </a:endParaRPr>
          </a:p>
        </p:txBody>
      </p:sp>
      <p:sp>
        <p:nvSpPr>
          <p:cNvPr id="34" name="Rectangle: Rounded Corners 33">
            <a:extLst>
              <a:ext uri="{FF2B5EF4-FFF2-40B4-BE49-F238E27FC236}">
                <a16:creationId xmlns:a16="http://schemas.microsoft.com/office/drawing/2014/main" id="{CB7493CC-C486-3A1F-1A44-68C7F7C858AF}"/>
              </a:ext>
            </a:extLst>
          </p:cNvPr>
          <p:cNvSpPr/>
          <p:nvPr/>
        </p:nvSpPr>
        <p:spPr>
          <a:xfrm>
            <a:off x="9825644" y="4262185"/>
            <a:ext cx="1186354" cy="298438"/>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E4E9F3"/>
                </a:solidFill>
              </a:rPr>
              <a:t>Driving accident</a:t>
            </a:r>
          </a:p>
        </p:txBody>
      </p:sp>
      <p:sp>
        <p:nvSpPr>
          <p:cNvPr id="43" name="Rectangle: Rounded Corners 42">
            <a:extLst>
              <a:ext uri="{FF2B5EF4-FFF2-40B4-BE49-F238E27FC236}">
                <a16:creationId xmlns:a16="http://schemas.microsoft.com/office/drawing/2014/main" id="{EF630A7C-869E-BE33-184F-CFE05C249633}"/>
              </a:ext>
            </a:extLst>
          </p:cNvPr>
          <p:cNvSpPr/>
          <p:nvPr/>
        </p:nvSpPr>
        <p:spPr>
          <a:xfrm>
            <a:off x="10365690" y="2622331"/>
            <a:ext cx="622944" cy="31461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E.g.</a:t>
            </a:r>
          </a:p>
        </p:txBody>
      </p:sp>
      <p:sp>
        <p:nvSpPr>
          <p:cNvPr id="48" name="TextBox 47">
            <a:extLst>
              <a:ext uri="{FF2B5EF4-FFF2-40B4-BE49-F238E27FC236}">
                <a16:creationId xmlns:a16="http://schemas.microsoft.com/office/drawing/2014/main" id="{661FC9C3-971C-F858-13BE-11AE8ECAD452}"/>
              </a:ext>
            </a:extLst>
          </p:cNvPr>
          <p:cNvSpPr txBox="1"/>
          <p:nvPr/>
        </p:nvSpPr>
        <p:spPr>
          <a:xfrm rot="1297508">
            <a:off x="8040276" y="4700319"/>
            <a:ext cx="1736274" cy="307777"/>
          </a:xfrm>
          <a:prstGeom prst="rect">
            <a:avLst/>
          </a:prstGeom>
          <a:noFill/>
        </p:spPr>
        <p:txBody>
          <a:bodyPr wrap="square" lIns="91440" tIns="45720" rIns="91440" bIns="45720" rtlCol="0" anchor="t">
            <a:spAutoFit/>
          </a:bodyPr>
          <a:lstStyle/>
          <a:p>
            <a:r>
              <a:rPr lang="en-GB" sz="1400" dirty="0"/>
              <a:t>Mitigation measures</a:t>
            </a:r>
            <a:endParaRPr lang="en-GB" dirty="0"/>
          </a:p>
        </p:txBody>
      </p:sp>
      <p:sp>
        <p:nvSpPr>
          <p:cNvPr id="19" name="Rectangle 18">
            <a:extLst>
              <a:ext uri="{FF2B5EF4-FFF2-40B4-BE49-F238E27FC236}">
                <a16:creationId xmlns:a16="http://schemas.microsoft.com/office/drawing/2014/main" id="{714B4ED2-8789-8898-E141-28EB8EDB4617}"/>
              </a:ext>
            </a:extLst>
          </p:cNvPr>
          <p:cNvSpPr/>
          <p:nvPr/>
        </p:nvSpPr>
        <p:spPr>
          <a:xfrm>
            <a:off x="222421" y="1798012"/>
            <a:ext cx="9533716"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0" name="Content Placeholder 2">
            <a:extLst>
              <a:ext uri="{FF2B5EF4-FFF2-40B4-BE49-F238E27FC236}">
                <a16:creationId xmlns:a16="http://schemas.microsoft.com/office/drawing/2014/main" id="{0DA27085-1D68-E8A9-545C-572A2688DE93}"/>
              </a:ext>
            </a:extLst>
          </p:cNvPr>
          <p:cNvSpPr>
            <a:spLocks noGrp="1"/>
          </p:cNvSpPr>
          <p:nvPr>
            <p:ph idx="1"/>
          </p:nvPr>
        </p:nvSpPr>
        <p:spPr>
          <a:xfrm>
            <a:off x="242928" y="2411897"/>
            <a:ext cx="5701731" cy="4177425"/>
          </a:xfrm>
          <a:solidFill>
            <a:srgbClr val="E4E9F3"/>
          </a:solidFill>
        </p:spPr>
        <p:txBody>
          <a:bodyPr vert="horz" lIns="91440" tIns="45720" rIns="91440" bIns="45720" rtlCol="0" anchor="t">
            <a:noAutofit/>
          </a:bodyPr>
          <a:lstStyle/>
          <a:p>
            <a:pPr marL="0" indent="0">
              <a:buNone/>
            </a:pPr>
            <a:r>
              <a:rPr lang="en-US" sz="1800" dirty="0">
                <a:solidFill>
                  <a:srgbClr val="4478A8"/>
                </a:solidFill>
                <a:latin typeface="Arial"/>
                <a:cs typeface="Calibri"/>
              </a:rPr>
              <a:t>Consider using the consequences formed from the first part of the exercise to form mitigations, use the information from prior slides to guide the discussion</a:t>
            </a:r>
            <a:endParaRPr lang="en-US" sz="1800" b="1" dirty="0">
              <a:solidFill>
                <a:srgbClr val="4478A8"/>
              </a:solidFill>
              <a:latin typeface="Arial"/>
              <a:cs typeface="Calibri"/>
            </a:endParaRPr>
          </a:p>
          <a:p>
            <a:pPr marL="0" indent="0">
              <a:buNone/>
            </a:pPr>
            <a:r>
              <a:rPr lang="en-US" sz="1800" b="1" dirty="0">
                <a:solidFill>
                  <a:srgbClr val="4478A8"/>
                </a:solidFill>
                <a:latin typeface="Arial"/>
                <a:cs typeface="Calibri"/>
              </a:rPr>
              <a:t>It may be helpful </a:t>
            </a:r>
            <a:r>
              <a:rPr lang="en-US" sz="1800" b="1" dirty="0" err="1">
                <a:solidFill>
                  <a:srgbClr val="4478A8"/>
                </a:solidFill>
                <a:latin typeface="Arial"/>
                <a:cs typeface="Calibri"/>
              </a:rPr>
              <a:t>initiallly</a:t>
            </a:r>
            <a:r>
              <a:rPr lang="en-US" sz="1800" b="1" dirty="0">
                <a:solidFill>
                  <a:srgbClr val="4478A8"/>
                </a:solidFill>
                <a:latin typeface="Arial"/>
                <a:cs typeface="Calibri"/>
              </a:rPr>
              <a:t> to think in terms of </a:t>
            </a:r>
          </a:p>
          <a:p>
            <a:r>
              <a:rPr lang="en-US" sz="1800" dirty="0">
                <a:solidFill>
                  <a:srgbClr val="4478A8"/>
                </a:solidFill>
                <a:latin typeface="Arial"/>
                <a:cs typeface="Calibri"/>
              </a:rPr>
              <a:t>Driving Risks: e.g. having a driving mate</a:t>
            </a:r>
          </a:p>
          <a:p>
            <a:r>
              <a:rPr lang="en-US" sz="1800" dirty="0">
                <a:solidFill>
                  <a:srgbClr val="4478A8"/>
                </a:solidFill>
                <a:latin typeface="Arial"/>
                <a:cs typeface="Calibri"/>
              </a:rPr>
              <a:t>Accident and injury: e.g. having frequent assessment for your ongoing fatigue </a:t>
            </a:r>
          </a:p>
          <a:p>
            <a:r>
              <a:rPr lang="en-US" sz="1800" dirty="0">
                <a:solidFill>
                  <a:srgbClr val="4478A8"/>
                </a:solidFill>
                <a:latin typeface="Arial"/>
                <a:cs typeface="Calibri"/>
              </a:rPr>
              <a:t>Task Performance: e.g. trying to consider the reasoning behind your decisions</a:t>
            </a:r>
          </a:p>
          <a:p>
            <a:r>
              <a:rPr lang="en-US" sz="1800" dirty="0">
                <a:solidFill>
                  <a:srgbClr val="4478A8"/>
                </a:solidFill>
                <a:latin typeface="Arial"/>
                <a:cs typeface="Calibri"/>
              </a:rPr>
              <a:t>Peer Relationships: e.g. communicating with others when you are being affected by fatigued</a:t>
            </a:r>
          </a:p>
          <a:p>
            <a:pPr marL="0" indent="0">
              <a:buNone/>
            </a:pPr>
            <a:r>
              <a:rPr lang="en-US" sz="1800" b="1" dirty="0">
                <a:solidFill>
                  <a:srgbClr val="4478A8"/>
                </a:solidFill>
                <a:latin typeface="Arial"/>
                <a:cs typeface="Calibri"/>
              </a:rPr>
              <a:t>But then think about what this might look like in your specific working context.</a:t>
            </a:r>
          </a:p>
          <a:p>
            <a:endParaRPr lang="en-US" sz="1800" b="1" dirty="0">
              <a:solidFill>
                <a:srgbClr val="4478A8"/>
              </a:solidFill>
              <a:highlight>
                <a:srgbClr val="FFFF00"/>
              </a:highlight>
              <a:latin typeface="Arial"/>
              <a:cs typeface="Calibri"/>
            </a:endParaRPr>
          </a:p>
        </p:txBody>
      </p:sp>
      <p:sp>
        <p:nvSpPr>
          <p:cNvPr id="22" name="Content Placeholder 2">
            <a:extLst>
              <a:ext uri="{FF2B5EF4-FFF2-40B4-BE49-F238E27FC236}">
                <a16:creationId xmlns:a16="http://schemas.microsoft.com/office/drawing/2014/main" id="{5F6366F5-B1ED-4AC7-F606-87A40B716A30}"/>
              </a:ext>
            </a:extLst>
          </p:cNvPr>
          <p:cNvSpPr txBox="1">
            <a:spLocks/>
          </p:cNvSpPr>
          <p:nvPr/>
        </p:nvSpPr>
        <p:spPr>
          <a:xfrm>
            <a:off x="242509" y="1870296"/>
            <a:ext cx="8706379" cy="5157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5781AB"/>
                </a:solidFill>
                <a:latin typeface="Arial"/>
                <a:ea typeface="+mn-lt"/>
                <a:cs typeface="Arial"/>
              </a:rPr>
              <a:t>Use the last 2 slides on mitigation </a:t>
            </a:r>
            <a:endParaRPr lang="en-GB" sz="1800" dirty="0">
              <a:solidFill>
                <a:srgbClr val="0F0F0F"/>
              </a:solidFill>
              <a:ea typeface="+mn-lt"/>
              <a:cs typeface="+mn-lt"/>
            </a:endParaRPr>
          </a:p>
        </p:txBody>
      </p:sp>
      <p:sp>
        <p:nvSpPr>
          <p:cNvPr id="26" name="Rectangle 25">
            <a:extLst>
              <a:ext uri="{FF2B5EF4-FFF2-40B4-BE49-F238E27FC236}">
                <a16:creationId xmlns:a16="http://schemas.microsoft.com/office/drawing/2014/main" id="{C76087A5-372D-A900-F26A-AD53857B99D8}"/>
              </a:ext>
            </a:extLst>
          </p:cNvPr>
          <p:cNvSpPr/>
          <p:nvPr/>
        </p:nvSpPr>
        <p:spPr>
          <a:xfrm>
            <a:off x="6221236" y="2411424"/>
            <a:ext cx="5266496" cy="3048000"/>
          </a:xfrm>
          <a:prstGeom prst="rect">
            <a:avLst/>
          </a:prstGeom>
          <a:noFill/>
          <a:ln>
            <a:solidFill>
              <a:srgbClr val="ED7D3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5" descr="Member Details | Energy Networks Association">
            <a:extLst>
              <a:ext uri="{FF2B5EF4-FFF2-40B4-BE49-F238E27FC236}">
                <a16:creationId xmlns:a16="http://schemas.microsoft.com/office/drawing/2014/main" id="{22571AEF-5393-9AF9-8573-6146EAF2F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E5370A23-499B-1C94-EE15-CFACDB7842E3}"/>
              </a:ext>
            </a:extLst>
          </p:cNvPr>
          <p:cNvSpPr/>
          <p:nvPr/>
        </p:nvSpPr>
        <p:spPr>
          <a:xfrm>
            <a:off x="9823062" y="3020928"/>
            <a:ext cx="1186354" cy="514209"/>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E4E9F3"/>
              </a:solidFill>
            </a:endParaRPr>
          </a:p>
          <a:p>
            <a:pPr algn="ctr"/>
            <a:r>
              <a:rPr lang="en-GB" sz="1100" dirty="0">
                <a:solidFill>
                  <a:srgbClr val="E4E9F3"/>
                </a:solidFill>
              </a:rPr>
              <a:t>On task performance</a:t>
            </a:r>
          </a:p>
          <a:p>
            <a:pPr algn="ctr"/>
            <a:endParaRPr lang="en-GB" sz="1400" dirty="0">
              <a:solidFill>
                <a:srgbClr val="E4E9F3"/>
              </a:solidFill>
            </a:endParaRPr>
          </a:p>
        </p:txBody>
      </p:sp>
      <p:cxnSp>
        <p:nvCxnSpPr>
          <p:cNvPr id="37" name="Straight Arrow Connector 36">
            <a:extLst>
              <a:ext uri="{FF2B5EF4-FFF2-40B4-BE49-F238E27FC236}">
                <a16:creationId xmlns:a16="http://schemas.microsoft.com/office/drawing/2014/main" id="{E2DF6E1F-CD54-A78F-E11F-09FF2FCE160E}"/>
              </a:ext>
            </a:extLst>
          </p:cNvPr>
          <p:cNvCxnSpPr>
            <a:cxnSpLocks/>
            <a:endCxn id="33" idx="1"/>
          </p:cNvCxnSpPr>
          <p:nvPr/>
        </p:nvCxnSpPr>
        <p:spPr>
          <a:xfrm>
            <a:off x="8403770" y="3808010"/>
            <a:ext cx="1417810" cy="102011"/>
          </a:xfrm>
          <a:prstGeom prst="straightConnector1">
            <a:avLst/>
          </a:prstGeom>
        </p:spPr>
        <p:style>
          <a:lnRef idx="1">
            <a:schemeClr val="dk1"/>
          </a:lnRef>
          <a:fillRef idx="0">
            <a:schemeClr val="dk1"/>
          </a:fillRef>
          <a:effectRef idx="0">
            <a:schemeClr val="dk1"/>
          </a:effectRef>
          <a:fontRef idx="minor">
            <a:schemeClr val="tx1"/>
          </a:fontRef>
        </p:style>
      </p:cxnSp>
      <p:sp>
        <p:nvSpPr>
          <p:cNvPr id="41" name="Rectangle: Rounded Corners 40">
            <a:extLst>
              <a:ext uri="{FF2B5EF4-FFF2-40B4-BE49-F238E27FC236}">
                <a16:creationId xmlns:a16="http://schemas.microsoft.com/office/drawing/2014/main" id="{A96AFD83-DD9D-4A69-D79F-3636E22A4DBA}"/>
              </a:ext>
            </a:extLst>
          </p:cNvPr>
          <p:cNvSpPr/>
          <p:nvPr/>
        </p:nvSpPr>
        <p:spPr>
          <a:xfrm>
            <a:off x="9817230" y="4673775"/>
            <a:ext cx="1186354" cy="409249"/>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E4E9F3"/>
                </a:solidFill>
              </a:rPr>
              <a:t>Peer relationships</a:t>
            </a:r>
          </a:p>
        </p:txBody>
      </p:sp>
      <p:cxnSp>
        <p:nvCxnSpPr>
          <p:cNvPr id="44" name="Straight Arrow Connector 43">
            <a:extLst>
              <a:ext uri="{FF2B5EF4-FFF2-40B4-BE49-F238E27FC236}">
                <a16:creationId xmlns:a16="http://schemas.microsoft.com/office/drawing/2014/main" id="{E8B043C0-8C43-16EE-C9E5-372BA634CF2F}"/>
              </a:ext>
            </a:extLst>
          </p:cNvPr>
          <p:cNvCxnSpPr>
            <a:cxnSpLocks/>
            <a:endCxn id="41" idx="1"/>
          </p:cNvCxnSpPr>
          <p:nvPr/>
        </p:nvCxnSpPr>
        <p:spPr>
          <a:xfrm>
            <a:off x="8198232" y="4060606"/>
            <a:ext cx="1618998" cy="817794"/>
          </a:xfrm>
          <a:prstGeom prst="straightConnector1">
            <a:avLst/>
          </a:prstGeom>
        </p:spPr>
        <p:style>
          <a:lnRef idx="1">
            <a:schemeClr val="dk1"/>
          </a:lnRef>
          <a:fillRef idx="0">
            <a:schemeClr val="dk1"/>
          </a:fillRef>
          <a:effectRef idx="0">
            <a:schemeClr val="dk1"/>
          </a:effectRef>
          <a:fontRef idx="minor">
            <a:schemeClr val="tx1"/>
          </a:fontRef>
        </p:style>
      </p:cxnSp>
      <p:sp>
        <p:nvSpPr>
          <p:cNvPr id="49" name="Rectangle: Rounded Corners 48">
            <a:extLst>
              <a:ext uri="{FF2B5EF4-FFF2-40B4-BE49-F238E27FC236}">
                <a16:creationId xmlns:a16="http://schemas.microsoft.com/office/drawing/2014/main" id="{DA5D081B-0525-420E-ABC0-382ACBA5CB9F}"/>
              </a:ext>
            </a:extLst>
          </p:cNvPr>
          <p:cNvSpPr/>
          <p:nvPr/>
        </p:nvSpPr>
        <p:spPr>
          <a:xfrm>
            <a:off x="8830520" y="4307669"/>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05529E13-0075-2AA1-41C3-9DE7C9D1FF6E}"/>
              </a:ext>
            </a:extLst>
          </p:cNvPr>
          <p:cNvSpPr/>
          <p:nvPr/>
        </p:nvSpPr>
        <p:spPr>
          <a:xfrm>
            <a:off x="6116972" y="3351418"/>
            <a:ext cx="2291229" cy="94113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478A8"/>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D48B182-117D-140B-BD8D-9C92903538B9}"/>
              </a:ext>
            </a:extLst>
          </p:cNvPr>
          <p:cNvSpPr txBox="1"/>
          <p:nvPr/>
        </p:nvSpPr>
        <p:spPr>
          <a:xfrm>
            <a:off x="5422580" y="3505864"/>
            <a:ext cx="3573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tx1">
                    <a:lumMod val="95000"/>
                    <a:lumOff val="5000"/>
                  </a:schemeClr>
                </a:solidFill>
                <a:latin typeface="Arial" panose="020B0604020202020204" pitchFamily="34" charset="0"/>
                <a:cs typeface="Arial" panose="020B0604020202020204" pitchFamily="34" charset="0"/>
              </a:rPr>
              <a:t>Fatigue</a:t>
            </a:r>
            <a:endParaRPr lang="en-US" sz="24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56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6">
            <a:hlinkClick r:id="" action="ppaction://noaction" highlightClick="1"/>
            <a:extLst>
              <a:ext uri="{FF2B5EF4-FFF2-40B4-BE49-F238E27FC236}">
                <a16:creationId xmlns:a16="http://schemas.microsoft.com/office/drawing/2014/main" id="{3359E80E-052C-4917-C4A0-54FF12FE014D}"/>
              </a:ext>
            </a:extLst>
          </p:cNvPr>
          <p:cNvGraphicFramePr>
            <a:graphicFrameLocks noGrp="1"/>
          </p:cNvGraphicFramePr>
          <p:nvPr>
            <p:extLst>
              <p:ext uri="{D42A27DB-BD31-4B8C-83A1-F6EECF244321}">
                <p14:modId xmlns:p14="http://schemas.microsoft.com/office/powerpoint/2010/main" val="2683287344"/>
              </p:ext>
            </p:extLst>
          </p:nvPr>
        </p:nvGraphicFramePr>
        <p:xfrm>
          <a:off x="334462" y="1926312"/>
          <a:ext cx="8761727" cy="3164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7"/>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222420" y="600749"/>
            <a:ext cx="9768757" cy="1325563"/>
          </a:xfrm>
        </p:spPr>
        <p:txBody>
          <a:bodyPr>
            <a:normAutofit/>
          </a:bodyPr>
          <a:lstStyle/>
          <a:p>
            <a:r>
              <a:rPr lang="en-US" sz="4000" dirty="0">
                <a:solidFill>
                  <a:srgbClr val="4478A8"/>
                </a:solidFill>
                <a:latin typeface="Arial"/>
                <a:cs typeface="Arial"/>
              </a:rPr>
              <a:t>Key learning points from unit 2:</a:t>
            </a:r>
            <a:endParaRPr lang="en-GB" sz="4000" dirty="0">
              <a:solidFill>
                <a:srgbClr val="000000"/>
              </a:solidFill>
              <a:latin typeface="Arial"/>
              <a:cs typeface="Arial"/>
            </a:endParaRPr>
          </a:p>
        </p:txBody>
      </p:sp>
      <p:pic>
        <p:nvPicPr>
          <p:cNvPr id="7" name="Picture 6" descr="A blue and black logo&#10;&#10;Description automatically generated">
            <a:extLst>
              <a:ext uri="{FF2B5EF4-FFF2-40B4-BE49-F238E27FC236}">
                <a16:creationId xmlns:a16="http://schemas.microsoft.com/office/drawing/2014/main" id="{7D343E27-9BD0-EE29-D76B-58DAE55B7655}"/>
              </a:ext>
            </a:extLst>
          </p:cNvPr>
          <p:cNvPicPr>
            <a:picLocks noChangeAspect="1"/>
          </p:cNvPicPr>
          <p:nvPr/>
        </p:nvPicPr>
        <p:blipFill>
          <a:blip r:embed="rId8"/>
          <a:stretch>
            <a:fillRect/>
          </a:stretch>
        </p:blipFill>
        <p:spPr>
          <a:xfrm>
            <a:off x="10451592" y="-39800"/>
            <a:ext cx="1517988" cy="1525466"/>
          </a:xfrm>
          <a:prstGeom prst="rect">
            <a:avLst/>
          </a:prstGeom>
        </p:spPr>
      </p:pic>
      <p:sp>
        <p:nvSpPr>
          <p:cNvPr id="255" name="Rectangle 254">
            <a:extLst>
              <a:ext uri="{FF2B5EF4-FFF2-40B4-BE49-F238E27FC236}">
                <a16:creationId xmlns:a16="http://schemas.microsoft.com/office/drawing/2014/main" id="{05157658-39DF-E6DE-348A-68BE2E87D7EC}"/>
              </a:ext>
            </a:extLst>
          </p:cNvPr>
          <p:cNvSpPr/>
          <p:nvPr/>
        </p:nvSpPr>
        <p:spPr>
          <a:xfrm flipV="1">
            <a:off x="222419" y="1566211"/>
            <a:ext cx="7250111"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336699"/>
              </a:solidFill>
            </a:endParaRPr>
          </a:p>
        </p:txBody>
      </p:sp>
      <p:pic>
        <p:nvPicPr>
          <p:cNvPr id="3" name="Picture 2" descr="Member Details | Energy Networks Association">
            <a:extLst>
              <a:ext uri="{FF2B5EF4-FFF2-40B4-BE49-F238E27FC236}">
                <a16:creationId xmlns:a16="http://schemas.microsoft.com/office/drawing/2014/main" id="{0EE8673E-5C90-1C5A-8631-3BF95EEF1D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8D163-1DD6-20A7-23CA-145132163ADC}"/>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7" name="Picture 6" descr="Member Details | Energy Networks Association">
            <a:extLst>
              <a:ext uri="{FF2B5EF4-FFF2-40B4-BE49-F238E27FC236}">
                <a16:creationId xmlns:a16="http://schemas.microsoft.com/office/drawing/2014/main" id="{40E68B40-02B2-A2FC-A7CE-DF8C4F815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A9AB3A-0BD5-F0B7-3BF8-E5B2E73BA9DC}"/>
              </a:ext>
            </a:extLst>
          </p:cNvPr>
          <p:cNvSpPr txBox="1"/>
          <p:nvPr/>
        </p:nvSpPr>
        <p:spPr>
          <a:xfrm>
            <a:off x="411480" y="886971"/>
            <a:ext cx="114574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solidFill>
                  <a:srgbClr val="4478A8"/>
                </a:solidFill>
                <a:latin typeface="Arial" panose="020B0604020202020204" pitchFamily="34" charset="0"/>
                <a:cs typeface="Arial" panose="020B0604020202020204" pitchFamily="34" charset="0"/>
              </a:rPr>
              <a:t>Recognising signs of fatigue</a:t>
            </a:r>
          </a:p>
        </p:txBody>
      </p:sp>
      <p:sp>
        <p:nvSpPr>
          <p:cNvPr id="4" name="Rectangle 3">
            <a:extLst>
              <a:ext uri="{FF2B5EF4-FFF2-40B4-BE49-F238E27FC236}">
                <a16:creationId xmlns:a16="http://schemas.microsoft.com/office/drawing/2014/main" id="{C38553FC-D8C8-9C0B-BD41-C1C5E1FE5964}"/>
              </a:ext>
            </a:extLst>
          </p:cNvPr>
          <p:cNvSpPr/>
          <p:nvPr/>
        </p:nvSpPr>
        <p:spPr>
          <a:xfrm flipV="1">
            <a:off x="539495" y="1554624"/>
            <a:ext cx="6470905"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graphicFrame>
        <p:nvGraphicFramePr>
          <p:cNvPr id="6" name="Content Placeholder 2">
            <a:extLst>
              <a:ext uri="{FF2B5EF4-FFF2-40B4-BE49-F238E27FC236}">
                <a16:creationId xmlns:a16="http://schemas.microsoft.com/office/drawing/2014/main" id="{492077A6-E9E5-F384-00B8-54F97FC8BC43}"/>
              </a:ext>
            </a:extLst>
          </p:cNvPr>
          <p:cNvGraphicFramePr>
            <a:graphicFrameLocks noGrp="1"/>
          </p:cNvGraphicFramePr>
          <p:nvPr>
            <p:ph idx="1"/>
            <p:extLst>
              <p:ext uri="{D42A27DB-BD31-4B8C-83A1-F6EECF244321}">
                <p14:modId xmlns:p14="http://schemas.microsoft.com/office/powerpoint/2010/main" val="3070463709"/>
              </p:ext>
            </p:extLst>
          </p:nvPr>
        </p:nvGraphicFramePr>
        <p:xfrm>
          <a:off x="763322" y="2234026"/>
          <a:ext cx="10665356" cy="43136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 name="Group 1">
            <a:extLst>
              <a:ext uri="{FF2B5EF4-FFF2-40B4-BE49-F238E27FC236}">
                <a16:creationId xmlns:a16="http://schemas.microsoft.com/office/drawing/2014/main" id="{A9D0BD7C-41BC-9FF7-B7C3-9B635C24C620}"/>
              </a:ext>
            </a:extLst>
          </p:cNvPr>
          <p:cNvGrpSpPr/>
          <p:nvPr/>
        </p:nvGrpSpPr>
        <p:grpSpPr>
          <a:xfrm>
            <a:off x="6096000" y="2262510"/>
            <a:ext cx="5222691" cy="1291805"/>
            <a:chOff x="5327912" y="1531873"/>
            <a:chExt cx="5222691" cy="1291805"/>
          </a:xfrm>
        </p:grpSpPr>
        <p:sp>
          <p:nvSpPr>
            <p:cNvPr id="3" name="Rectangle 2">
              <a:extLst>
                <a:ext uri="{FF2B5EF4-FFF2-40B4-BE49-F238E27FC236}">
                  <a16:creationId xmlns:a16="http://schemas.microsoft.com/office/drawing/2014/main" id="{3E15C9D3-1FDA-5F24-F567-C80A39DB2E03}"/>
                </a:ext>
              </a:extLst>
            </p:cNvPr>
            <p:cNvSpPr/>
            <p:nvPr/>
          </p:nvSpPr>
          <p:spPr>
            <a:xfrm>
              <a:off x="6242312" y="1531873"/>
              <a:ext cx="4308291" cy="12499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9" name="TextBox 8">
              <a:extLst>
                <a:ext uri="{FF2B5EF4-FFF2-40B4-BE49-F238E27FC236}">
                  <a16:creationId xmlns:a16="http://schemas.microsoft.com/office/drawing/2014/main" id="{3AC73158-647B-7417-4D40-E7232F72EF2E}"/>
                </a:ext>
              </a:extLst>
            </p:cNvPr>
            <p:cNvSpPr txBox="1"/>
            <p:nvPr/>
          </p:nvSpPr>
          <p:spPr>
            <a:xfrm>
              <a:off x="5327912" y="1573773"/>
              <a:ext cx="5018046" cy="12499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2282" tIns="132282" rIns="132282" bIns="132282" numCol="1" spcCol="1270" anchor="ctr" anchorCtr="0">
              <a:noAutofit/>
            </a:bodyPr>
            <a:lstStyle/>
            <a:p>
              <a:pPr lvl="0">
                <a:lnSpc>
                  <a:spcPct val="100000"/>
                </a:lnSpc>
              </a:pPr>
              <a:r>
                <a:rPr lang="en-GB" sz="1600" dirty="0">
                  <a:solidFill>
                    <a:srgbClr val="336699"/>
                  </a:solidFill>
                  <a:latin typeface="Arial" panose="020B0604020202020204" pitchFamily="34" charset="0"/>
                  <a:cs typeface="Arial" panose="020B0604020202020204" pitchFamily="34" charset="0"/>
                </a:rPr>
                <a:t>Difficulty concentrating and sustaining attention</a:t>
              </a:r>
            </a:p>
            <a:p>
              <a:pPr lvl="0">
                <a:lnSpc>
                  <a:spcPct val="100000"/>
                </a:lnSpc>
              </a:pPr>
              <a:r>
                <a:rPr lang="en-GB" sz="1600" dirty="0">
                  <a:solidFill>
                    <a:srgbClr val="336699"/>
                  </a:solidFill>
                  <a:latin typeface="Arial" panose="020B0604020202020204" pitchFamily="34" charset="0"/>
                  <a:cs typeface="Arial" panose="020B0604020202020204" pitchFamily="34" charset="0"/>
                </a:rPr>
                <a:t>Memory lapses, forgetfulness, confusion</a:t>
              </a:r>
            </a:p>
            <a:p>
              <a:pPr lvl="0">
                <a:lnSpc>
                  <a:spcPct val="100000"/>
                </a:lnSpc>
              </a:pPr>
              <a:r>
                <a:rPr lang="en-US" sz="1600" dirty="0">
                  <a:solidFill>
                    <a:srgbClr val="336699"/>
                  </a:solidFill>
                  <a:latin typeface="Arial" panose="020B0604020202020204" pitchFamily="34" charset="0"/>
                  <a:cs typeface="Arial" panose="020B0604020202020204" pitchFamily="34" charset="0"/>
                </a:rPr>
                <a:t>Feelings of mental weariness</a:t>
              </a:r>
              <a:r>
                <a:rPr lang="en-GB" sz="1600" kern="1200" dirty="0">
                  <a:solidFill>
                    <a:srgbClr val="4478A8"/>
                  </a:solidFill>
                  <a:latin typeface="Arial"/>
                  <a:cs typeface="Arial"/>
                </a:rPr>
                <a:t> </a:t>
              </a:r>
              <a:endParaRPr lang="en-US" sz="1600" kern="1200" dirty="0">
                <a:solidFill>
                  <a:srgbClr val="4478A8"/>
                </a:solidFill>
                <a:latin typeface="Arial"/>
                <a:cs typeface="Arial"/>
              </a:endParaRPr>
            </a:p>
          </p:txBody>
        </p:sp>
      </p:grpSp>
      <p:sp>
        <p:nvSpPr>
          <p:cNvPr id="10" name="TextBox 9">
            <a:extLst>
              <a:ext uri="{FF2B5EF4-FFF2-40B4-BE49-F238E27FC236}">
                <a16:creationId xmlns:a16="http://schemas.microsoft.com/office/drawing/2014/main" id="{502965AD-3B2C-A471-2616-AC46256E8F39}"/>
              </a:ext>
            </a:extLst>
          </p:cNvPr>
          <p:cNvSpPr txBox="1"/>
          <p:nvPr/>
        </p:nvSpPr>
        <p:spPr>
          <a:xfrm>
            <a:off x="6096000" y="3765899"/>
            <a:ext cx="5437239" cy="12499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2282" tIns="132282" rIns="132282" bIns="132282" numCol="1" spcCol="1270" anchor="ctr" anchorCtr="0">
            <a:noAutofit/>
          </a:bodyPr>
          <a:lstStyle/>
          <a:p>
            <a:pPr lvl="0">
              <a:lnSpc>
                <a:spcPct val="100000"/>
              </a:lnSpc>
            </a:pPr>
            <a:r>
              <a:rPr lang="en-GB" sz="1600" dirty="0">
                <a:solidFill>
                  <a:srgbClr val="336699"/>
                </a:solidFill>
                <a:latin typeface="Arial" panose="020B0604020202020204" pitchFamily="34" charset="0"/>
                <a:cs typeface="Arial" panose="020B0604020202020204" pitchFamily="34" charset="0"/>
              </a:rPr>
              <a:t>Yawning and feelings of weakness in your body/muscles</a:t>
            </a:r>
          </a:p>
          <a:p>
            <a:pPr lvl="0">
              <a:lnSpc>
                <a:spcPct val="100000"/>
              </a:lnSpc>
            </a:pPr>
            <a:r>
              <a:rPr lang="en-GB" sz="1600" dirty="0">
                <a:solidFill>
                  <a:srgbClr val="336699"/>
                </a:solidFill>
                <a:latin typeface="Arial" panose="020B0604020202020204" pitchFamily="34" charset="0"/>
                <a:cs typeface="Arial" panose="020B0604020202020204" pitchFamily="34" charset="0"/>
              </a:rPr>
              <a:t>Reduced coordination – feeling clumsy and unsteady</a:t>
            </a:r>
          </a:p>
          <a:p>
            <a:pPr lvl="0">
              <a:lnSpc>
                <a:spcPct val="100000"/>
              </a:lnSpc>
            </a:pPr>
            <a:r>
              <a:rPr lang="en-GB" sz="1600" dirty="0">
                <a:solidFill>
                  <a:srgbClr val="336699"/>
                </a:solidFill>
                <a:latin typeface="Arial" panose="020B0604020202020204" pitchFamily="34" charset="0"/>
                <a:cs typeface="Arial" panose="020B0604020202020204" pitchFamily="34" charset="0"/>
              </a:rPr>
              <a:t>Feelings of physical discomfort </a:t>
            </a:r>
          </a:p>
        </p:txBody>
      </p:sp>
      <p:sp>
        <p:nvSpPr>
          <p:cNvPr id="11" name="TextBox 10">
            <a:extLst>
              <a:ext uri="{FF2B5EF4-FFF2-40B4-BE49-F238E27FC236}">
                <a16:creationId xmlns:a16="http://schemas.microsoft.com/office/drawing/2014/main" id="{75D12A25-ACD0-B5BF-2502-9A790F038E16}"/>
              </a:ext>
            </a:extLst>
          </p:cNvPr>
          <p:cNvSpPr txBox="1"/>
          <p:nvPr/>
        </p:nvSpPr>
        <p:spPr>
          <a:xfrm>
            <a:off x="6140196" y="5522773"/>
            <a:ext cx="5437239" cy="12499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2282" tIns="132282" rIns="132282" bIns="132282" numCol="1" spcCol="1270" anchor="ctr" anchorCtr="0">
            <a:noAutofit/>
          </a:bodyPr>
          <a:lstStyle/>
          <a:p>
            <a:pPr lvl="0">
              <a:lnSpc>
                <a:spcPct val="100000"/>
              </a:lnSpc>
            </a:pPr>
            <a:r>
              <a:rPr lang="en-GB" sz="1600" dirty="0">
                <a:solidFill>
                  <a:srgbClr val="336699"/>
                </a:solidFill>
                <a:latin typeface="Arial" panose="020B0604020202020204" pitchFamily="34" charset="0"/>
                <a:cs typeface="Arial" panose="020B0604020202020204" pitchFamily="34" charset="0"/>
              </a:rPr>
              <a:t>Irritability with self and others</a:t>
            </a:r>
          </a:p>
          <a:p>
            <a:r>
              <a:rPr lang="en-US" sz="1600" dirty="0">
                <a:solidFill>
                  <a:srgbClr val="336699"/>
                </a:solidFill>
                <a:latin typeface="Arial" panose="020B0604020202020204" pitchFamily="34" charset="0"/>
                <a:cs typeface="Arial" panose="020B0604020202020204" pitchFamily="34" charset="0"/>
              </a:rPr>
              <a:t>Frustration with the task in hand</a:t>
            </a:r>
          </a:p>
          <a:p>
            <a:r>
              <a:rPr lang="en-GB" sz="1600" dirty="0">
                <a:solidFill>
                  <a:srgbClr val="336699"/>
                </a:solidFill>
                <a:latin typeface="Arial" panose="020B0604020202020204" pitchFamily="34" charset="0"/>
                <a:cs typeface="Arial" panose="020B0604020202020204" pitchFamily="34" charset="0"/>
              </a:rPr>
              <a:t>Increased emotional sensitivity and reactivity</a:t>
            </a:r>
          </a:p>
          <a:p>
            <a:endParaRPr lang="en-GB" sz="1600" dirty="0">
              <a:solidFill>
                <a:srgbClr val="336699"/>
              </a:solidFill>
              <a:latin typeface="Arial" panose="020B0604020202020204" pitchFamily="34" charset="0"/>
              <a:cs typeface="Arial" panose="020B0604020202020204" pitchFamily="34" charset="0"/>
            </a:endParaRPr>
          </a:p>
          <a:p>
            <a:pPr lvl="0">
              <a:lnSpc>
                <a:spcPct val="100000"/>
              </a:lnSpc>
            </a:pPr>
            <a:r>
              <a:rPr lang="en-GB" sz="1600" dirty="0">
                <a:solidFill>
                  <a:srgbClr val="336699"/>
                </a:solidFill>
                <a:latin typeface="Arial" panose="020B0604020202020204" pitchFamily="34" charset="0"/>
                <a:cs typeface="Arial" panose="020B0604020202020204" pitchFamily="34" charset="0"/>
              </a:rPr>
              <a:t> </a:t>
            </a:r>
            <a:r>
              <a:rPr lang="en-GB" sz="1600" dirty="0">
                <a:solidFill>
                  <a:srgbClr val="4478A8"/>
                </a:solidFill>
                <a:latin typeface="Arial"/>
                <a:cs typeface="Arial"/>
              </a:rPr>
              <a:t> </a:t>
            </a:r>
            <a:endParaRPr lang="en-US" sz="1800" dirty="0">
              <a:solidFill>
                <a:srgbClr val="4478A8"/>
              </a:solidFill>
              <a:latin typeface="Arial"/>
              <a:cs typeface="Arial"/>
            </a:endParaRPr>
          </a:p>
        </p:txBody>
      </p:sp>
    </p:spTree>
    <p:extLst>
      <p:ext uri="{BB962C8B-B14F-4D97-AF65-F5344CB8AC3E}">
        <p14:creationId xmlns:p14="http://schemas.microsoft.com/office/powerpoint/2010/main" val="338136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BAF0F-9405-EC0C-D4F2-ED7D29A54162}"/>
              </a:ext>
            </a:extLst>
          </p:cNvPr>
          <p:cNvPicPr>
            <a:picLocks noChangeAspect="1"/>
          </p:cNvPicPr>
          <p:nvPr/>
        </p:nvPicPr>
        <p:blipFill>
          <a:blip r:embed="rId3"/>
          <a:stretch>
            <a:fillRect/>
          </a:stretch>
        </p:blipFill>
        <p:spPr>
          <a:xfrm>
            <a:off x="217341" y="34305"/>
            <a:ext cx="3446902" cy="655682"/>
          </a:xfrm>
          <a:prstGeom prst="rect">
            <a:avLst/>
          </a:prstGeom>
        </p:spPr>
      </p:pic>
      <p:sp>
        <p:nvSpPr>
          <p:cNvPr id="5" name="Title 1">
            <a:extLst>
              <a:ext uri="{FF2B5EF4-FFF2-40B4-BE49-F238E27FC236}">
                <a16:creationId xmlns:a16="http://schemas.microsoft.com/office/drawing/2014/main" id="{365970EC-18C9-77A9-981A-C7BD6AB867CD}"/>
              </a:ext>
            </a:extLst>
          </p:cNvPr>
          <p:cNvSpPr txBox="1">
            <a:spLocks/>
          </p:cNvSpPr>
          <p:nvPr/>
        </p:nvSpPr>
        <p:spPr>
          <a:xfrm>
            <a:off x="218440" y="770754"/>
            <a:ext cx="10515600" cy="5940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a:cs typeface="Calibri Light"/>
              </a:rPr>
              <a:t>The role of Individual Differences </a:t>
            </a:r>
          </a:p>
          <a:p>
            <a:endParaRPr lang="en-US" sz="3600" dirty="0">
              <a:solidFill>
                <a:srgbClr val="4478A8"/>
              </a:solidFill>
              <a:latin typeface="Arial"/>
              <a:cs typeface="Calibri Light"/>
            </a:endParaRPr>
          </a:p>
        </p:txBody>
      </p:sp>
      <p:pic>
        <p:nvPicPr>
          <p:cNvPr id="6" name="Picture 5" descr="A line art of a city&#10;&#10;Description automatically generated">
            <a:extLst>
              <a:ext uri="{FF2B5EF4-FFF2-40B4-BE49-F238E27FC236}">
                <a16:creationId xmlns:a16="http://schemas.microsoft.com/office/drawing/2014/main" id="{14C1B634-902A-983E-5F7B-0133E6BBBC7D}"/>
              </a:ext>
            </a:extLst>
          </p:cNvPr>
          <p:cNvPicPr>
            <a:picLocks noChangeAspect="1"/>
          </p:cNvPicPr>
          <p:nvPr/>
        </p:nvPicPr>
        <p:blipFill>
          <a:blip r:embed="rId4"/>
          <a:stretch>
            <a:fillRect/>
          </a:stretch>
        </p:blipFill>
        <p:spPr>
          <a:xfrm>
            <a:off x="9386711" y="5143649"/>
            <a:ext cx="2805289" cy="1569509"/>
          </a:xfrm>
          <a:prstGeom prst="rect">
            <a:avLst/>
          </a:prstGeom>
        </p:spPr>
      </p:pic>
      <p:sp>
        <p:nvSpPr>
          <p:cNvPr id="8" name="Speech Bubble: Rectangle with Corners Rounded 7">
            <a:extLst>
              <a:ext uri="{FF2B5EF4-FFF2-40B4-BE49-F238E27FC236}">
                <a16:creationId xmlns:a16="http://schemas.microsoft.com/office/drawing/2014/main" id="{07564A8A-7EB8-C2B9-0D9A-3B25839B11BC}"/>
              </a:ext>
            </a:extLst>
          </p:cNvPr>
          <p:cNvSpPr/>
          <p:nvPr/>
        </p:nvSpPr>
        <p:spPr>
          <a:xfrm>
            <a:off x="5542832" y="2825588"/>
            <a:ext cx="3608301" cy="1560880"/>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4478A8"/>
                </a:solidFill>
                <a:ea typeface="Calibri"/>
                <a:cs typeface="Calibri"/>
              </a:rPr>
              <a:t>We are all very different. </a:t>
            </a:r>
            <a:br>
              <a:rPr lang="en-GB" dirty="0">
                <a:solidFill>
                  <a:srgbClr val="4478A8"/>
                </a:solidFill>
                <a:ea typeface="Calibri"/>
                <a:cs typeface="Calibri"/>
              </a:rPr>
            </a:br>
            <a:br>
              <a:rPr lang="en-GB" dirty="0">
                <a:ea typeface="Calibri"/>
                <a:cs typeface="Calibri"/>
              </a:rPr>
            </a:br>
            <a:r>
              <a:rPr lang="en-GB" dirty="0">
                <a:solidFill>
                  <a:srgbClr val="4478A8"/>
                </a:solidFill>
                <a:ea typeface="Calibri"/>
                <a:cs typeface="Calibri"/>
              </a:rPr>
              <a:t>How our fatigue is influenced by our work is affected by all sort of individual differences, e.g. </a:t>
            </a:r>
          </a:p>
        </p:txBody>
      </p:sp>
      <p:sp>
        <p:nvSpPr>
          <p:cNvPr id="9" name="TextBox 8">
            <a:extLst>
              <a:ext uri="{FF2B5EF4-FFF2-40B4-BE49-F238E27FC236}">
                <a16:creationId xmlns:a16="http://schemas.microsoft.com/office/drawing/2014/main" id="{69A88A09-46BF-35E9-F543-B69694024C46}"/>
              </a:ext>
            </a:extLst>
          </p:cNvPr>
          <p:cNvSpPr txBox="1"/>
          <p:nvPr/>
        </p:nvSpPr>
        <p:spPr>
          <a:xfrm>
            <a:off x="5070286" y="1899007"/>
            <a:ext cx="6359260" cy="584775"/>
          </a:xfrm>
          <a:prstGeom prst="rect">
            <a:avLst/>
          </a:prstGeom>
          <a:solidFill>
            <a:srgbClr val="E4E9F3"/>
          </a:solidFill>
          <a:ln>
            <a:solidFill>
              <a:srgbClr val="E4E9F3"/>
            </a:solidFill>
          </a:ln>
        </p:spPr>
        <p:txBody>
          <a:bodyPr wrap="square" lIns="91440" tIns="45720" rIns="91440" bIns="45720" rtlCol="0" anchor="t">
            <a:spAutoFit/>
          </a:bodyPr>
          <a:lstStyle/>
          <a:p>
            <a:r>
              <a:rPr lang="en-GB" sz="1600" dirty="0">
                <a:solidFill>
                  <a:srgbClr val="ED7D31"/>
                </a:solidFill>
                <a:latin typeface="Arial"/>
                <a:cs typeface="Arial"/>
              </a:rPr>
              <a:t>Alan is worried why he feels fatigued, when others are not as tired doing the same job. </a:t>
            </a:r>
            <a:endParaRPr lang="en-GB" dirty="0">
              <a:solidFill>
                <a:srgbClr val="ED7D31"/>
              </a:solidFill>
              <a:latin typeface="Arial"/>
              <a:cs typeface="Arial"/>
            </a:endParaRPr>
          </a:p>
        </p:txBody>
      </p:sp>
      <p:sp>
        <p:nvSpPr>
          <p:cNvPr id="10" name="Rectangle 9">
            <a:extLst>
              <a:ext uri="{FF2B5EF4-FFF2-40B4-BE49-F238E27FC236}">
                <a16:creationId xmlns:a16="http://schemas.microsoft.com/office/drawing/2014/main" id="{5D1A0A72-C6A2-0DEB-CA51-0D33171B3E8D}"/>
              </a:ext>
            </a:extLst>
          </p:cNvPr>
          <p:cNvSpPr/>
          <p:nvPr/>
        </p:nvSpPr>
        <p:spPr>
          <a:xfrm flipV="1">
            <a:off x="336331" y="1316692"/>
            <a:ext cx="6641447" cy="32581"/>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336699"/>
              </a:solidFill>
            </a:endParaRPr>
          </a:p>
        </p:txBody>
      </p:sp>
      <p:sp>
        <p:nvSpPr>
          <p:cNvPr id="14" name="Thought Bubble: Cloud 13">
            <a:extLst>
              <a:ext uri="{FF2B5EF4-FFF2-40B4-BE49-F238E27FC236}">
                <a16:creationId xmlns:a16="http://schemas.microsoft.com/office/drawing/2014/main" id="{7DE4DD59-ED89-0665-DC08-7619ED1DD1E9}"/>
              </a:ext>
            </a:extLst>
          </p:cNvPr>
          <p:cNvSpPr/>
          <p:nvPr/>
        </p:nvSpPr>
        <p:spPr>
          <a:xfrm rot="244553">
            <a:off x="437314" y="1697902"/>
            <a:ext cx="3464797" cy="1845824"/>
          </a:xfrm>
          <a:prstGeom prst="cloudCallout">
            <a:avLst>
              <a:gd name="adj1" fmla="val -13419"/>
              <a:gd name="adj2" fmla="val 91420"/>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ction Button: Blank 20">
            <a:hlinkClick r:id="" action="ppaction://noaction" highlightClick="1"/>
            <a:extLst>
              <a:ext uri="{FF2B5EF4-FFF2-40B4-BE49-F238E27FC236}">
                <a16:creationId xmlns:a16="http://schemas.microsoft.com/office/drawing/2014/main" id="{E9390277-4416-B2B2-058D-A3EAC86D9885}"/>
              </a:ext>
            </a:extLst>
          </p:cNvPr>
          <p:cNvSpPr/>
          <p:nvPr/>
        </p:nvSpPr>
        <p:spPr>
          <a:xfrm>
            <a:off x="668111" y="1721833"/>
            <a:ext cx="3003642" cy="141686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ea typeface="Calibri"/>
                <a:cs typeface="Calibri"/>
              </a:rPr>
              <a:t>Why do my teammates develop fatigue differently?</a:t>
            </a:r>
            <a:endParaRPr lang="en-GB" dirty="0">
              <a:solidFill>
                <a:srgbClr val="4478A8"/>
              </a:solidFill>
              <a:ea typeface="Calibri"/>
              <a:cs typeface="Calibri"/>
            </a:endParaRPr>
          </a:p>
        </p:txBody>
      </p:sp>
      <p:pic>
        <p:nvPicPr>
          <p:cNvPr id="42" name="Picture 41" descr="A blue and black logo&#10;&#10;Description automatically generated">
            <a:extLst>
              <a:ext uri="{FF2B5EF4-FFF2-40B4-BE49-F238E27FC236}">
                <a16:creationId xmlns:a16="http://schemas.microsoft.com/office/drawing/2014/main" id="{01C72478-FE30-EC99-8F9C-06F9B90C5ED7}"/>
              </a:ext>
            </a:extLst>
          </p:cNvPr>
          <p:cNvPicPr>
            <a:picLocks noChangeAspect="1"/>
          </p:cNvPicPr>
          <p:nvPr/>
        </p:nvPicPr>
        <p:blipFill>
          <a:blip r:embed="rId5"/>
          <a:stretch>
            <a:fillRect/>
          </a:stretch>
        </p:blipFill>
        <p:spPr>
          <a:xfrm>
            <a:off x="10331133" y="-143510"/>
            <a:ext cx="1933575" cy="1943100"/>
          </a:xfrm>
          <a:prstGeom prst="rect">
            <a:avLst/>
          </a:prstGeom>
        </p:spPr>
      </p:pic>
      <p:sp>
        <p:nvSpPr>
          <p:cNvPr id="48" name="Action Button: Blank 47">
            <a:hlinkClick r:id="" action="ppaction://noaction" highlightClick="1"/>
            <a:extLst>
              <a:ext uri="{FF2B5EF4-FFF2-40B4-BE49-F238E27FC236}">
                <a16:creationId xmlns:a16="http://schemas.microsoft.com/office/drawing/2014/main" id="{D6AF8206-8192-EA56-2032-4E7CCAB12C5E}"/>
              </a:ext>
            </a:extLst>
          </p:cNvPr>
          <p:cNvSpPr/>
          <p:nvPr/>
        </p:nvSpPr>
        <p:spPr>
          <a:xfrm>
            <a:off x="4764733" y="4845357"/>
            <a:ext cx="1779766" cy="427882"/>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4478A8"/>
                </a:solidFill>
              </a:rPr>
              <a:t>Circadian Type </a:t>
            </a:r>
            <a:endParaRPr lang="en-US" dirty="0">
              <a:ea typeface="Calibri" panose="020F0502020204030204"/>
              <a:cs typeface="Calibri" panose="020F0502020204030204"/>
            </a:endParaRPr>
          </a:p>
        </p:txBody>
      </p:sp>
      <p:sp>
        <p:nvSpPr>
          <p:cNvPr id="50" name="Action Button: Blank 49">
            <a:hlinkClick r:id="" action="ppaction://noaction" highlightClick="1"/>
            <a:extLst>
              <a:ext uri="{FF2B5EF4-FFF2-40B4-BE49-F238E27FC236}">
                <a16:creationId xmlns:a16="http://schemas.microsoft.com/office/drawing/2014/main" id="{D2265A85-91F7-7242-D9B6-7DA552BF5DDC}"/>
              </a:ext>
            </a:extLst>
          </p:cNvPr>
          <p:cNvSpPr/>
          <p:nvPr/>
        </p:nvSpPr>
        <p:spPr>
          <a:xfrm>
            <a:off x="6856924" y="4845357"/>
            <a:ext cx="986826" cy="427882"/>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rPr>
              <a:t>Age</a:t>
            </a:r>
          </a:p>
        </p:txBody>
      </p:sp>
      <p:sp>
        <p:nvSpPr>
          <p:cNvPr id="51" name="Action Button: Blank 50">
            <a:hlinkClick r:id="" action="ppaction://noaction" highlightClick="1"/>
            <a:extLst>
              <a:ext uri="{FF2B5EF4-FFF2-40B4-BE49-F238E27FC236}">
                <a16:creationId xmlns:a16="http://schemas.microsoft.com/office/drawing/2014/main" id="{D9EC2739-436A-980D-3C5A-83397EB5A83E}"/>
              </a:ext>
            </a:extLst>
          </p:cNvPr>
          <p:cNvSpPr/>
          <p:nvPr/>
        </p:nvSpPr>
        <p:spPr>
          <a:xfrm>
            <a:off x="8193372" y="4844251"/>
            <a:ext cx="1526699" cy="427882"/>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rPr>
              <a:t>Resources</a:t>
            </a:r>
          </a:p>
        </p:txBody>
      </p:sp>
      <p:pic>
        <p:nvPicPr>
          <p:cNvPr id="3" name="Picture 2" descr="A blue line drawing of a person wearing a hard hat&#10;&#10;Description automatically generated">
            <a:extLst>
              <a:ext uri="{FF2B5EF4-FFF2-40B4-BE49-F238E27FC236}">
                <a16:creationId xmlns:a16="http://schemas.microsoft.com/office/drawing/2014/main" id="{5F888B3D-EBC3-D07E-F2E7-9AA02244CD96}"/>
              </a:ext>
            </a:extLst>
          </p:cNvPr>
          <p:cNvPicPr>
            <a:picLocks noChangeAspect="1"/>
          </p:cNvPicPr>
          <p:nvPr/>
        </p:nvPicPr>
        <p:blipFill>
          <a:blip r:embed="rId6"/>
          <a:stretch>
            <a:fillRect/>
          </a:stretch>
        </p:blipFill>
        <p:spPr>
          <a:xfrm>
            <a:off x="460171" y="4411367"/>
            <a:ext cx="1405191" cy="1577607"/>
          </a:xfrm>
          <a:prstGeom prst="rect">
            <a:avLst/>
          </a:prstGeom>
          <a:ln>
            <a:noFill/>
          </a:ln>
        </p:spPr>
      </p:pic>
      <p:pic>
        <p:nvPicPr>
          <p:cNvPr id="11" name="Picture 10" descr="A person with long hair wearing a suit&#10;&#10;Description automatically generated">
            <a:extLst>
              <a:ext uri="{FF2B5EF4-FFF2-40B4-BE49-F238E27FC236}">
                <a16:creationId xmlns:a16="http://schemas.microsoft.com/office/drawing/2014/main" id="{19A0E6FF-1AA5-6B76-8A0E-EEB464E84633}"/>
              </a:ext>
            </a:extLst>
          </p:cNvPr>
          <p:cNvPicPr>
            <a:picLocks noChangeAspect="1"/>
          </p:cNvPicPr>
          <p:nvPr/>
        </p:nvPicPr>
        <p:blipFill>
          <a:blip r:embed="rId7"/>
          <a:stretch>
            <a:fillRect/>
          </a:stretch>
        </p:blipFill>
        <p:spPr>
          <a:xfrm>
            <a:off x="10015999" y="2716656"/>
            <a:ext cx="1552792" cy="1895740"/>
          </a:xfrm>
          <a:prstGeom prst="rect">
            <a:avLst/>
          </a:prstGeom>
        </p:spPr>
      </p:pic>
    </p:spTree>
    <p:extLst>
      <p:ext uri="{BB962C8B-B14F-4D97-AF65-F5344CB8AC3E}">
        <p14:creationId xmlns:p14="http://schemas.microsoft.com/office/powerpoint/2010/main" val="407984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BAF0F-9405-EC0C-D4F2-ED7D29A54162}"/>
              </a:ext>
            </a:extLst>
          </p:cNvPr>
          <p:cNvPicPr>
            <a:picLocks noChangeAspect="1"/>
          </p:cNvPicPr>
          <p:nvPr/>
        </p:nvPicPr>
        <p:blipFill>
          <a:blip r:embed="rId2"/>
          <a:stretch>
            <a:fillRect/>
          </a:stretch>
        </p:blipFill>
        <p:spPr>
          <a:xfrm>
            <a:off x="217341" y="34305"/>
            <a:ext cx="3446902" cy="655682"/>
          </a:xfrm>
          <a:prstGeom prst="rect">
            <a:avLst/>
          </a:prstGeom>
        </p:spPr>
      </p:pic>
      <p:sp>
        <p:nvSpPr>
          <p:cNvPr id="5" name="Title 1">
            <a:extLst>
              <a:ext uri="{FF2B5EF4-FFF2-40B4-BE49-F238E27FC236}">
                <a16:creationId xmlns:a16="http://schemas.microsoft.com/office/drawing/2014/main" id="{365970EC-18C9-77A9-981A-C7BD6AB867CD}"/>
              </a:ext>
            </a:extLst>
          </p:cNvPr>
          <p:cNvSpPr txBox="1">
            <a:spLocks/>
          </p:cNvSpPr>
          <p:nvPr/>
        </p:nvSpPr>
        <p:spPr>
          <a:xfrm>
            <a:off x="218440" y="770754"/>
            <a:ext cx="10515600" cy="5940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a:cs typeface="Calibri Light"/>
              </a:rPr>
              <a:t>Individual Difference 1 </a:t>
            </a:r>
          </a:p>
          <a:p>
            <a:endParaRPr lang="en-US" sz="3600" dirty="0">
              <a:solidFill>
                <a:srgbClr val="4478A8"/>
              </a:solidFill>
              <a:latin typeface="Arial"/>
              <a:cs typeface="Calibri Light"/>
            </a:endParaRPr>
          </a:p>
        </p:txBody>
      </p:sp>
      <p:pic>
        <p:nvPicPr>
          <p:cNvPr id="6" name="Picture 5" descr="A line art of a city&#10;&#10;Description automatically generated">
            <a:extLst>
              <a:ext uri="{FF2B5EF4-FFF2-40B4-BE49-F238E27FC236}">
                <a16:creationId xmlns:a16="http://schemas.microsoft.com/office/drawing/2014/main" id="{14C1B634-902A-983E-5F7B-0133E6BBBC7D}"/>
              </a:ext>
            </a:extLst>
          </p:cNvPr>
          <p:cNvPicPr>
            <a:picLocks noChangeAspect="1"/>
          </p:cNvPicPr>
          <p:nvPr/>
        </p:nvPicPr>
        <p:blipFill>
          <a:blip r:embed="rId3"/>
          <a:stretch>
            <a:fillRect/>
          </a:stretch>
        </p:blipFill>
        <p:spPr>
          <a:xfrm>
            <a:off x="9386711" y="5143649"/>
            <a:ext cx="2805289" cy="1569509"/>
          </a:xfrm>
          <a:prstGeom prst="rect">
            <a:avLst/>
          </a:prstGeom>
        </p:spPr>
      </p:pic>
      <p:sp>
        <p:nvSpPr>
          <p:cNvPr id="8" name="Speech Bubble: Rectangle with Corners Rounded 7">
            <a:extLst>
              <a:ext uri="{FF2B5EF4-FFF2-40B4-BE49-F238E27FC236}">
                <a16:creationId xmlns:a16="http://schemas.microsoft.com/office/drawing/2014/main" id="{07564A8A-7EB8-C2B9-0D9A-3B25839B11BC}"/>
              </a:ext>
            </a:extLst>
          </p:cNvPr>
          <p:cNvSpPr/>
          <p:nvPr/>
        </p:nvSpPr>
        <p:spPr>
          <a:xfrm>
            <a:off x="5542832" y="2825588"/>
            <a:ext cx="3608301" cy="1560880"/>
          </a:xfrm>
          <a:prstGeom prst="wedgeRoundRectCallout">
            <a:avLst>
              <a:gd name="adj1" fmla="val 70967"/>
              <a:gd name="adj2" fmla="val -23155"/>
              <a:gd name="adj3" fmla="val 16667"/>
            </a:avLst>
          </a:prstGeom>
          <a:solidFill>
            <a:srgbClr val="E4E9F3"/>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rgbClr val="4478A8"/>
                </a:solidFill>
                <a:latin typeface="Arial" panose="020B0604020202020204" pitchFamily="34" charset="0"/>
                <a:ea typeface="Calibri"/>
                <a:cs typeface="Arial" panose="020B0604020202020204" pitchFamily="34" charset="0"/>
              </a:rPr>
              <a:t>Also known as 'owls and larks'</a:t>
            </a:r>
          </a:p>
          <a:p>
            <a:pPr algn="ctr"/>
            <a:r>
              <a:rPr lang="en-GB" sz="1600" dirty="0">
                <a:solidFill>
                  <a:srgbClr val="4478A8"/>
                </a:solidFill>
                <a:latin typeface="Arial" panose="020B0604020202020204" pitchFamily="34" charset="0"/>
                <a:ea typeface="Calibri"/>
                <a:cs typeface="Arial" panose="020B0604020202020204" pitchFamily="34" charset="0"/>
              </a:rPr>
              <a:t>This is about when you typically feel tired within the day – are you a morning or evening person? </a:t>
            </a:r>
          </a:p>
        </p:txBody>
      </p:sp>
      <p:sp>
        <p:nvSpPr>
          <p:cNvPr id="9" name="TextBox 8">
            <a:extLst>
              <a:ext uri="{FF2B5EF4-FFF2-40B4-BE49-F238E27FC236}">
                <a16:creationId xmlns:a16="http://schemas.microsoft.com/office/drawing/2014/main" id="{69A88A09-46BF-35E9-F543-B69694024C46}"/>
              </a:ext>
            </a:extLst>
          </p:cNvPr>
          <p:cNvSpPr txBox="1"/>
          <p:nvPr/>
        </p:nvSpPr>
        <p:spPr>
          <a:xfrm>
            <a:off x="5070286" y="1899007"/>
            <a:ext cx="6359260" cy="584775"/>
          </a:xfrm>
          <a:prstGeom prst="rect">
            <a:avLst/>
          </a:prstGeom>
          <a:solidFill>
            <a:srgbClr val="E4E9F3"/>
          </a:solidFill>
          <a:ln>
            <a:solidFill>
              <a:srgbClr val="E4E9F3"/>
            </a:solidFill>
          </a:ln>
        </p:spPr>
        <p:txBody>
          <a:bodyPr wrap="square" lIns="91440" tIns="45720" rIns="91440" bIns="45720" rtlCol="0" anchor="t">
            <a:spAutoFit/>
          </a:bodyPr>
          <a:lstStyle/>
          <a:p>
            <a:r>
              <a:rPr lang="en-GB" sz="1600" dirty="0">
                <a:solidFill>
                  <a:srgbClr val="ED7D31"/>
                </a:solidFill>
                <a:latin typeface="Arial"/>
                <a:cs typeface="Arial"/>
              </a:rPr>
              <a:t>Alan is worried why he feels fatigued, when others are not as tired doing the same job. </a:t>
            </a:r>
            <a:endParaRPr lang="en-GB" dirty="0">
              <a:solidFill>
                <a:srgbClr val="ED7D31"/>
              </a:solidFill>
              <a:latin typeface="Arial"/>
              <a:cs typeface="Arial"/>
            </a:endParaRPr>
          </a:p>
        </p:txBody>
      </p:sp>
      <p:sp>
        <p:nvSpPr>
          <p:cNvPr id="10" name="Rectangle 9">
            <a:extLst>
              <a:ext uri="{FF2B5EF4-FFF2-40B4-BE49-F238E27FC236}">
                <a16:creationId xmlns:a16="http://schemas.microsoft.com/office/drawing/2014/main" id="{5D1A0A72-C6A2-0DEB-CA51-0D33171B3E8D}"/>
              </a:ext>
            </a:extLst>
          </p:cNvPr>
          <p:cNvSpPr/>
          <p:nvPr/>
        </p:nvSpPr>
        <p:spPr>
          <a:xfrm flipV="1">
            <a:off x="336331" y="1316692"/>
            <a:ext cx="4302896"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336699"/>
              </a:solidFill>
            </a:endParaRPr>
          </a:p>
        </p:txBody>
      </p:sp>
      <p:sp>
        <p:nvSpPr>
          <p:cNvPr id="14" name="Thought Bubble: Cloud 13">
            <a:extLst>
              <a:ext uri="{FF2B5EF4-FFF2-40B4-BE49-F238E27FC236}">
                <a16:creationId xmlns:a16="http://schemas.microsoft.com/office/drawing/2014/main" id="{7DE4DD59-ED89-0665-DC08-7619ED1DD1E9}"/>
              </a:ext>
            </a:extLst>
          </p:cNvPr>
          <p:cNvSpPr/>
          <p:nvPr/>
        </p:nvSpPr>
        <p:spPr>
          <a:xfrm rot="244553">
            <a:off x="652352" y="1523721"/>
            <a:ext cx="3464797" cy="1845824"/>
          </a:xfrm>
          <a:prstGeom prst="cloudCallout">
            <a:avLst>
              <a:gd name="adj1" fmla="val -25017"/>
              <a:gd name="adj2" fmla="val 103700"/>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ction Button: Blank 20">
            <a:hlinkClick r:id="" action="ppaction://noaction" highlightClick="1"/>
            <a:extLst>
              <a:ext uri="{FF2B5EF4-FFF2-40B4-BE49-F238E27FC236}">
                <a16:creationId xmlns:a16="http://schemas.microsoft.com/office/drawing/2014/main" id="{E9390277-4416-B2B2-058D-A3EAC86D9885}"/>
              </a:ext>
            </a:extLst>
          </p:cNvPr>
          <p:cNvSpPr/>
          <p:nvPr/>
        </p:nvSpPr>
        <p:spPr>
          <a:xfrm>
            <a:off x="1299645" y="1688209"/>
            <a:ext cx="2333608" cy="141686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ea typeface="Calibri"/>
                <a:cs typeface="Calibri"/>
              </a:rPr>
              <a:t>Why do I find night shifts more difficult than others ?</a:t>
            </a:r>
            <a:endParaRPr lang="en-GB" dirty="0">
              <a:solidFill>
                <a:srgbClr val="4478A8"/>
              </a:solidFill>
              <a:ea typeface="Calibri"/>
              <a:cs typeface="Calibri"/>
            </a:endParaRPr>
          </a:p>
        </p:txBody>
      </p:sp>
      <p:pic>
        <p:nvPicPr>
          <p:cNvPr id="42" name="Picture 41" descr="A blue and black logo&#10;&#10;Description automatically generated">
            <a:extLst>
              <a:ext uri="{FF2B5EF4-FFF2-40B4-BE49-F238E27FC236}">
                <a16:creationId xmlns:a16="http://schemas.microsoft.com/office/drawing/2014/main" id="{01C72478-FE30-EC99-8F9C-06F9B90C5ED7}"/>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48" name="Action Button: Blank 47">
            <a:hlinkClick r:id="" action="ppaction://noaction" highlightClick="1"/>
            <a:extLst>
              <a:ext uri="{FF2B5EF4-FFF2-40B4-BE49-F238E27FC236}">
                <a16:creationId xmlns:a16="http://schemas.microsoft.com/office/drawing/2014/main" id="{D6AF8206-8192-EA56-2032-4E7CCAB12C5E}"/>
              </a:ext>
            </a:extLst>
          </p:cNvPr>
          <p:cNvSpPr/>
          <p:nvPr/>
        </p:nvSpPr>
        <p:spPr>
          <a:xfrm>
            <a:off x="4764733" y="4845357"/>
            <a:ext cx="1779766" cy="427882"/>
          </a:xfrm>
          <a:prstGeom prst="actionButtonBlank">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E4E9F3"/>
                </a:solidFill>
              </a:rPr>
              <a:t>Circadian Type</a:t>
            </a:r>
            <a:r>
              <a:rPr lang="en-GB" dirty="0">
                <a:solidFill>
                  <a:srgbClr val="E4E9F3"/>
                </a:solidFill>
              </a:rPr>
              <a:t> </a:t>
            </a:r>
          </a:p>
        </p:txBody>
      </p:sp>
      <p:sp>
        <p:nvSpPr>
          <p:cNvPr id="50" name="Action Button: Blank 49">
            <a:hlinkClick r:id="" action="ppaction://noaction" highlightClick="1"/>
            <a:extLst>
              <a:ext uri="{FF2B5EF4-FFF2-40B4-BE49-F238E27FC236}">
                <a16:creationId xmlns:a16="http://schemas.microsoft.com/office/drawing/2014/main" id="{D2265A85-91F7-7242-D9B6-7DA552BF5DDC}"/>
              </a:ext>
            </a:extLst>
          </p:cNvPr>
          <p:cNvSpPr/>
          <p:nvPr/>
        </p:nvSpPr>
        <p:spPr>
          <a:xfrm>
            <a:off x="6856924" y="4845357"/>
            <a:ext cx="986826" cy="427882"/>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rPr>
              <a:t>Age</a:t>
            </a:r>
          </a:p>
        </p:txBody>
      </p:sp>
      <p:sp>
        <p:nvSpPr>
          <p:cNvPr id="51" name="Action Button: Blank 50">
            <a:hlinkClick r:id="" action="ppaction://noaction" highlightClick="1"/>
            <a:extLst>
              <a:ext uri="{FF2B5EF4-FFF2-40B4-BE49-F238E27FC236}">
                <a16:creationId xmlns:a16="http://schemas.microsoft.com/office/drawing/2014/main" id="{D9EC2739-436A-980D-3C5A-83397EB5A83E}"/>
              </a:ext>
            </a:extLst>
          </p:cNvPr>
          <p:cNvSpPr/>
          <p:nvPr/>
        </p:nvSpPr>
        <p:spPr>
          <a:xfrm>
            <a:off x="8193373" y="4844251"/>
            <a:ext cx="1137054" cy="427882"/>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rPr>
              <a:t>Resources</a:t>
            </a:r>
          </a:p>
        </p:txBody>
      </p:sp>
      <p:pic>
        <p:nvPicPr>
          <p:cNvPr id="3" name="Picture 2" descr="A blue line drawing of a person wearing a hard hat&#10;&#10;Description automatically generated">
            <a:extLst>
              <a:ext uri="{FF2B5EF4-FFF2-40B4-BE49-F238E27FC236}">
                <a16:creationId xmlns:a16="http://schemas.microsoft.com/office/drawing/2014/main" id="{5F888B3D-EBC3-D07E-F2E7-9AA02244CD96}"/>
              </a:ext>
            </a:extLst>
          </p:cNvPr>
          <p:cNvPicPr>
            <a:picLocks noChangeAspect="1"/>
          </p:cNvPicPr>
          <p:nvPr/>
        </p:nvPicPr>
        <p:blipFill>
          <a:blip r:embed="rId5"/>
          <a:stretch>
            <a:fillRect/>
          </a:stretch>
        </p:blipFill>
        <p:spPr>
          <a:xfrm>
            <a:off x="460171" y="4411367"/>
            <a:ext cx="1405191" cy="1577607"/>
          </a:xfrm>
          <a:prstGeom prst="rect">
            <a:avLst/>
          </a:prstGeom>
          <a:ln>
            <a:noFill/>
          </a:ln>
        </p:spPr>
      </p:pic>
      <p:pic>
        <p:nvPicPr>
          <p:cNvPr id="11" name="Picture 10" descr="A person with long hair wearing a suit&#10;&#10;Description automatically generated">
            <a:extLst>
              <a:ext uri="{FF2B5EF4-FFF2-40B4-BE49-F238E27FC236}">
                <a16:creationId xmlns:a16="http://schemas.microsoft.com/office/drawing/2014/main" id="{C2F4E78E-49E3-AB50-FD41-0EAA27970A8E}"/>
              </a:ext>
            </a:extLst>
          </p:cNvPr>
          <p:cNvPicPr>
            <a:picLocks noChangeAspect="1"/>
          </p:cNvPicPr>
          <p:nvPr/>
        </p:nvPicPr>
        <p:blipFill>
          <a:blip r:embed="rId6"/>
          <a:stretch>
            <a:fillRect/>
          </a:stretch>
        </p:blipFill>
        <p:spPr>
          <a:xfrm>
            <a:off x="9950928" y="2720829"/>
            <a:ext cx="1552792" cy="1895740"/>
          </a:xfrm>
          <a:prstGeom prst="rect">
            <a:avLst/>
          </a:prstGeom>
        </p:spPr>
      </p:pic>
    </p:spTree>
    <p:extLst>
      <p:ext uri="{BB962C8B-B14F-4D97-AF65-F5344CB8AC3E}">
        <p14:creationId xmlns:p14="http://schemas.microsoft.com/office/powerpoint/2010/main" val="3552827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BAF0F-9405-EC0C-D4F2-ED7D29A54162}"/>
              </a:ext>
            </a:extLst>
          </p:cNvPr>
          <p:cNvPicPr>
            <a:picLocks noChangeAspect="1"/>
          </p:cNvPicPr>
          <p:nvPr/>
        </p:nvPicPr>
        <p:blipFill>
          <a:blip r:embed="rId2"/>
          <a:stretch>
            <a:fillRect/>
          </a:stretch>
        </p:blipFill>
        <p:spPr>
          <a:xfrm>
            <a:off x="217341" y="34305"/>
            <a:ext cx="3446902" cy="655682"/>
          </a:xfrm>
          <a:prstGeom prst="rect">
            <a:avLst/>
          </a:prstGeom>
        </p:spPr>
      </p:pic>
      <p:sp>
        <p:nvSpPr>
          <p:cNvPr id="5" name="Title 1">
            <a:extLst>
              <a:ext uri="{FF2B5EF4-FFF2-40B4-BE49-F238E27FC236}">
                <a16:creationId xmlns:a16="http://schemas.microsoft.com/office/drawing/2014/main" id="{365970EC-18C9-77A9-981A-C7BD6AB867CD}"/>
              </a:ext>
            </a:extLst>
          </p:cNvPr>
          <p:cNvSpPr txBox="1">
            <a:spLocks/>
          </p:cNvSpPr>
          <p:nvPr/>
        </p:nvSpPr>
        <p:spPr>
          <a:xfrm>
            <a:off x="218440" y="770754"/>
            <a:ext cx="10515600" cy="5940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a:cs typeface="Calibri Light"/>
              </a:rPr>
              <a:t>Individual Difference 2 </a:t>
            </a:r>
          </a:p>
          <a:p>
            <a:endParaRPr lang="en-US" sz="3600" dirty="0">
              <a:solidFill>
                <a:srgbClr val="4478A8"/>
              </a:solidFill>
              <a:latin typeface="Arial"/>
              <a:cs typeface="Calibri Light"/>
            </a:endParaRPr>
          </a:p>
        </p:txBody>
      </p:sp>
      <p:pic>
        <p:nvPicPr>
          <p:cNvPr id="6" name="Picture 5" descr="A line art of a city&#10;&#10;Description automatically generated">
            <a:extLst>
              <a:ext uri="{FF2B5EF4-FFF2-40B4-BE49-F238E27FC236}">
                <a16:creationId xmlns:a16="http://schemas.microsoft.com/office/drawing/2014/main" id="{14C1B634-902A-983E-5F7B-0133E6BBBC7D}"/>
              </a:ext>
            </a:extLst>
          </p:cNvPr>
          <p:cNvPicPr>
            <a:picLocks noChangeAspect="1"/>
          </p:cNvPicPr>
          <p:nvPr/>
        </p:nvPicPr>
        <p:blipFill>
          <a:blip r:embed="rId3"/>
          <a:stretch>
            <a:fillRect/>
          </a:stretch>
        </p:blipFill>
        <p:spPr>
          <a:xfrm>
            <a:off x="9386711" y="5143649"/>
            <a:ext cx="2805289" cy="1569509"/>
          </a:xfrm>
          <a:prstGeom prst="rect">
            <a:avLst/>
          </a:prstGeom>
        </p:spPr>
      </p:pic>
      <p:sp>
        <p:nvSpPr>
          <p:cNvPr id="8" name="Speech Bubble: Rectangle with Corners Rounded 7">
            <a:extLst>
              <a:ext uri="{FF2B5EF4-FFF2-40B4-BE49-F238E27FC236}">
                <a16:creationId xmlns:a16="http://schemas.microsoft.com/office/drawing/2014/main" id="{07564A8A-7EB8-C2B9-0D9A-3B25839B11BC}"/>
              </a:ext>
            </a:extLst>
          </p:cNvPr>
          <p:cNvSpPr/>
          <p:nvPr/>
        </p:nvSpPr>
        <p:spPr>
          <a:xfrm>
            <a:off x="4764733" y="2639701"/>
            <a:ext cx="4386401" cy="2087426"/>
          </a:xfrm>
          <a:prstGeom prst="wedgeRoundRectCallout">
            <a:avLst>
              <a:gd name="adj1" fmla="val 70967"/>
              <a:gd name="adj2" fmla="val -23155"/>
              <a:gd name="adj3" fmla="val 16667"/>
            </a:avLst>
          </a:prstGeom>
          <a:solidFill>
            <a:srgbClr val="E4E9F3"/>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solidFill>
                  <a:srgbClr val="4478A8"/>
                </a:solidFill>
                <a:latin typeface="Arial" panose="020B0604020202020204" pitchFamily="34" charset="0"/>
                <a:ea typeface="Calibri"/>
                <a:cs typeface="Arial" panose="020B0604020202020204" pitchFamily="34" charset="0"/>
              </a:rPr>
              <a:t>Age has a complex relationship with fatigue. </a:t>
            </a:r>
            <a:br>
              <a:rPr lang="en-GB" sz="1400" dirty="0">
                <a:solidFill>
                  <a:srgbClr val="4478A8"/>
                </a:solidFill>
                <a:latin typeface="Arial" panose="020B0604020202020204" pitchFamily="34" charset="0"/>
                <a:ea typeface="Calibri"/>
                <a:cs typeface="Arial" panose="020B0604020202020204" pitchFamily="34" charset="0"/>
              </a:rPr>
            </a:br>
            <a:r>
              <a:rPr lang="en-GB" sz="1400" b="1" dirty="0">
                <a:solidFill>
                  <a:srgbClr val="4478A8"/>
                </a:solidFill>
                <a:latin typeface="Arial" panose="020B0604020202020204" pitchFamily="34" charset="0"/>
                <a:ea typeface="Calibri"/>
                <a:cs typeface="Arial" panose="020B0604020202020204" pitchFamily="34" charset="0"/>
              </a:rPr>
              <a:t>Stage of life </a:t>
            </a:r>
            <a:r>
              <a:rPr lang="en-GB" sz="1400" dirty="0">
                <a:solidFill>
                  <a:srgbClr val="4478A8"/>
                </a:solidFill>
                <a:latin typeface="Arial" panose="020B0604020202020204" pitchFamily="34" charset="0"/>
                <a:ea typeface="Calibri"/>
                <a:cs typeface="Arial" panose="020B0604020202020204" pitchFamily="34" charset="0"/>
              </a:rPr>
              <a:t>- Different life events lead to different personal circumstances, e.g. caring responsibilities / social life might affect your recovery capacity</a:t>
            </a:r>
            <a:endParaRPr lang="en-US" sz="1400" dirty="0">
              <a:solidFill>
                <a:srgbClr val="4478A8"/>
              </a:solidFill>
              <a:latin typeface="Arial" panose="020B0604020202020204" pitchFamily="34" charset="0"/>
              <a:ea typeface="Calibri"/>
              <a:cs typeface="Arial" panose="020B0604020202020204" pitchFamily="34" charset="0"/>
            </a:endParaRPr>
          </a:p>
          <a:p>
            <a:pPr algn="ctr"/>
            <a:r>
              <a:rPr lang="en-GB" sz="1400" b="1" dirty="0">
                <a:solidFill>
                  <a:srgbClr val="4478A8"/>
                </a:solidFill>
                <a:latin typeface="Arial" panose="020B0604020202020204" pitchFamily="34" charset="0"/>
                <a:ea typeface="Calibri"/>
                <a:cs typeface="Arial" panose="020B0604020202020204" pitchFamily="34" charset="0"/>
              </a:rPr>
              <a:t>Biological age </a:t>
            </a:r>
            <a:r>
              <a:rPr lang="en-GB" sz="1400" dirty="0">
                <a:solidFill>
                  <a:srgbClr val="4478A8"/>
                </a:solidFill>
                <a:latin typeface="Arial" panose="020B0604020202020204" pitchFamily="34" charset="0"/>
                <a:ea typeface="Calibri"/>
                <a:cs typeface="Arial" panose="020B0604020202020204" pitchFamily="34" charset="0"/>
              </a:rPr>
              <a:t>- Sleep quality and recovery often deteriorates with age making it harder to manage fatigue</a:t>
            </a:r>
            <a:endParaRPr lang="en-GB" dirty="0">
              <a:solidFill>
                <a:srgbClr val="4478A8"/>
              </a:solidFill>
              <a:latin typeface="Arial" panose="020B0604020202020204" pitchFamily="34" charset="0"/>
              <a:ea typeface="Calibri"/>
              <a:cs typeface="Arial" panose="020B0604020202020204" pitchFamily="34" charset="0"/>
            </a:endParaRPr>
          </a:p>
        </p:txBody>
      </p:sp>
      <p:sp>
        <p:nvSpPr>
          <p:cNvPr id="9" name="TextBox 8">
            <a:extLst>
              <a:ext uri="{FF2B5EF4-FFF2-40B4-BE49-F238E27FC236}">
                <a16:creationId xmlns:a16="http://schemas.microsoft.com/office/drawing/2014/main" id="{69A88A09-46BF-35E9-F543-B69694024C46}"/>
              </a:ext>
            </a:extLst>
          </p:cNvPr>
          <p:cNvSpPr txBox="1"/>
          <p:nvPr/>
        </p:nvSpPr>
        <p:spPr>
          <a:xfrm>
            <a:off x="5070286" y="1899007"/>
            <a:ext cx="6359260" cy="584775"/>
          </a:xfrm>
          <a:prstGeom prst="rect">
            <a:avLst/>
          </a:prstGeom>
          <a:solidFill>
            <a:srgbClr val="E4E9F3"/>
          </a:solidFill>
          <a:ln>
            <a:solidFill>
              <a:srgbClr val="E4E9F3"/>
            </a:solidFill>
          </a:ln>
        </p:spPr>
        <p:txBody>
          <a:bodyPr wrap="square" lIns="91440" tIns="45720" rIns="91440" bIns="45720" rtlCol="0" anchor="t">
            <a:spAutoFit/>
          </a:bodyPr>
          <a:lstStyle/>
          <a:p>
            <a:r>
              <a:rPr lang="en-GB" sz="1600" dirty="0">
                <a:solidFill>
                  <a:srgbClr val="ED7D31"/>
                </a:solidFill>
                <a:latin typeface="Arial"/>
                <a:cs typeface="Arial"/>
              </a:rPr>
              <a:t>Alan is worried why he feels fatigued, when others are not as tired doing the same job. </a:t>
            </a:r>
            <a:endParaRPr lang="en-GB" dirty="0">
              <a:solidFill>
                <a:srgbClr val="ED7D31"/>
              </a:solidFill>
              <a:latin typeface="Arial"/>
              <a:cs typeface="Arial"/>
            </a:endParaRPr>
          </a:p>
        </p:txBody>
      </p:sp>
      <p:sp>
        <p:nvSpPr>
          <p:cNvPr id="10" name="Rectangle 9">
            <a:extLst>
              <a:ext uri="{FF2B5EF4-FFF2-40B4-BE49-F238E27FC236}">
                <a16:creationId xmlns:a16="http://schemas.microsoft.com/office/drawing/2014/main" id="{5D1A0A72-C6A2-0DEB-CA51-0D33171B3E8D}"/>
              </a:ext>
            </a:extLst>
          </p:cNvPr>
          <p:cNvSpPr/>
          <p:nvPr/>
        </p:nvSpPr>
        <p:spPr>
          <a:xfrm flipV="1">
            <a:off x="336331" y="1316692"/>
            <a:ext cx="4302896"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336699"/>
              </a:solidFill>
            </a:endParaRPr>
          </a:p>
        </p:txBody>
      </p:sp>
      <p:sp>
        <p:nvSpPr>
          <p:cNvPr id="14" name="Thought Bubble: Cloud 13">
            <a:extLst>
              <a:ext uri="{FF2B5EF4-FFF2-40B4-BE49-F238E27FC236}">
                <a16:creationId xmlns:a16="http://schemas.microsoft.com/office/drawing/2014/main" id="{7DE4DD59-ED89-0665-DC08-7619ED1DD1E9}"/>
              </a:ext>
            </a:extLst>
          </p:cNvPr>
          <p:cNvSpPr/>
          <p:nvPr/>
        </p:nvSpPr>
        <p:spPr>
          <a:xfrm rot="244553">
            <a:off x="652353" y="1413388"/>
            <a:ext cx="3464797" cy="1845824"/>
          </a:xfrm>
          <a:prstGeom prst="cloudCallout">
            <a:avLst>
              <a:gd name="adj1" fmla="val -27199"/>
              <a:gd name="adj2" fmla="val 1075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ction Button: Blank 20">
            <a:hlinkClick r:id="" action="ppaction://noaction" highlightClick="1"/>
            <a:extLst>
              <a:ext uri="{FF2B5EF4-FFF2-40B4-BE49-F238E27FC236}">
                <a16:creationId xmlns:a16="http://schemas.microsoft.com/office/drawing/2014/main" id="{E9390277-4416-B2B2-058D-A3EAC86D9885}"/>
              </a:ext>
            </a:extLst>
          </p:cNvPr>
          <p:cNvSpPr/>
          <p:nvPr/>
        </p:nvSpPr>
        <p:spPr>
          <a:xfrm>
            <a:off x="869332" y="1570627"/>
            <a:ext cx="3003642" cy="141686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ea typeface="Calibri"/>
                <a:cs typeface="Calibri"/>
              </a:rPr>
              <a:t>Why do I feel more tired now than when I used to?</a:t>
            </a:r>
            <a:endParaRPr lang="en-GB" dirty="0">
              <a:solidFill>
                <a:srgbClr val="4478A8"/>
              </a:solidFill>
              <a:ea typeface="Calibri"/>
              <a:cs typeface="Calibri"/>
            </a:endParaRPr>
          </a:p>
        </p:txBody>
      </p:sp>
      <p:pic>
        <p:nvPicPr>
          <p:cNvPr id="42" name="Picture 41" descr="A blue and black logo&#10;&#10;Description automatically generated">
            <a:extLst>
              <a:ext uri="{FF2B5EF4-FFF2-40B4-BE49-F238E27FC236}">
                <a16:creationId xmlns:a16="http://schemas.microsoft.com/office/drawing/2014/main" id="{01C72478-FE30-EC99-8F9C-06F9B90C5ED7}"/>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48" name="Action Button: Blank 47">
            <a:hlinkClick r:id="" action="ppaction://noaction" highlightClick="1"/>
            <a:extLst>
              <a:ext uri="{FF2B5EF4-FFF2-40B4-BE49-F238E27FC236}">
                <a16:creationId xmlns:a16="http://schemas.microsoft.com/office/drawing/2014/main" id="{D6AF8206-8192-EA56-2032-4E7CCAB12C5E}"/>
              </a:ext>
            </a:extLst>
          </p:cNvPr>
          <p:cNvSpPr/>
          <p:nvPr/>
        </p:nvSpPr>
        <p:spPr>
          <a:xfrm>
            <a:off x="4764733" y="4845357"/>
            <a:ext cx="1779766" cy="427882"/>
          </a:xfrm>
          <a:prstGeom prst="actionButtonBlank">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4478A8"/>
                </a:solidFill>
              </a:rPr>
              <a:t>Circadian Type </a:t>
            </a:r>
          </a:p>
        </p:txBody>
      </p:sp>
      <p:sp>
        <p:nvSpPr>
          <p:cNvPr id="50" name="Action Button: Blank 49">
            <a:hlinkClick r:id="" action="ppaction://noaction" highlightClick="1"/>
            <a:extLst>
              <a:ext uri="{FF2B5EF4-FFF2-40B4-BE49-F238E27FC236}">
                <a16:creationId xmlns:a16="http://schemas.microsoft.com/office/drawing/2014/main" id="{D2265A85-91F7-7242-D9B6-7DA552BF5DDC}"/>
              </a:ext>
            </a:extLst>
          </p:cNvPr>
          <p:cNvSpPr/>
          <p:nvPr/>
        </p:nvSpPr>
        <p:spPr>
          <a:xfrm>
            <a:off x="6856924" y="4845357"/>
            <a:ext cx="986826" cy="427882"/>
          </a:xfrm>
          <a:prstGeom prst="actionButtonBlank">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E4E9F3"/>
                </a:solidFill>
              </a:rPr>
              <a:t>Age</a:t>
            </a:r>
          </a:p>
        </p:txBody>
      </p:sp>
      <p:sp>
        <p:nvSpPr>
          <p:cNvPr id="51" name="Action Button: Blank 50">
            <a:hlinkClick r:id="" action="ppaction://noaction" highlightClick="1"/>
            <a:extLst>
              <a:ext uri="{FF2B5EF4-FFF2-40B4-BE49-F238E27FC236}">
                <a16:creationId xmlns:a16="http://schemas.microsoft.com/office/drawing/2014/main" id="{D9EC2739-436A-980D-3C5A-83397EB5A83E}"/>
              </a:ext>
            </a:extLst>
          </p:cNvPr>
          <p:cNvSpPr/>
          <p:nvPr/>
        </p:nvSpPr>
        <p:spPr>
          <a:xfrm>
            <a:off x="8193373" y="4844251"/>
            <a:ext cx="1137054" cy="427882"/>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rPr>
              <a:t>Resources</a:t>
            </a:r>
          </a:p>
        </p:txBody>
      </p:sp>
      <p:pic>
        <p:nvPicPr>
          <p:cNvPr id="3" name="Picture 2" descr="A blue line drawing of a person wearing a hard hat&#10;&#10;Description automatically generated">
            <a:extLst>
              <a:ext uri="{FF2B5EF4-FFF2-40B4-BE49-F238E27FC236}">
                <a16:creationId xmlns:a16="http://schemas.microsoft.com/office/drawing/2014/main" id="{5F888B3D-EBC3-D07E-F2E7-9AA02244CD96}"/>
              </a:ext>
            </a:extLst>
          </p:cNvPr>
          <p:cNvPicPr>
            <a:picLocks noChangeAspect="1"/>
          </p:cNvPicPr>
          <p:nvPr/>
        </p:nvPicPr>
        <p:blipFill>
          <a:blip r:embed="rId5"/>
          <a:stretch>
            <a:fillRect/>
          </a:stretch>
        </p:blipFill>
        <p:spPr>
          <a:xfrm>
            <a:off x="460171" y="4411367"/>
            <a:ext cx="1405191" cy="1577607"/>
          </a:xfrm>
          <a:prstGeom prst="rect">
            <a:avLst/>
          </a:prstGeom>
          <a:ln>
            <a:noFill/>
          </a:ln>
        </p:spPr>
      </p:pic>
      <p:pic>
        <p:nvPicPr>
          <p:cNvPr id="11" name="Picture 10" descr="A person with long hair wearing a suit&#10;&#10;Description automatically generated">
            <a:extLst>
              <a:ext uri="{FF2B5EF4-FFF2-40B4-BE49-F238E27FC236}">
                <a16:creationId xmlns:a16="http://schemas.microsoft.com/office/drawing/2014/main" id="{C2F4E78E-49E3-AB50-FD41-0EAA27970A8E}"/>
              </a:ext>
            </a:extLst>
          </p:cNvPr>
          <p:cNvPicPr>
            <a:picLocks noChangeAspect="1"/>
          </p:cNvPicPr>
          <p:nvPr/>
        </p:nvPicPr>
        <p:blipFill>
          <a:blip r:embed="rId6"/>
          <a:stretch>
            <a:fillRect/>
          </a:stretch>
        </p:blipFill>
        <p:spPr>
          <a:xfrm>
            <a:off x="10042893" y="2707691"/>
            <a:ext cx="1552792" cy="1895740"/>
          </a:xfrm>
          <a:prstGeom prst="rect">
            <a:avLst/>
          </a:prstGeom>
        </p:spPr>
      </p:pic>
    </p:spTree>
    <p:extLst>
      <p:ext uri="{BB962C8B-B14F-4D97-AF65-F5344CB8AC3E}">
        <p14:creationId xmlns:p14="http://schemas.microsoft.com/office/powerpoint/2010/main" val="310587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BAF0F-9405-EC0C-D4F2-ED7D29A54162}"/>
              </a:ext>
            </a:extLst>
          </p:cNvPr>
          <p:cNvPicPr>
            <a:picLocks noChangeAspect="1"/>
          </p:cNvPicPr>
          <p:nvPr/>
        </p:nvPicPr>
        <p:blipFill>
          <a:blip r:embed="rId2"/>
          <a:stretch>
            <a:fillRect/>
          </a:stretch>
        </p:blipFill>
        <p:spPr>
          <a:xfrm>
            <a:off x="217341" y="34305"/>
            <a:ext cx="3446902" cy="655682"/>
          </a:xfrm>
          <a:prstGeom prst="rect">
            <a:avLst/>
          </a:prstGeom>
        </p:spPr>
      </p:pic>
      <p:sp>
        <p:nvSpPr>
          <p:cNvPr id="5" name="Title 1">
            <a:extLst>
              <a:ext uri="{FF2B5EF4-FFF2-40B4-BE49-F238E27FC236}">
                <a16:creationId xmlns:a16="http://schemas.microsoft.com/office/drawing/2014/main" id="{365970EC-18C9-77A9-981A-C7BD6AB867CD}"/>
              </a:ext>
            </a:extLst>
          </p:cNvPr>
          <p:cNvSpPr txBox="1">
            <a:spLocks/>
          </p:cNvSpPr>
          <p:nvPr/>
        </p:nvSpPr>
        <p:spPr>
          <a:xfrm>
            <a:off x="218440" y="770754"/>
            <a:ext cx="10515600" cy="5940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a:cs typeface="Calibri Light"/>
              </a:rPr>
              <a:t>Individual Difference 3 </a:t>
            </a:r>
          </a:p>
          <a:p>
            <a:endParaRPr lang="en-US" sz="3600" dirty="0">
              <a:solidFill>
                <a:srgbClr val="4478A8"/>
              </a:solidFill>
              <a:latin typeface="Arial"/>
              <a:cs typeface="Calibri Light"/>
            </a:endParaRPr>
          </a:p>
        </p:txBody>
      </p:sp>
      <p:pic>
        <p:nvPicPr>
          <p:cNvPr id="6" name="Picture 5" descr="A line art of a city&#10;&#10;Description automatically generated">
            <a:extLst>
              <a:ext uri="{FF2B5EF4-FFF2-40B4-BE49-F238E27FC236}">
                <a16:creationId xmlns:a16="http://schemas.microsoft.com/office/drawing/2014/main" id="{14C1B634-902A-983E-5F7B-0133E6BBBC7D}"/>
              </a:ext>
            </a:extLst>
          </p:cNvPr>
          <p:cNvPicPr>
            <a:picLocks noChangeAspect="1"/>
          </p:cNvPicPr>
          <p:nvPr/>
        </p:nvPicPr>
        <p:blipFill>
          <a:blip r:embed="rId3"/>
          <a:stretch>
            <a:fillRect/>
          </a:stretch>
        </p:blipFill>
        <p:spPr>
          <a:xfrm>
            <a:off x="9386711" y="5143649"/>
            <a:ext cx="2805289" cy="1569509"/>
          </a:xfrm>
          <a:prstGeom prst="rect">
            <a:avLst/>
          </a:prstGeom>
        </p:spPr>
      </p:pic>
      <p:sp>
        <p:nvSpPr>
          <p:cNvPr id="8" name="Speech Bubble: Rectangle with Corners Rounded 7">
            <a:extLst>
              <a:ext uri="{FF2B5EF4-FFF2-40B4-BE49-F238E27FC236}">
                <a16:creationId xmlns:a16="http://schemas.microsoft.com/office/drawing/2014/main" id="{07564A8A-7EB8-C2B9-0D9A-3B25839B11BC}"/>
              </a:ext>
            </a:extLst>
          </p:cNvPr>
          <p:cNvSpPr/>
          <p:nvPr/>
        </p:nvSpPr>
        <p:spPr>
          <a:xfrm>
            <a:off x="4764734" y="2601471"/>
            <a:ext cx="4386400" cy="2125655"/>
          </a:xfrm>
          <a:prstGeom prst="wedgeRoundRectCallout">
            <a:avLst>
              <a:gd name="adj1" fmla="val 70967"/>
              <a:gd name="adj2" fmla="val -23155"/>
              <a:gd name="adj3" fmla="val 16667"/>
            </a:avLst>
          </a:prstGeom>
          <a:solidFill>
            <a:srgbClr val="E4E9F3"/>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solidFill>
                  <a:srgbClr val="4478A8"/>
                </a:solidFill>
                <a:latin typeface="Arial" panose="020B0604020202020204" pitchFamily="34" charset="0"/>
                <a:ea typeface="Calibri"/>
                <a:cs typeface="Arial" panose="020B0604020202020204" pitchFamily="34" charset="0"/>
              </a:rPr>
              <a:t>Different resources may help you to compensate:</a:t>
            </a:r>
          </a:p>
          <a:p>
            <a:pPr marL="285750" indent="-285750">
              <a:buFont typeface="Arial" panose="020B0604020202020204" pitchFamily="34" charset="0"/>
              <a:buChar char="•"/>
            </a:pPr>
            <a:r>
              <a:rPr lang="en-GB" sz="1400" dirty="0">
                <a:solidFill>
                  <a:srgbClr val="4478A8"/>
                </a:solidFill>
                <a:latin typeface="Arial" panose="020B0604020202020204" pitchFamily="34" charset="0"/>
                <a:ea typeface="Calibri"/>
                <a:cs typeface="Arial" panose="020B0604020202020204" pitchFamily="34" charset="0"/>
              </a:rPr>
              <a:t>Emotional and practical support at both work and home e.g., </a:t>
            </a:r>
          </a:p>
          <a:p>
            <a:pPr marL="742950" lvl="1" indent="-285750">
              <a:buFont typeface="Arial" panose="020B0604020202020204" pitchFamily="34" charset="0"/>
              <a:buChar char="•"/>
            </a:pPr>
            <a:r>
              <a:rPr lang="en-GB" sz="1400" dirty="0">
                <a:solidFill>
                  <a:srgbClr val="4478A8"/>
                </a:solidFill>
                <a:latin typeface="Arial" panose="020B0604020202020204" pitchFamily="34" charset="0"/>
                <a:ea typeface="Calibri"/>
                <a:cs typeface="Arial" panose="020B0604020202020204" pitchFamily="34" charset="0"/>
              </a:rPr>
              <a:t>good team or management support </a:t>
            </a:r>
            <a:endParaRPr lang="en-US" sz="1400" dirty="0">
              <a:solidFill>
                <a:srgbClr val="4478A8"/>
              </a:solidFill>
              <a:latin typeface="Arial" panose="020B0604020202020204" pitchFamily="34" charset="0"/>
              <a:ea typeface="Calibri"/>
              <a:cs typeface="Arial" panose="020B0604020202020204" pitchFamily="34" charset="0"/>
            </a:endParaRPr>
          </a:p>
          <a:p>
            <a:pPr marL="742950" lvl="1" indent="-285750">
              <a:buFont typeface="Arial" panose="020B0604020202020204" pitchFamily="34" charset="0"/>
              <a:buChar char="•"/>
            </a:pPr>
            <a:r>
              <a:rPr lang="en-US" sz="1400" dirty="0">
                <a:solidFill>
                  <a:srgbClr val="4478A8"/>
                </a:solidFill>
                <a:latin typeface="Arial" panose="020B0604020202020204" pitchFamily="34" charset="0"/>
                <a:ea typeface="Calibri"/>
                <a:cs typeface="Arial" panose="020B0604020202020204" pitchFamily="34" charset="0"/>
              </a:rPr>
              <a:t>s</a:t>
            </a:r>
            <a:r>
              <a:rPr lang="en-GB" sz="1400" dirty="0">
                <a:solidFill>
                  <a:srgbClr val="4478A8"/>
                </a:solidFill>
                <a:latin typeface="Arial" panose="020B0604020202020204" pitchFamily="34" charset="0"/>
                <a:ea typeface="Calibri"/>
                <a:cs typeface="Arial" panose="020B0604020202020204" pitchFamily="34" charset="0"/>
              </a:rPr>
              <a:t>trong support network at home (family and friends)</a:t>
            </a:r>
          </a:p>
          <a:p>
            <a:pPr marL="285750" indent="-285750" algn="ctr">
              <a:buFont typeface="Arial" panose="020B0604020202020204" pitchFamily="34" charset="0"/>
              <a:buChar char="•"/>
            </a:pPr>
            <a:r>
              <a:rPr lang="en-GB" sz="1400" dirty="0">
                <a:solidFill>
                  <a:srgbClr val="4478A8"/>
                </a:solidFill>
                <a:latin typeface="Arial" panose="020B0604020202020204" pitchFamily="34" charset="0"/>
                <a:ea typeface="Calibri"/>
                <a:cs typeface="Arial" panose="020B0604020202020204" pitchFamily="34" charset="0"/>
              </a:rPr>
              <a:t>Your level of experience that makes it easier to deal with challenging scenarios</a:t>
            </a:r>
          </a:p>
        </p:txBody>
      </p:sp>
      <p:sp>
        <p:nvSpPr>
          <p:cNvPr id="10" name="Rectangle 9">
            <a:extLst>
              <a:ext uri="{FF2B5EF4-FFF2-40B4-BE49-F238E27FC236}">
                <a16:creationId xmlns:a16="http://schemas.microsoft.com/office/drawing/2014/main" id="{5D1A0A72-C6A2-0DEB-CA51-0D33171B3E8D}"/>
              </a:ext>
            </a:extLst>
          </p:cNvPr>
          <p:cNvSpPr/>
          <p:nvPr/>
        </p:nvSpPr>
        <p:spPr>
          <a:xfrm flipV="1">
            <a:off x="336331" y="1316692"/>
            <a:ext cx="4302896"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336699"/>
              </a:solidFill>
            </a:endParaRPr>
          </a:p>
        </p:txBody>
      </p:sp>
      <p:sp>
        <p:nvSpPr>
          <p:cNvPr id="14" name="Thought Bubble: Cloud 13">
            <a:extLst>
              <a:ext uri="{FF2B5EF4-FFF2-40B4-BE49-F238E27FC236}">
                <a16:creationId xmlns:a16="http://schemas.microsoft.com/office/drawing/2014/main" id="{7DE4DD59-ED89-0665-DC08-7619ED1DD1E9}"/>
              </a:ext>
            </a:extLst>
          </p:cNvPr>
          <p:cNvSpPr/>
          <p:nvPr/>
        </p:nvSpPr>
        <p:spPr>
          <a:xfrm rot="244553">
            <a:off x="491935" y="1437493"/>
            <a:ext cx="3464797" cy="1845824"/>
          </a:xfrm>
          <a:prstGeom prst="cloudCallout">
            <a:avLst>
              <a:gd name="adj1" fmla="val -18128"/>
              <a:gd name="adj2" fmla="val 101189"/>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ction Button: Blank 20">
            <a:hlinkClick r:id="" action="ppaction://noaction" highlightClick="1"/>
            <a:extLst>
              <a:ext uri="{FF2B5EF4-FFF2-40B4-BE49-F238E27FC236}">
                <a16:creationId xmlns:a16="http://schemas.microsoft.com/office/drawing/2014/main" id="{E9390277-4416-B2B2-058D-A3EAC86D9885}"/>
              </a:ext>
            </a:extLst>
          </p:cNvPr>
          <p:cNvSpPr/>
          <p:nvPr/>
        </p:nvSpPr>
        <p:spPr>
          <a:xfrm>
            <a:off x="722512" y="1451065"/>
            <a:ext cx="3003642" cy="141686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ea typeface="Calibri"/>
                <a:cs typeface="Calibri"/>
              </a:rPr>
              <a:t>Why do my peers develop fatigue differently?</a:t>
            </a:r>
            <a:endParaRPr lang="en-GB" dirty="0">
              <a:solidFill>
                <a:srgbClr val="4478A8"/>
              </a:solidFill>
              <a:ea typeface="Calibri"/>
              <a:cs typeface="Calibri"/>
            </a:endParaRPr>
          </a:p>
        </p:txBody>
      </p:sp>
      <p:pic>
        <p:nvPicPr>
          <p:cNvPr id="42" name="Picture 41" descr="A blue and black logo&#10;&#10;Description automatically generated">
            <a:extLst>
              <a:ext uri="{FF2B5EF4-FFF2-40B4-BE49-F238E27FC236}">
                <a16:creationId xmlns:a16="http://schemas.microsoft.com/office/drawing/2014/main" id="{01C72478-FE30-EC99-8F9C-06F9B90C5ED7}"/>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48" name="Action Button: Blank 47">
            <a:hlinkClick r:id="" action="ppaction://noaction" highlightClick="1"/>
            <a:extLst>
              <a:ext uri="{FF2B5EF4-FFF2-40B4-BE49-F238E27FC236}">
                <a16:creationId xmlns:a16="http://schemas.microsoft.com/office/drawing/2014/main" id="{D6AF8206-8192-EA56-2032-4E7CCAB12C5E}"/>
              </a:ext>
            </a:extLst>
          </p:cNvPr>
          <p:cNvSpPr/>
          <p:nvPr/>
        </p:nvSpPr>
        <p:spPr>
          <a:xfrm>
            <a:off x="4764733" y="4845357"/>
            <a:ext cx="1779766" cy="427882"/>
          </a:xfrm>
          <a:prstGeom prst="actionButtonBlank">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4478A8"/>
                </a:solidFill>
              </a:rPr>
              <a:t>Circadian Type </a:t>
            </a:r>
          </a:p>
        </p:txBody>
      </p:sp>
      <p:sp>
        <p:nvSpPr>
          <p:cNvPr id="50" name="Action Button: Blank 49">
            <a:hlinkClick r:id="" action="ppaction://noaction" highlightClick="1"/>
            <a:extLst>
              <a:ext uri="{FF2B5EF4-FFF2-40B4-BE49-F238E27FC236}">
                <a16:creationId xmlns:a16="http://schemas.microsoft.com/office/drawing/2014/main" id="{D2265A85-91F7-7242-D9B6-7DA552BF5DDC}"/>
              </a:ext>
            </a:extLst>
          </p:cNvPr>
          <p:cNvSpPr/>
          <p:nvPr/>
        </p:nvSpPr>
        <p:spPr>
          <a:xfrm>
            <a:off x="6856924" y="4845357"/>
            <a:ext cx="986826" cy="427882"/>
          </a:xfrm>
          <a:prstGeom prst="actionButtonBlank">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rgbClr val="4478A8"/>
                </a:solidFill>
              </a:rPr>
              <a:t>Age</a:t>
            </a:r>
          </a:p>
        </p:txBody>
      </p:sp>
      <p:sp>
        <p:nvSpPr>
          <p:cNvPr id="51" name="Action Button: Blank 50">
            <a:hlinkClick r:id="" action="ppaction://noaction" highlightClick="1"/>
            <a:extLst>
              <a:ext uri="{FF2B5EF4-FFF2-40B4-BE49-F238E27FC236}">
                <a16:creationId xmlns:a16="http://schemas.microsoft.com/office/drawing/2014/main" id="{D9EC2739-436A-980D-3C5A-83397EB5A83E}"/>
              </a:ext>
            </a:extLst>
          </p:cNvPr>
          <p:cNvSpPr/>
          <p:nvPr/>
        </p:nvSpPr>
        <p:spPr>
          <a:xfrm>
            <a:off x="8193373" y="4844251"/>
            <a:ext cx="1190842" cy="427882"/>
          </a:xfrm>
          <a:prstGeom prst="actionButtonBlank">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E4E9F3"/>
                </a:solidFill>
              </a:rPr>
              <a:t>Resources</a:t>
            </a:r>
          </a:p>
        </p:txBody>
      </p:sp>
      <p:pic>
        <p:nvPicPr>
          <p:cNvPr id="3" name="Picture 2" descr="A blue line drawing of a person wearing a hard hat&#10;&#10;Description automatically generated">
            <a:extLst>
              <a:ext uri="{FF2B5EF4-FFF2-40B4-BE49-F238E27FC236}">
                <a16:creationId xmlns:a16="http://schemas.microsoft.com/office/drawing/2014/main" id="{5F888B3D-EBC3-D07E-F2E7-9AA02244CD96}"/>
              </a:ext>
            </a:extLst>
          </p:cNvPr>
          <p:cNvPicPr>
            <a:picLocks noChangeAspect="1"/>
          </p:cNvPicPr>
          <p:nvPr/>
        </p:nvPicPr>
        <p:blipFill>
          <a:blip r:embed="rId5"/>
          <a:stretch>
            <a:fillRect/>
          </a:stretch>
        </p:blipFill>
        <p:spPr>
          <a:xfrm>
            <a:off x="460171" y="4411367"/>
            <a:ext cx="1405191" cy="1577607"/>
          </a:xfrm>
          <a:prstGeom prst="rect">
            <a:avLst/>
          </a:prstGeom>
          <a:ln>
            <a:noFill/>
          </a:ln>
        </p:spPr>
      </p:pic>
      <p:pic>
        <p:nvPicPr>
          <p:cNvPr id="11" name="Picture 10" descr="A person with long hair wearing a suit&#10;&#10;Description automatically generated">
            <a:extLst>
              <a:ext uri="{FF2B5EF4-FFF2-40B4-BE49-F238E27FC236}">
                <a16:creationId xmlns:a16="http://schemas.microsoft.com/office/drawing/2014/main" id="{C2F4E78E-49E3-AB50-FD41-0EAA27970A8E}"/>
              </a:ext>
            </a:extLst>
          </p:cNvPr>
          <p:cNvPicPr>
            <a:picLocks noChangeAspect="1"/>
          </p:cNvPicPr>
          <p:nvPr/>
        </p:nvPicPr>
        <p:blipFill>
          <a:blip r:embed="rId6"/>
          <a:stretch>
            <a:fillRect/>
          </a:stretch>
        </p:blipFill>
        <p:spPr>
          <a:xfrm>
            <a:off x="10042893" y="2707691"/>
            <a:ext cx="1552792" cy="1895740"/>
          </a:xfrm>
          <a:prstGeom prst="rect">
            <a:avLst/>
          </a:prstGeom>
        </p:spPr>
      </p:pic>
      <p:sp>
        <p:nvSpPr>
          <p:cNvPr id="2" name="TextBox 1">
            <a:extLst>
              <a:ext uri="{FF2B5EF4-FFF2-40B4-BE49-F238E27FC236}">
                <a16:creationId xmlns:a16="http://schemas.microsoft.com/office/drawing/2014/main" id="{0413EF67-F408-AC33-CBF3-2EA0E12CE4D8}"/>
              </a:ext>
            </a:extLst>
          </p:cNvPr>
          <p:cNvSpPr txBox="1"/>
          <p:nvPr/>
        </p:nvSpPr>
        <p:spPr>
          <a:xfrm>
            <a:off x="5070286" y="1899007"/>
            <a:ext cx="6359260" cy="584775"/>
          </a:xfrm>
          <a:prstGeom prst="rect">
            <a:avLst/>
          </a:prstGeom>
          <a:solidFill>
            <a:srgbClr val="E4E9F3"/>
          </a:solidFill>
          <a:ln>
            <a:solidFill>
              <a:srgbClr val="E4E9F3"/>
            </a:solidFill>
          </a:ln>
        </p:spPr>
        <p:txBody>
          <a:bodyPr wrap="square" lIns="91440" tIns="45720" rIns="91440" bIns="45720" rtlCol="0" anchor="t">
            <a:spAutoFit/>
          </a:bodyPr>
          <a:lstStyle/>
          <a:p>
            <a:r>
              <a:rPr lang="en-GB" sz="1600" dirty="0">
                <a:solidFill>
                  <a:srgbClr val="ED7D31"/>
                </a:solidFill>
                <a:latin typeface="Arial"/>
                <a:cs typeface="Arial"/>
              </a:rPr>
              <a:t>Alan is worried why he feels fatigued, when others are not as tired doing the same job. </a:t>
            </a:r>
            <a:endParaRPr lang="en-GB" dirty="0">
              <a:solidFill>
                <a:srgbClr val="ED7D31"/>
              </a:solidFill>
              <a:latin typeface="Arial"/>
              <a:cs typeface="Arial"/>
            </a:endParaRPr>
          </a:p>
        </p:txBody>
      </p:sp>
    </p:spTree>
    <p:extLst>
      <p:ext uri="{BB962C8B-B14F-4D97-AF65-F5344CB8AC3E}">
        <p14:creationId xmlns:p14="http://schemas.microsoft.com/office/powerpoint/2010/main" val="2789898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D1A5B11-4759-D4BF-32DC-BA92D574ADD5}"/>
              </a:ext>
            </a:extLst>
          </p:cNvPr>
          <p:cNvSpPr txBox="1">
            <a:spLocks noGrp="1"/>
          </p:cNvSpPr>
          <p:nvPr>
            <p:ph idx="1"/>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4478A8"/>
                </a:solidFill>
                <a:latin typeface="Arial"/>
                <a:cs typeface="Arial"/>
              </a:rPr>
              <a:t>What are your own physical, cognitive and emotional signs? Do you recognise your own changes in our list? </a:t>
            </a:r>
          </a:p>
          <a:p>
            <a:pPr marL="457200" lvl="1" indent="0" algn="ctr">
              <a:buNone/>
            </a:pPr>
            <a:endParaRPr lang="en-US" sz="2000" dirty="0">
              <a:solidFill>
                <a:srgbClr val="4478A8"/>
              </a:solidFill>
              <a:latin typeface="Arial"/>
              <a:cs typeface="Arial"/>
            </a:endParaRPr>
          </a:p>
          <a:p>
            <a:pPr marL="457200" lvl="1" indent="0" algn="ctr">
              <a:buNone/>
            </a:pPr>
            <a:endParaRPr lang="en-US" sz="2000" dirty="0">
              <a:solidFill>
                <a:srgbClr val="4478A8"/>
              </a:solidFill>
              <a:latin typeface="Arial"/>
              <a:cs typeface="Arial"/>
            </a:endParaRPr>
          </a:p>
          <a:p>
            <a:pPr marL="457200" lvl="1" indent="0" algn="ctr">
              <a:buNone/>
            </a:pPr>
            <a:endParaRPr lang="en-US" sz="2000" dirty="0">
              <a:solidFill>
                <a:srgbClr val="4478A8"/>
              </a:solidFill>
              <a:latin typeface="Arial"/>
              <a:cs typeface="Arial"/>
            </a:endParaRPr>
          </a:p>
          <a:p>
            <a:pPr marL="457200" lvl="1" indent="0" algn="ctr">
              <a:buNone/>
            </a:pPr>
            <a:endParaRPr lang="en-US" sz="2000" dirty="0">
              <a:solidFill>
                <a:srgbClr val="4478A8"/>
              </a:solidFill>
              <a:latin typeface="Arial"/>
              <a:cs typeface="Arial"/>
            </a:endParaRPr>
          </a:p>
          <a:p>
            <a:pPr marL="457200" lvl="1" indent="0" algn="ctr">
              <a:buNone/>
            </a:pPr>
            <a:r>
              <a:rPr lang="en-US" sz="2000" dirty="0">
                <a:solidFill>
                  <a:srgbClr val="4478A8"/>
                </a:solidFill>
                <a:latin typeface="Arial"/>
                <a:cs typeface="Arial"/>
              </a:rPr>
              <a:t>Everyone is different … </a:t>
            </a:r>
          </a:p>
          <a:p>
            <a:pPr marL="457200" lvl="1" indent="0" algn="ctr">
              <a:buNone/>
            </a:pPr>
            <a:br>
              <a:rPr lang="en-US" dirty="0">
                <a:solidFill>
                  <a:srgbClr val="ED7D31"/>
                </a:solidFill>
                <a:latin typeface="Arial" panose="020B0604020202020204" pitchFamily="34" charset="0"/>
                <a:cs typeface="Arial" panose="020B0604020202020204" pitchFamily="34" charset="0"/>
              </a:rPr>
            </a:br>
            <a:r>
              <a:rPr lang="en-US" sz="2000" dirty="0">
                <a:solidFill>
                  <a:srgbClr val="ED7D31"/>
                </a:solidFill>
                <a:latin typeface="Arial" panose="020B0604020202020204" pitchFamily="34" charset="0"/>
                <a:cs typeface="Arial" panose="020B0604020202020204" pitchFamily="34" charset="0"/>
              </a:rPr>
              <a:t>You will be able to manage your fatigue much more safely if you know your own signs and can actively reflect on your state when deciding whether you should continue or stop/take a break  </a:t>
            </a:r>
            <a:endParaRPr lang="en-GB" sz="2800" dirty="0">
              <a:solidFill>
                <a:srgbClr val="ED7D3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613232"/>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336699"/>
                </a:solidFill>
                <a:latin typeface="Arial"/>
                <a:cs typeface="Arial"/>
              </a:rPr>
              <a:t>Optional activity: P</a:t>
            </a:r>
            <a:r>
              <a:rPr lang="en-GB" dirty="0">
                <a:solidFill>
                  <a:srgbClr val="336699"/>
                </a:solidFill>
                <a:latin typeface="Arial"/>
                <a:cs typeface="Arial"/>
              </a:rPr>
              <a:t>ause for reflection </a:t>
            </a:r>
          </a:p>
        </p:txBody>
      </p:sp>
      <p:sp>
        <p:nvSpPr>
          <p:cNvPr id="31" name="Rectangle 30">
            <a:extLst>
              <a:ext uri="{FF2B5EF4-FFF2-40B4-BE49-F238E27FC236}">
                <a16:creationId xmlns:a16="http://schemas.microsoft.com/office/drawing/2014/main" id="{04A40069-C7C1-E40D-A6C1-5B478A8C6771}"/>
              </a:ext>
            </a:extLst>
          </p:cNvPr>
          <p:cNvSpPr/>
          <p:nvPr/>
        </p:nvSpPr>
        <p:spPr>
          <a:xfrm>
            <a:off x="226340" y="1575362"/>
            <a:ext cx="9420904"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5"/>
          <a:stretch>
            <a:fillRect/>
          </a:stretch>
        </p:blipFill>
        <p:spPr>
          <a:xfrm>
            <a:off x="0" y="5079023"/>
            <a:ext cx="3189890" cy="1778977"/>
          </a:xfrm>
          <a:prstGeom prst="rect">
            <a:avLst/>
          </a:prstGeom>
          <a:ln>
            <a:noFill/>
          </a:ln>
        </p:spPr>
      </p:pic>
      <p:cxnSp>
        <p:nvCxnSpPr>
          <p:cNvPr id="22" name="Straight Connector 21">
            <a:extLst>
              <a:ext uri="{FF2B5EF4-FFF2-40B4-BE49-F238E27FC236}">
                <a16:creationId xmlns:a16="http://schemas.microsoft.com/office/drawing/2014/main" id="{50D7BDA3-40E5-E594-7155-A29B1A9530AA}"/>
              </a:ext>
            </a:extLst>
          </p:cNvPr>
          <p:cNvCxnSpPr>
            <a:cxnSpLocks/>
          </p:cNvCxnSpPr>
          <p:nvPr/>
        </p:nvCxnSpPr>
        <p:spPr>
          <a:xfrm flipH="1">
            <a:off x="3755250" y="2761324"/>
            <a:ext cx="733" cy="15243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190F76F-3F1A-5E69-C05F-DAEF8A67DAD1}"/>
              </a:ext>
            </a:extLst>
          </p:cNvPr>
          <p:cNvCxnSpPr>
            <a:cxnSpLocks/>
          </p:cNvCxnSpPr>
          <p:nvPr/>
        </p:nvCxnSpPr>
        <p:spPr>
          <a:xfrm flipV="1">
            <a:off x="6426123" y="2761324"/>
            <a:ext cx="0" cy="152430"/>
          </a:xfrm>
          <a:prstGeom prst="line">
            <a:avLst/>
          </a:prstGeom>
        </p:spPr>
        <p:style>
          <a:lnRef idx="1">
            <a:schemeClr val="accent1"/>
          </a:lnRef>
          <a:fillRef idx="0">
            <a:schemeClr val="accent1"/>
          </a:fillRef>
          <a:effectRef idx="0">
            <a:schemeClr val="accent1"/>
          </a:effectRef>
          <a:fontRef idx="minor">
            <a:schemeClr val="tx1"/>
          </a:fontRef>
        </p:style>
      </p:cxnSp>
      <p:sp>
        <p:nvSpPr>
          <p:cNvPr id="5" name="Action Button: Blank 4">
            <a:hlinkClick r:id="" action="ppaction://noaction" highlightClick="1"/>
            <a:extLst>
              <a:ext uri="{FF2B5EF4-FFF2-40B4-BE49-F238E27FC236}">
                <a16:creationId xmlns:a16="http://schemas.microsoft.com/office/drawing/2014/main" id="{5D62CE98-3447-A913-B97A-9219062C9AB6}"/>
              </a:ext>
            </a:extLst>
          </p:cNvPr>
          <p:cNvSpPr/>
          <p:nvPr/>
        </p:nvSpPr>
        <p:spPr>
          <a:xfrm>
            <a:off x="2673124" y="2590588"/>
            <a:ext cx="2198940" cy="646329"/>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336699"/>
                </a:solidFill>
                <a:latin typeface="Arial" panose="020B0604020202020204" pitchFamily="34" charset="0"/>
                <a:cs typeface="Arial" panose="020B0604020202020204" pitchFamily="34" charset="0"/>
              </a:rPr>
              <a:t> Physical Signs</a:t>
            </a:r>
            <a:endParaRPr lang="en-GB" dirty="0"/>
          </a:p>
        </p:txBody>
      </p:sp>
      <p:sp>
        <p:nvSpPr>
          <p:cNvPr id="10" name="Action Button: Blank 9">
            <a:hlinkClick r:id="" action="ppaction://noaction" highlightClick="1"/>
            <a:extLst>
              <a:ext uri="{FF2B5EF4-FFF2-40B4-BE49-F238E27FC236}">
                <a16:creationId xmlns:a16="http://schemas.microsoft.com/office/drawing/2014/main" id="{50D0F52B-1174-5266-E543-42481B02E609}"/>
              </a:ext>
            </a:extLst>
          </p:cNvPr>
          <p:cNvSpPr/>
          <p:nvPr/>
        </p:nvSpPr>
        <p:spPr>
          <a:xfrm>
            <a:off x="5009664" y="2590589"/>
            <a:ext cx="2172671" cy="646329"/>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336699"/>
                </a:solidFill>
                <a:latin typeface="Arial" panose="020B0604020202020204" pitchFamily="34" charset="0"/>
                <a:cs typeface="Arial" panose="020B0604020202020204" pitchFamily="34" charset="0"/>
              </a:rPr>
              <a:t>Cognitive Signs</a:t>
            </a:r>
          </a:p>
        </p:txBody>
      </p:sp>
      <p:sp>
        <p:nvSpPr>
          <p:cNvPr id="11" name="Action Button: Blank 10">
            <a:hlinkClick r:id="" action="ppaction://noaction" highlightClick="1"/>
            <a:extLst>
              <a:ext uri="{FF2B5EF4-FFF2-40B4-BE49-F238E27FC236}">
                <a16:creationId xmlns:a16="http://schemas.microsoft.com/office/drawing/2014/main" id="{DCB2CF49-F116-19F7-07CB-A7C61431AFF9}"/>
              </a:ext>
            </a:extLst>
          </p:cNvPr>
          <p:cNvSpPr/>
          <p:nvPr/>
        </p:nvSpPr>
        <p:spPr>
          <a:xfrm>
            <a:off x="7319936" y="2590587"/>
            <a:ext cx="2198940" cy="646329"/>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336699"/>
                </a:solidFill>
                <a:latin typeface="Arial" panose="020B0604020202020204" pitchFamily="34" charset="0"/>
                <a:cs typeface="Arial" panose="020B0604020202020204" pitchFamily="34" charset="0"/>
              </a:rPr>
              <a:t>Emotional Signs</a:t>
            </a:r>
          </a:p>
        </p:txBody>
      </p:sp>
    </p:spTree>
    <p:extLst>
      <p:ext uri="{BB962C8B-B14F-4D97-AF65-F5344CB8AC3E}">
        <p14:creationId xmlns:p14="http://schemas.microsoft.com/office/powerpoint/2010/main" val="81397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613232"/>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336699"/>
                </a:solidFill>
                <a:latin typeface="Arial"/>
                <a:cs typeface="Arial"/>
              </a:rPr>
              <a:t>Optional activity: </a:t>
            </a:r>
            <a:r>
              <a:rPr lang="en-GB" dirty="0">
                <a:solidFill>
                  <a:srgbClr val="336699"/>
                </a:solidFill>
                <a:latin typeface="Arial"/>
                <a:cs typeface="Arial"/>
              </a:rPr>
              <a:t>Trainer notes </a:t>
            </a:r>
          </a:p>
        </p:txBody>
      </p:sp>
      <p:sp>
        <p:nvSpPr>
          <p:cNvPr id="31" name="Rectangle 30">
            <a:extLst>
              <a:ext uri="{FF2B5EF4-FFF2-40B4-BE49-F238E27FC236}">
                <a16:creationId xmlns:a16="http://schemas.microsoft.com/office/drawing/2014/main" id="{04A40069-C7C1-E40D-A6C1-5B478A8C6771}"/>
              </a:ext>
            </a:extLst>
          </p:cNvPr>
          <p:cNvSpPr/>
          <p:nvPr/>
        </p:nvSpPr>
        <p:spPr>
          <a:xfrm>
            <a:off x="226340" y="1575362"/>
            <a:ext cx="9420904"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5"/>
          <a:stretch>
            <a:fillRect/>
          </a:stretch>
        </p:blipFill>
        <p:spPr>
          <a:xfrm>
            <a:off x="0" y="5079023"/>
            <a:ext cx="3189890" cy="1778977"/>
          </a:xfrm>
          <a:prstGeom prst="rect">
            <a:avLst/>
          </a:prstGeom>
          <a:ln>
            <a:noFill/>
          </a:ln>
        </p:spPr>
      </p:pic>
      <p:cxnSp>
        <p:nvCxnSpPr>
          <p:cNvPr id="22" name="Straight Connector 21">
            <a:extLst>
              <a:ext uri="{FF2B5EF4-FFF2-40B4-BE49-F238E27FC236}">
                <a16:creationId xmlns:a16="http://schemas.microsoft.com/office/drawing/2014/main" id="{50D7BDA3-40E5-E594-7155-A29B1A9530AA}"/>
              </a:ext>
            </a:extLst>
          </p:cNvPr>
          <p:cNvCxnSpPr>
            <a:cxnSpLocks/>
          </p:cNvCxnSpPr>
          <p:nvPr/>
        </p:nvCxnSpPr>
        <p:spPr>
          <a:xfrm flipH="1">
            <a:off x="3755250" y="2761324"/>
            <a:ext cx="733" cy="15243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190F76F-3F1A-5E69-C05F-DAEF8A67DAD1}"/>
              </a:ext>
            </a:extLst>
          </p:cNvPr>
          <p:cNvCxnSpPr>
            <a:cxnSpLocks/>
          </p:cNvCxnSpPr>
          <p:nvPr/>
        </p:nvCxnSpPr>
        <p:spPr>
          <a:xfrm flipV="1">
            <a:off x="6426123" y="2761324"/>
            <a:ext cx="0" cy="152430"/>
          </a:xfrm>
          <a:prstGeom prst="line">
            <a:avLst/>
          </a:prstGeom>
        </p:spPr>
        <p:style>
          <a:lnRef idx="1">
            <a:schemeClr val="accent1"/>
          </a:lnRef>
          <a:fillRef idx="0">
            <a:schemeClr val="accent1"/>
          </a:fillRef>
          <a:effectRef idx="0">
            <a:schemeClr val="accent1"/>
          </a:effectRef>
          <a:fontRef idx="minor">
            <a:schemeClr val="tx1"/>
          </a:fontRef>
        </p:style>
      </p:cxnSp>
      <p:sp>
        <p:nvSpPr>
          <p:cNvPr id="5" name="Action Button: Blank 4">
            <a:hlinkClick r:id="" action="ppaction://noaction" highlightClick="1"/>
            <a:extLst>
              <a:ext uri="{FF2B5EF4-FFF2-40B4-BE49-F238E27FC236}">
                <a16:creationId xmlns:a16="http://schemas.microsoft.com/office/drawing/2014/main" id="{5D62CE98-3447-A913-B97A-9219062C9AB6}"/>
              </a:ext>
            </a:extLst>
          </p:cNvPr>
          <p:cNvSpPr/>
          <p:nvPr/>
        </p:nvSpPr>
        <p:spPr>
          <a:xfrm>
            <a:off x="2673124" y="2590588"/>
            <a:ext cx="2198940" cy="646329"/>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336699"/>
                </a:solidFill>
                <a:latin typeface="Arial" panose="020B0604020202020204" pitchFamily="34" charset="0"/>
                <a:cs typeface="Arial" panose="020B0604020202020204" pitchFamily="34" charset="0"/>
              </a:rPr>
              <a:t> Physical Signs</a:t>
            </a:r>
            <a:endParaRPr lang="en-GB" dirty="0"/>
          </a:p>
        </p:txBody>
      </p:sp>
      <p:sp>
        <p:nvSpPr>
          <p:cNvPr id="10" name="Action Button: Blank 9">
            <a:hlinkClick r:id="" action="ppaction://noaction" highlightClick="1"/>
            <a:extLst>
              <a:ext uri="{FF2B5EF4-FFF2-40B4-BE49-F238E27FC236}">
                <a16:creationId xmlns:a16="http://schemas.microsoft.com/office/drawing/2014/main" id="{50D0F52B-1174-5266-E543-42481B02E609}"/>
              </a:ext>
            </a:extLst>
          </p:cNvPr>
          <p:cNvSpPr/>
          <p:nvPr/>
        </p:nvSpPr>
        <p:spPr>
          <a:xfrm>
            <a:off x="5009664" y="2590589"/>
            <a:ext cx="2172671" cy="646329"/>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336699"/>
                </a:solidFill>
                <a:latin typeface="Arial" panose="020B0604020202020204" pitchFamily="34" charset="0"/>
                <a:cs typeface="Arial" panose="020B0604020202020204" pitchFamily="34" charset="0"/>
              </a:rPr>
              <a:t>Cognitive Signs</a:t>
            </a:r>
          </a:p>
        </p:txBody>
      </p:sp>
      <p:sp>
        <p:nvSpPr>
          <p:cNvPr id="11" name="Action Button: Blank 10">
            <a:hlinkClick r:id="" action="ppaction://noaction" highlightClick="1"/>
            <a:extLst>
              <a:ext uri="{FF2B5EF4-FFF2-40B4-BE49-F238E27FC236}">
                <a16:creationId xmlns:a16="http://schemas.microsoft.com/office/drawing/2014/main" id="{DCB2CF49-F116-19F7-07CB-A7C61431AFF9}"/>
              </a:ext>
            </a:extLst>
          </p:cNvPr>
          <p:cNvSpPr/>
          <p:nvPr/>
        </p:nvSpPr>
        <p:spPr>
          <a:xfrm>
            <a:off x="7319936" y="2590587"/>
            <a:ext cx="2198940" cy="646329"/>
          </a:xfrm>
          <a:prstGeom prst="actionButtonBlank">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336699"/>
                </a:solidFill>
                <a:latin typeface="Arial" panose="020B0604020202020204" pitchFamily="34" charset="0"/>
                <a:cs typeface="Arial" panose="020B0604020202020204" pitchFamily="34" charset="0"/>
              </a:rPr>
              <a:t>Emotional Signs</a:t>
            </a:r>
          </a:p>
        </p:txBody>
      </p:sp>
      <p:sp>
        <p:nvSpPr>
          <p:cNvPr id="2" name="Content Placeholder 2">
            <a:extLst>
              <a:ext uri="{FF2B5EF4-FFF2-40B4-BE49-F238E27FC236}">
                <a16:creationId xmlns:a16="http://schemas.microsoft.com/office/drawing/2014/main" id="{0D1A5B11-4759-D4BF-32DC-BA92D574ADD5}"/>
              </a:ext>
            </a:extLst>
          </p:cNvPr>
          <p:cNvSpPr txBox="1">
            <a:spLocks noGrp="1"/>
          </p:cNvSpPr>
          <p:nvPr>
            <p:ph idx="1"/>
          </p:nvPr>
        </p:nvSpPr>
        <p:spPr>
          <a:xfrm>
            <a:off x="222421" y="1636829"/>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4478A8"/>
                </a:solidFill>
                <a:latin typeface="Arial" panose="020B0604020202020204" pitchFamily="34" charset="0"/>
                <a:cs typeface="Arial" panose="020B0604020202020204" pitchFamily="34" charset="0"/>
              </a:rPr>
              <a:t>How many people have driven when very tired? </a:t>
            </a:r>
          </a:p>
          <a:p>
            <a:pPr marL="0" indent="0">
              <a:buNone/>
            </a:pPr>
            <a:r>
              <a:rPr lang="en-US" sz="2000" dirty="0">
                <a:solidFill>
                  <a:srgbClr val="4478A8"/>
                </a:solidFill>
                <a:latin typeface="Arial"/>
                <a:cs typeface="Arial"/>
              </a:rPr>
              <a:t>What were your own signs of fatigue in this context? </a:t>
            </a:r>
          </a:p>
          <a:p>
            <a:pPr marL="0" indent="0">
              <a:buNone/>
            </a:pPr>
            <a:endParaRPr lang="en-US" sz="1800" dirty="0">
              <a:solidFill>
                <a:srgbClr val="4478A8"/>
              </a:solidFill>
              <a:latin typeface="Arial" panose="020B0604020202020204" pitchFamily="34" charset="0"/>
              <a:ea typeface="Calibri"/>
              <a:cs typeface="Arial" panose="020B0604020202020204" pitchFamily="34" charset="0"/>
            </a:endParaRPr>
          </a:p>
          <a:p>
            <a:pPr marL="0" indent="0">
              <a:buNone/>
            </a:pPr>
            <a:endParaRPr lang="en-US" sz="1800" dirty="0">
              <a:solidFill>
                <a:srgbClr val="4478A8"/>
              </a:solidFill>
              <a:latin typeface="Arial" panose="020B0604020202020204" pitchFamily="34" charset="0"/>
              <a:ea typeface="Calibri"/>
              <a:cs typeface="Arial" panose="020B0604020202020204" pitchFamily="34" charset="0"/>
            </a:endParaRPr>
          </a:p>
          <a:p>
            <a:pPr marL="0" indent="0">
              <a:buNone/>
            </a:pPr>
            <a:endParaRPr lang="en-US" sz="1800" dirty="0">
              <a:solidFill>
                <a:srgbClr val="4478A8"/>
              </a:solidFill>
              <a:latin typeface="Arial" panose="020B0604020202020204" pitchFamily="34" charset="0"/>
              <a:ea typeface="Calibri"/>
              <a:cs typeface="Arial" panose="020B0604020202020204" pitchFamily="34" charset="0"/>
            </a:endParaRPr>
          </a:p>
          <a:p>
            <a:pPr marL="457200" lvl="1" indent="0" algn="ctr">
              <a:buNone/>
            </a:pPr>
            <a:endParaRPr lang="en-US" sz="2000" dirty="0">
              <a:solidFill>
                <a:srgbClr val="4478A8"/>
              </a:solidFill>
              <a:latin typeface="Arial"/>
              <a:cs typeface="Arial"/>
            </a:endParaRPr>
          </a:p>
          <a:p>
            <a:pPr marL="457200" lvl="1" indent="0" algn="ctr">
              <a:buNone/>
            </a:pPr>
            <a:r>
              <a:rPr lang="en-US" sz="2000" dirty="0">
                <a:solidFill>
                  <a:srgbClr val="4478A8"/>
                </a:solidFill>
                <a:latin typeface="Arial"/>
                <a:cs typeface="Arial"/>
              </a:rPr>
              <a:t>How do the other factors such as age, circadian rhythm or resources affect your own fatigue compared to others?</a:t>
            </a:r>
          </a:p>
          <a:p>
            <a:pPr marL="457200" lvl="1" indent="0" algn="ctr">
              <a:buNone/>
            </a:pPr>
            <a:endParaRPr lang="en-US" sz="2000" dirty="0">
              <a:solidFill>
                <a:srgbClr val="4478A8"/>
              </a:solidFill>
              <a:latin typeface="Arial"/>
              <a:cs typeface="Arial"/>
            </a:endParaRPr>
          </a:p>
          <a:p>
            <a:pPr marL="457200" lvl="1" indent="0" algn="ctr">
              <a:buNone/>
            </a:pPr>
            <a:r>
              <a:rPr lang="en-US" sz="2000" dirty="0">
                <a:solidFill>
                  <a:srgbClr val="4478A8"/>
                </a:solidFill>
                <a:latin typeface="Arial"/>
                <a:cs typeface="Arial"/>
              </a:rPr>
              <a:t>It’s important to understand this to know the signs we show when fatigue. </a:t>
            </a:r>
          </a:p>
          <a:p>
            <a:pPr marL="457200" lvl="1" indent="0" algn="ctr">
              <a:buNone/>
            </a:pPr>
            <a:endParaRPr lang="en-US" sz="2000" dirty="0">
              <a:solidFill>
                <a:srgbClr val="4478A8"/>
              </a:solidFill>
              <a:latin typeface="Arial"/>
              <a:cs typeface="Arial"/>
            </a:endParaRPr>
          </a:p>
          <a:p>
            <a:pPr marL="457200" lvl="1" indent="0" algn="ctr">
              <a:buNone/>
            </a:pPr>
            <a:endParaRPr lang="en-US" sz="2000" dirty="0">
              <a:solidFill>
                <a:srgbClr val="4478A8"/>
              </a:solidFill>
              <a:latin typeface="Arial"/>
              <a:cs typeface="Arial"/>
            </a:endParaRPr>
          </a:p>
        </p:txBody>
      </p:sp>
    </p:spTree>
    <p:extLst>
      <p:ext uri="{BB962C8B-B14F-4D97-AF65-F5344CB8AC3E}">
        <p14:creationId xmlns:p14="http://schemas.microsoft.com/office/powerpoint/2010/main" val="2106467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6">
            <a:hlinkClick r:id="" action="ppaction://noaction" highlightClick="1"/>
            <a:extLst>
              <a:ext uri="{FF2B5EF4-FFF2-40B4-BE49-F238E27FC236}">
                <a16:creationId xmlns:a16="http://schemas.microsoft.com/office/drawing/2014/main" id="{3359E80E-052C-4917-C4A0-54FF12FE014D}"/>
              </a:ext>
            </a:extLst>
          </p:cNvPr>
          <p:cNvGraphicFramePr>
            <a:graphicFrameLocks noGrp="1"/>
          </p:cNvGraphicFramePr>
          <p:nvPr>
            <p:extLst>
              <p:ext uri="{D42A27DB-BD31-4B8C-83A1-F6EECF244321}">
                <p14:modId xmlns:p14="http://schemas.microsoft.com/office/powerpoint/2010/main" val="1672902613"/>
              </p:ext>
            </p:extLst>
          </p:nvPr>
        </p:nvGraphicFramePr>
        <p:xfrm>
          <a:off x="1042033" y="2292983"/>
          <a:ext cx="10662468" cy="3836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8"/>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222421" y="710054"/>
            <a:ext cx="10515600" cy="1325563"/>
          </a:xfrm>
        </p:spPr>
        <p:txBody>
          <a:bodyPr>
            <a:normAutofit/>
          </a:bodyPr>
          <a:lstStyle/>
          <a:p>
            <a:r>
              <a:rPr lang="en-US" dirty="0">
                <a:solidFill>
                  <a:srgbClr val="4478A8"/>
                </a:solidFill>
                <a:latin typeface="Arial"/>
                <a:cs typeface="Arial"/>
              </a:rPr>
              <a:t>Summary unit 3:</a:t>
            </a:r>
            <a:endParaRPr lang="en-GB" dirty="0">
              <a:solidFill>
                <a:srgbClr val="000000"/>
              </a:solidFill>
              <a:latin typeface="Arial"/>
              <a:cs typeface="Arial"/>
            </a:endParaRPr>
          </a:p>
        </p:txBody>
      </p:sp>
      <p:pic>
        <p:nvPicPr>
          <p:cNvPr id="7" name="Picture 6" descr="A blue and black logo&#10;&#10;Description automatically generated">
            <a:extLst>
              <a:ext uri="{FF2B5EF4-FFF2-40B4-BE49-F238E27FC236}">
                <a16:creationId xmlns:a16="http://schemas.microsoft.com/office/drawing/2014/main" id="{7D343E27-9BD0-EE29-D76B-58DAE55B7655}"/>
              </a:ext>
            </a:extLst>
          </p:cNvPr>
          <p:cNvPicPr>
            <a:picLocks noChangeAspect="1"/>
          </p:cNvPicPr>
          <p:nvPr/>
        </p:nvPicPr>
        <p:blipFill>
          <a:blip r:embed="rId9"/>
          <a:stretch>
            <a:fillRect/>
          </a:stretch>
        </p:blipFill>
        <p:spPr>
          <a:xfrm>
            <a:off x="10331133" y="-143510"/>
            <a:ext cx="1933575" cy="1943100"/>
          </a:xfrm>
          <a:prstGeom prst="rect">
            <a:avLst/>
          </a:prstGeom>
        </p:spPr>
      </p:pic>
      <p:sp>
        <p:nvSpPr>
          <p:cNvPr id="197" name="Content Placeholder 196">
            <a:extLst>
              <a:ext uri="{FF2B5EF4-FFF2-40B4-BE49-F238E27FC236}">
                <a16:creationId xmlns:a16="http://schemas.microsoft.com/office/drawing/2014/main" id="{713660B5-8D9F-266C-44ED-76A37E29380F}"/>
              </a:ext>
            </a:extLst>
          </p:cNvPr>
          <p:cNvSpPr>
            <a:spLocks noGrp="1"/>
          </p:cNvSpPr>
          <p:nvPr>
            <p:ph idx="1"/>
          </p:nvPr>
        </p:nvSpPr>
        <p:spPr>
          <a:xfrm>
            <a:off x="334462" y="1778251"/>
            <a:ext cx="10515600" cy="4351338"/>
          </a:xfrm>
        </p:spPr>
        <p:txBody>
          <a:bodyPr vert="horz" lIns="91440" tIns="45720" rIns="91440" bIns="45720" rtlCol="0" anchor="t">
            <a:normAutofit/>
          </a:bodyPr>
          <a:lstStyle/>
          <a:p>
            <a:pPr marL="0" indent="0">
              <a:buNone/>
            </a:pPr>
            <a:r>
              <a:rPr lang="en-US" sz="1600" dirty="0">
                <a:solidFill>
                  <a:srgbClr val="4478A8"/>
                </a:solidFill>
                <a:latin typeface="Arial"/>
                <a:ea typeface="Calibri"/>
                <a:cs typeface="Calibri"/>
              </a:rPr>
              <a:t>After engaging with this section, we hope you know more about what the state of fatigue is and how it manifests</a:t>
            </a:r>
          </a:p>
        </p:txBody>
      </p:sp>
      <p:sp>
        <p:nvSpPr>
          <p:cNvPr id="10" name="Rectangle 9" descr="Brain in head">
            <a:extLst>
              <a:ext uri="{FF2B5EF4-FFF2-40B4-BE49-F238E27FC236}">
                <a16:creationId xmlns:a16="http://schemas.microsoft.com/office/drawing/2014/main" id="{C1B97824-7A88-E115-B9C5-D1637CCD361E}"/>
              </a:ext>
            </a:extLst>
          </p:cNvPr>
          <p:cNvSpPr/>
          <p:nvPr/>
        </p:nvSpPr>
        <p:spPr>
          <a:xfrm>
            <a:off x="1257886" y="3455840"/>
            <a:ext cx="443869" cy="443869"/>
          </a:xfrm>
          <a:prstGeom prst="rect">
            <a:avLst/>
          </a:prstGeom>
          <a:solidFill>
            <a:srgbClr val="4478A8"/>
          </a:solidFill>
          <a:ln>
            <a:solidFill>
              <a:srgbClr val="4478A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11" name="Rectangle 10">
            <a:extLst>
              <a:ext uri="{FF2B5EF4-FFF2-40B4-BE49-F238E27FC236}">
                <a16:creationId xmlns:a16="http://schemas.microsoft.com/office/drawing/2014/main" id="{7756C6CD-9064-28EA-2988-8200E005159B}"/>
              </a:ext>
            </a:extLst>
          </p:cNvPr>
          <p:cNvSpPr/>
          <p:nvPr/>
        </p:nvSpPr>
        <p:spPr>
          <a:xfrm>
            <a:off x="334463" y="1648151"/>
            <a:ext cx="4008938"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33461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2460-B62A-90F3-7C39-2CA597B33CB0}"/>
              </a:ext>
            </a:extLst>
          </p:cNvPr>
          <p:cNvSpPr>
            <a:spLocks noGrp="1"/>
          </p:cNvSpPr>
          <p:nvPr>
            <p:ph type="title"/>
          </p:nvPr>
        </p:nvSpPr>
        <p:spPr>
          <a:xfrm>
            <a:off x="222421" y="830579"/>
            <a:ext cx="5344691" cy="1325563"/>
          </a:xfrm>
        </p:spPr>
        <p:txBody>
          <a:bodyPr/>
          <a:lstStyle/>
          <a:p>
            <a:r>
              <a:rPr lang="en-GB" dirty="0">
                <a:solidFill>
                  <a:srgbClr val="4478A8"/>
                </a:solidFill>
                <a:latin typeface="Arial" panose="020B0604020202020204" pitchFamily="34" charset="0"/>
                <a:cs typeface="Arial" panose="020B0604020202020204" pitchFamily="34" charset="0"/>
              </a:rPr>
              <a:t>Useful Resources: </a:t>
            </a:r>
          </a:p>
        </p:txBody>
      </p:sp>
      <p:sp>
        <p:nvSpPr>
          <p:cNvPr id="3" name="Content Placeholder 2">
            <a:extLst>
              <a:ext uri="{FF2B5EF4-FFF2-40B4-BE49-F238E27FC236}">
                <a16:creationId xmlns:a16="http://schemas.microsoft.com/office/drawing/2014/main" id="{F5898C3F-EC9E-D3E9-08CC-4D391350FF9B}"/>
              </a:ext>
            </a:extLst>
          </p:cNvPr>
          <p:cNvSpPr>
            <a:spLocks noGrp="1"/>
          </p:cNvSpPr>
          <p:nvPr>
            <p:ph idx="1"/>
          </p:nvPr>
        </p:nvSpPr>
        <p:spPr>
          <a:xfrm>
            <a:off x="222421" y="2007972"/>
            <a:ext cx="10911840" cy="3093582"/>
          </a:xfrm>
          <a:solidFill>
            <a:srgbClr val="E4E9F3"/>
          </a:solidFill>
        </p:spPr>
        <p:txBody>
          <a:bodyPr vert="horz" lIns="91440" tIns="45720" rIns="91440" bIns="45720" rtlCol="0" anchor="t">
            <a:normAutofit/>
          </a:bodyPr>
          <a:lstStyle/>
          <a:p>
            <a:pPr marL="342900" lvl="0" indent="-342900">
              <a:buFont typeface="Symbol" panose="05050102010706020507" pitchFamily="18" charset="2"/>
              <a:buChar char=""/>
            </a:pPr>
            <a:r>
              <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rPr>
              <a:t>A study delving into individual differences and the effects into driving: </a:t>
            </a:r>
            <a:r>
              <a:rPr lang="en-GB" sz="2400" u="sng" kern="100" dirty="0">
                <a:solidFill>
                  <a:srgbClr val="4478A8"/>
                </a:solidFill>
                <a:effectLst/>
                <a:latin typeface="Arial" panose="020B0604020202020204" pitchFamily="34" charset="0"/>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https://journals.sagepub.com/doi/abs/10.1177/154193120104502302?journalCode=proe</a:t>
            </a:r>
            <a:endPar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endParaRPr>
          </a:p>
          <a:p>
            <a:pPr marL="342900" indent="-342900">
              <a:buFont typeface="Symbol" panose="05050102010706020507" pitchFamily="18" charset="2"/>
              <a:buChar char=""/>
            </a:pPr>
            <a:r>
              <a:rPr lang="en-GB" sz="2400" kern="100" dirty="0">
                <a:solidFill>
                  <a:srgbClr val="4478A8"/>
                </a:solidFill>
                <a:effectLst/>
                <a:latin typeface="Arial"/>
                <a:ea typeface="Aptos" panose="020B0004020202020204" pitchFamily="34" charset="0"/>
                <a:cs typeface="Arial"/>
              </a:rPr>
              <a:t>A video</a:t>
            </a:r>
            <a:r>
              <a:rPr lang="en-GB" sz="2400" kern="100" dirty="0">
                <a:solidFill>
                  <a:srgbClr val="4478A8"/>
                </a:solidFill>
                <a:latin typeface="Arial"/>
                <a:ea typeface="Aptos" panose="020B0004020202020204" pitchFamily="34" charset="0"/>
                <a:cs typeface="Arial"/>
              </a:rPr>
              <a:t> exploring</a:t>
            </a:r>
            <a:r>
              <a:rPr lang="en-GB" sz="2400" kern="100" dirty="0">
                <a:solidFill>
                  <a:srgbClr val="4478A8"/>
                </a:solidFill>
                <a:effectLst/>
                <a:latin typeface="Arial"/>
                <a:ea typeface="Aptos" panose="020B0004020202020204" pitchFamily="34" charset="0"/>
                <a:cs typeface="Arial"/>
              </a:rPr>
              <a:t> fatigue mitigation at work: </a:t>
            </a:r>
            <a:br>
              <a:rPr lang="en-GB" sz="2400" kern="100" dirty="0">
                <a:latin typeface="Arial"/>
                <a:ea typeface="Aptos" panose="020B0004020202020204" pitchFamily="34" charset="0"/>
                <a:cs typeface="Arial"/>
              </a:rPr>
            </a:br>
            <a:r>
              <a:rPr lang="en-GB" sz="2400" u="sng" kern="100" dirty="0">
                <a:solidFill>
                  <a:srgbClr val="4478A8"/>
                </a:solidFill>
                <a:effectLst/>
                <a:latin typeface="Arial"/>
                <a:ea typeface="Aptos" panose="020B0004020202020204" pitchFamily="34" charset="0"/>
                <a:cs typeface="Arial"/>
                <a:hlinkClick r:id="rId3">
                  <a:extLst>
                    <a:ext uri="{A12FA001-AC4F-418D-AE19-62706E023703}">
                      <ahyp:hlinkClr xmlns:ahyp="http://schemas.microsoft.com/office/drawing/2018/hyperlinkcolor" val="tx"/>
                    </a:ext>
                  </a:extLst>
                </a:hlinkClick>
              </a:rPr>
              <a:t>https://www.youtube.com/watch?v=</a:t>
            </a:r>
            <a:r>
              <a:rPr lang="en-GB" sz="2400" u="sng" kern="100" dirty="0">
                <a:solidFill>
                  <a:srgbClr val="4478A8"/>
                </a:solidFill>
                <a:latin typeface="Arial"/>
                <a:ea typeface="Aptos" panose="020B0004020202020204" pitchFamily="34" charset="0"/>
                <a:cs typeface="Arial"/>
                <a:hlinkClick r:id="rId3">
                  <a:extLst>
                    <a:ext uri="{A12FA001-AC4F-418D-AE19-62706E023703}">
                      <ahyp:hlinkClr xmlns:ahyp="http://schemas.microsoft.com/office/drawing/2018/hyperlinkcolor" val="tx"/>
                    </a:ext>
                  </a:extLst>
                </a:hlinkClick>
              </a:rPr>
              <a:t>azFOQTK5crc</a:t>
            </a:r>
            <a:endParaRPr lang="en-GB">
              <a:solidFill>
                <a:srgbClr val="000000"/>
              </a:solidFill>
              <a:latin typeface="Aptos"/>
              <a:ea typeface="Calibri" panose="020F0502020204030204"/>
              <a:cs typeface="Calibri"/>
            </a:endParaRPr>
          </a:p>
          <a:p>
            <a:pPr marL="342900" indent="-342900">
              <a:buFont typeface="Symbol" panose="05050102010706020507" pitchFamily="18" charset="2"/>
              <a:buChar char=""/>
            </a:pPr>
            <a:r>
              <a:rPr lang="en-GB" sz="2400" dirty="0">
                <a:solidFill>
                  <a:srgbClr val="4478A8"/>
                </a:solidFill>
                <a:latin typeface="Arial"/>
                <a:ea typeface="Aptos" panose="020B0004020202020204" pitchFamily="34" charset="0"/>
                <a:cs typeface="Arial"/>
              </a:rPr>
              <a:t>A</a:t>
            </a:r>
            <a:r>
              <a:rPr lang="en-GB" sz="2400" dirty="0">
                <a:solidFill>
                  <a:srgbClr val="4478A8"/>
                </a:solidFill>
                <a:latin typeface="Arial"/>
                <a:cs typeface="Arial"/>
              </a:rPr>
              <a:t> complex academic study exploring individual differences and how self regulation can affect fatigue: </a:t>
            </a:r>
            <a:r>
              <a:rPr lang="en-GB" sz="2400" dirty="0">
                <a:solidFill>
                  <a:srgbClr val="4478A8"/>
                </a:solidFill>
                <a:latin typeface="Arial"/>
                <a:cs typeface="Arial"/>
                <a:hlinkClick r:id="rId4">
                  <a:extLst>
                    <a:ext uri="{A12FA001-AC4F-418D-AE19-62706E023703}">
                      <ahyp:hlinkClr xmlns:ahyp="http://schemas.microsoft.com/office/drawing/2018/hyperlinkcolor" val="tx"/>
                    </a:ext>
                  </a:extLst>
                </a:hlinkClick>
              </a:rPr>
              <a:t>https://www.ncbi.nlm.nih.gov/pmc/articles/PMC3882511/</a:t>
            </a:r>
            <a:endParaRPr lang="en-GB">
              <a:ea typeface="Calibri" panose="020F0502020204030204"/>
              <a:cs typeface="Calibri"/>
            </a:endParaRPr>
          </a:p>
          <a:p>
            <a:endParaRPr lang="en-GB" dirty="0">
              <a:cs typeface="Calibri"/>
            </a:endParaRPr>
          </a:p>
          <a:p>
            <a:endParaRPr lang="en-GB" dirty="0">
              <a:cs typeface="Calibri"/>
            </a:endParaRPr>
          </a:p>
          <a:p>
            <a:endParaRPr lang="en-GB" dirty="0">
              <a:cs typeface="Calibri"/>
            </a:endParaRPr>
          </a:p>
        </p:txBody>
      </p:sp>
      <p:sp>
        <p:nvSpPr>
          <p:cNvPr id="4" name="Rectangle 3">
            <a:extLst>
              <a:ext uri="{FF2B5EF4-FFF2-40B4-BE49-F238E27FC236}">
                <a16:creationId xmlns:a16="http://schemas.microsoft.com/office/drawing/2014/main" id="{A5BE1C92-EA21-BCD4-8678-373B22B95C30}"/>
              </a:ext>
            </a:extLst>
          </p:cNvPr>
          <p:cNvSpPr/>
          <p:nvPr/>
        </p:nvSpPr>
        <p:spPr>
          <a:xfrm flipV="1">
            <a:off x="222421" y="1831461"/>
            <a:ext cx="5045615" cy="6208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6" name="Picture 5" descr="A blue and black logo&#10;&#10;Description automatically generated">
            <a:extLst>
              <a:ext uri="{FF2B5EF4-FFF2-40B4-BE49-F238E27FC236}">
                <a16:creationId xmlns:a16="http://schemas.microsoft.com/office/drawing/2014/main" id="{4366AE42-9C17-BA2E-3167-D02BDD25D1B3}"/>
              </a:ext>
            </a:extLst>
          </p:cNvPr>
          <p:cNvPicPr>
            <a:picLocks noChangeAspect="1"/>
          </p:cNvPicPr>
          <p:nvPr/>
        </p:nvPicPr>
        <p:blipFill>
          <a:blip r:embed="rId5"/>
          <a:stretch>
            <a:fillRect/>
          </a:stretch>
        </p:blipFill>
        <p:spPr>
          <a:xfrm>
            <a:off x="10263023" y="-1021"/>
            <a:ext cx="1926678" cy="1939815"/>
          </a:xfrm>
          <a:prstGeom prst="rect">
            <a:avLst/>
          </a:prstGeom>
        </p:spPr>
      </p:pic>
      <p:pic>
        <p:nvPicPr>
          <p:cNvPr id="5" name="Picture 4">
            <a:extLst>
              <a:ext uri="{FF2B5EF4-FFF2-40B4-BE49-F238E27FC236}">
                <a16:creationId xmlns:a16="http://schemas.microsoft.com/office/drawing/2014/main" id="{E3AC1779-1CB5-CE9C-0457-5DFB0183894F}"/>
              </a:ext>
            </a:extLst>
          </p:cNvPr>
          <p:cNvPicPr>
            <a:picLocks noChangeAspect="1"/>
          </p:cNvPicPr>
          <p:nvPr/>
        </p:nvPicPr>
        <p:blipFill>
          <a:blip r:embed="rId6"/>
          <a:stretch>
            <a:fillRect/>
          </a:stretch>
        </p:blipFill>
        <p:spPr>
          <a:xfrm>
            <a:off x="222421" y="180734"/>
            <a:ext cx="3446902" cy="655682"/>
          </a:xfrm>
          <a:prstGeom prst="rect">
            <a:avLst/>
          </a:prstGeom>
        </p:spPr>
      </p:pic>
      <p:pic>
        <p:nvPicPr>
          <p:cNvPr id="7" name="Picture 6">
            <a:extLst>
              <a:ext uri="{FF2B5EF4-FFF2-40B4-BE49-F238E27FC236}">
                <a16:creationId xmlns:a16="http://schemas.microsoft.com/office/drawing/2014/main" id="{2818ED1F-9E36-3D0D-ED62-27A000B7E3DC}"/>
              </a:ext>
            </a:extLst>
          </p:cNvPr>
          <p:cNvPicPr>
            <a:picLocks noChangeAspect="1"/>
          </p:cNvPicPr>
          <p:nvPr/>
        </p:nvPicPr>
        <p:blipFill>
          <a:blip r:embed="rId7"/>
          <a:stretch>
            <a:fillRect/>
          </a:stretch>
        </p:blipFill>
        <p:spPr>
          <a:xfrm>
            <a:off x="0" y="5215976"/>
            <a:ext cx="2956582" cy="1648863"/>
          </a:xfrm>
          <a:prstGeom prst="rect">
            <a:avLst/>
          </a:prstGeom>
          <a:ln>
            <a:noFill/>
          </a:ln>
        </p:spPr>
      </p:pic>
    </p:spTree>
    <p:extLst>
      <p:ext uri="{BB962C8B-B14F-4D97-AF65-F5344CB8AC3E}">
        <p14:creationId xmlns:p14="http://schemas.microsoft.com/office/powerpoint/2010/main" val="4261162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DBB784-CF9C-62A4-8F27-F5DDAA7A213B}"/>
              </a:ext>
            </a:extLst>
          </p:cNvPr>
          <p:cNvPicPr>
            <a:picLocks noChangeAspect="1"/>
          </p:cNvPicPr>
          <p:nvPr/>
        </p:nvPicPr>
        <p:blipFill>
          <a:blip r:embed="rId3"/>
          <a:stretch>
            <a:fillRect/>
          </a:stretch>
        </p:blipFill>
        <p:spPr>
          <a:xfrm>
            <a:off x="1523597" y="58964"/>
            <a:ext cx="9299606" cy="5186319"/>
          </a:xfrm>
          <a:prstGeom prst="rect">
            <a:avLst/>
          </a:prstGeom>
        </p:spPr>
      </p:pic>
      <p:pic>
        <p:nvPicPr>
          <p:cNvPr id="4" name="Picture 3">
            <a:extLst>
              <a:ext uri="{FF2B5EF4-FFF2-40B4-BE49-F238E27FC236}">
                <a16:creationId xmlns:a16="http://schemas.microsoft.com/office/drawing/2014/main" id="{3BEE98EC-3154-494D-80C9-FCA20C9D87EF}"/>
              </a:ext>
            </a:extLst>
          </p:cNvPr>
          <p:cNvPicPr>
            <a:picLocks noChangeAspect="1"/>
          </p:cNvPicPr>
          <p:nvPr/>
        </p:nvPicPr>
        <p:blipFill>
          <a:blip r:embed="rId4"/>
          <a:stretch>
            <a:fillRect/>
          </a:stretch>
        </p:blipFill>
        <p:spPr>
          <a:xfrm>
            <a:off x="499287" y="5731275"/>
            <a:ext cx="3988741" cy="730549"/>
          </a:xfrm>
          <a:prstGeom prst="rect">
            <a:avLst/>
          </a:prstGeom>
        </p:spPr>
      </p:pic>
      <p:pic>
        <p:nvPicPr>
          <p:cNvPr id="1028" name="Picture 4" descr="Member Details | Energy Networks Association">
            <a:extLst>
              <a:ext uri="{FF2B5EF4-FFF2-40B4-BE49-F238E27FC236}">
                <a16:creationId xmlns:a16="http://schemas.microsoft.com/office/drawing/2014/main" id="{F26A129B-5FB7-45AC-A27F-13CB72F7F8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80889" y="4447"/>
            <a:ext cx="1808843" cy="1808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3241B4F-D7A8-7238-D5D2-8F482A0E2ED3}"/>
              </a:ext>
            </a:extLst>
          </p:cNvPr>
          <p:cNvSpPr txBox="1"/>
          <p:nvPr/>
        </p:nvSpPr>
        <p:spPr>
          <a:xfrm>
            <a:off x="5913521" y="5147580"/>
            <a:ext cx="6100010" cy="1600438"/>
          </a:xfrm>
          <a:prstGeom prst="rect">
            <a:avLst/>
          </a:prstGeom>
          <a:noFill/>
        </p:spPr>
        <p:txBody>
          <a:bodyPr wrap="square" lIns="91440" tIns="45720" rIns="91440" bIns="45720" anchor="t">
            <a:spAutoFit/>
          </a:bodyPr>
          <a:lstStyle/>
          <a:p>
            <a:pPr algn="r"/>
            <a:endParaRPr lang="en-US" sz="1800" dirty="0"/>
          </a:p>
          <a:p>
            <a:pPr algn="r"/>
            <a:r>
              <a:rPr lang="en-US" sz="1600" dirty="0">
                <a:latin typeface="Arial"/>
                <a:cs typeface="Arial"/>
              </a:rPr>
              <a:t>Prepared by:</a:t>
            </a:r>
          </a:p>
          <a:p>
            <a:pPr algn="r"/>
            <a:r>
              <a:rPr lang="en-US" sz="1600" dirty="0">
                <a:latin typeface="Arial"/>
                <a:cs typeface="Arial"/>
              </a:rPr>
              <a:t>Centre for Human Factors, University of Hull</a:t>
            </a:r>
          </a:p>
          <a:p>
            <a:pPr algn="r"/>
            <a:r>
              <a:rPr lang="en-US" sz="1600" dirty="0">
                <a:latin typeface="Arial"/>
                <a:cs typeface="Arial"/>
              </a:rPr>
              <a:t>Please contact </a:t>
            </a:r>
            <a:r>
              <a:rPr lang="en-GB" sz="1600" b="0" i="0" u="sng" dirty="0">
                <a:effectLst/>
                <a:latin typeface="inherit"/>
                <a:hlinkClick r:id="rId6">
                  <a:extLst>
                    <a:ext uri="{A12FA001-AC4F-418D-AE19-62706E023703}">
                      <ahyp:hlinkClr xmlns:ahyp="http://schemas.microsoft.com/office/drawing/2018/hyperlinkcolor" val="tx"/>
                    </a:ext>
                  </a:extLst>
                </a:hlinkClick>
              </a:rPr>
              <a:t>humanfactors@hull.ac.uk</a:t>
            </a:r>
            <a:r>
              <a:rPr lang="en-US" sz="1600" b="0" i="0" u="sng" dirty="0">
                <a:effectLst/>
                <a:latin typeface="Arial"/>
                <a:cs typeface="Arial"/>
              </a:rPr>
              <a:t> </a:t>
            </a:r>
            <a:r>
              <a:rPr lang="en-US" sz="1600" dirty="0">
                <a:latin typeface="Arial"/>
                <a:cs typeface="Arial"/>
              </a:rPr>
              <a:t>if you have any questions about our work in fatigue</a:t>
            </a:r>
          </a:p>
          <a:p>
            <a:pPr algn="r"/>
            <a:r>
              <a:rPr lang="en-GB" sz="1600" b="0" i="0" u="none" strike="noStrike" dirty="0">
                <a:effectLst/>
                <a:latin typeface="Arial" panose="020B0604020202020204" pitchFamily="34" charset="0"/>
                <a:cs typeface="Arial" panose="020B0604020202020204" pitchFamily="34" charset="0"/>
              </a:rPr>
              <a:t>Copyright © 2024 Centre for Human Factors. All rights reserved</a:t>
            </a:r>
            <a:endParaRPr lang="en-US" sz="1600" dirty="0">
              <a:cs typeface="Calibri"/>
            </a:endParaRPr>
          </a:p>
        </p:txBody>
      </p:sp>
      <p:pic>
        <p:nvPicPr>
          <p:cNvPr id="3" name="Picture 2" descr="A blue and white cityscape&#10;&#10;Description automatically generated">
            <a:extLst>
              <a:ext uri="{FF2B5EF4-FFF2-40B4-BE49-F238E27FC236}">
                <a16:creationId xmlns:a16="http://schemas.microsoft.com/office/drawing/2014/main" id="{0F987B3B-135A-4E3A-6C8D-4FE174B025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68" y="0"/>
            <a:ext cx="12180732" cy="6864350"/>
          </a:xfrm>
          <a:prstGeom prst="rect">
            <a:avLst/>
          </a:prstGeom>
        </p:spPr>
      </p:pic>
    </p:spTree>
    <p:extLst>
      <p:ext uri="{BB962C8B-B14F-4D97-AF65-F5344CB8AC3E}">
        <p14:creationId xmlns:p14="http://schemas.microsoft.com/office/powerpoint/2010/main" val="29513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566F9-BD10-47F2-9005-FD0D5588119D}"/>
              </a:ext>
            </a:extLst>
          </p:cNvPr>
          <p:cNvSpPr>
            <a:spLocks noGrp="1"/>
          </p:cNvSpPr>
          <p:nvPr>
            <p:ph idx="1"/>
          </p:nvPr>
        </p:nvSpPr>
        <p:spPr>
          <a:xfrm>
            <a:off x="222421" y="1549461"/>
            <a:ext cx="10023231" cy="1347055"/>
          </a:xfrm>
        </p:spPr>
        <p:txBody>
          <a:bodyPr vert="horz" lIns="91440" tIns="45720" rIns="91440" bIns="45720" rtlCol="0" anchor="t">
            <a:normAutofit/>
          </a:bodyPr>
          <a:lstStyle/>
          <a:p>
            <a:pPr marL="0" indent="0">
              <a:buNone/>
            </a:pPr>
            <a:r>
              <a:rPr lang="en-GB" sz="1800" dirty="0">
                <a:solidFill>
                  <a:srgbClr val="5781AB"/>
                </a:solidFill>
                <a:latin typeface="Arial"/>
                <a:ea typeface="+mn-lt"/>
                <a:cs typeface="Arial"/>
              </a:rPr>
              <a:t>Fatigue is a complex state with significant potential consequences for individual health, safety, wellbeing and work performance. This unit explores the fatigue state and considers possible consequences for you and your work. </a:t>
            </a:r>
          </a:p>
          <a:p>
            <a:pPr marL="0" indent="0">
              <a:buNone/>
            </a:pPr>
            <a:r>
              <a:rPr lang="en-GB" sz="1800" dirty="0">
                <a:solidFill>
                  <a:srgbClr val="5781AB"/>
                </a:solidFill>
                <a:latin typeface="Arial"/>
                <a:ea typeface="+mn-lt"/>
                <a:cs typeface="Arial"/>
              </a:rPr>
              <a:t>We will cover…</a:t>
            </a:r>
            <a:endParaRPr lang="en-GB" sz="1800" dirty="0">
              <a:solidFill>
                <a:srgbClr val="0F0F0F"/>
              </a:solidFill>
              <a:ea typeface="+mn-lt"/>
              <a:cs typeface="+mn-lt"/>
            </a:endParaRPr>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2"/>
          <a:stretch>
            <a:fillRect/>
          </a:stretch>
        </p:blipFill>
        <p:spPr>
          <a:xfrm>
            <a:off x="252120" y="198368"/>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B1F36E6E-0685-4FB8-84B3-B834EC19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222421" y="614794"/>
            <a:ext cx="10034954" cy="1325563"/>
          </a:xfrm>
        </p:spPr>
        <p:txBody>
          <a:bodyPr>
            <a:normAutofit/>
          </a:bodyPr>
          <a:lstStyle/>
          <a:p>
            <a:r>
              <a:rPr lang="en-US" sz="4000" dirty="0">
                <a:solidFill>
                  <a:srgbClr val="4478A8"/>
                </a:solidFill>
                <a:latin typeface="Arial"/>
                <a:cs typeface="Arial"/>
              </a:rPr>
              <a:t>What unit 3 will cover</a:t>
            </a:r>
            <a:endParaRPr lang="en-GB" sz="4000" dirty="0">
              <a:solidFill>
                <a:srgbClr val="4478A8"/>
              </a:solidFill>
              <a:latin typeface="Arial" panose="020B0604020202020204" pitchFamily="34" charset="0"/>
              <a:cs typeface="Arial" panose="020B0604020202020204" pitchFamily="34" charset="0"/>
            </a:endParaRPr>
          </a:p>
        </p:txBody>
      </p:sp>
      <p:graphicFrame>
        <p:nvGraphicFramePr>
          <p:cNvPr id="6" name="Content Placeholder 36">
            <a:hlinkClick r:id="" action="ppaction://noaction" highlightClick="1"/>
            <a:extLst>
              <a:ext uri="{FF2B5EF4-FFF2-40B4-BE49-F238E27FC236}">
                <a16:creationId xmlns:a16="http://schemas.microsoft.com/office/drawing/2014/main" id="{667CE174-6235-FE4A-96C8-C7BC48A142D9}"/>
              </a:ext>
            </a:extLst>
          </p:cNvPr>
          <p:cNvGraphicFramePr>
            <a:graphicFrameLocks/>
          </p:cNvGraphicFramePr>
          <p:nvPr>
            <p:extLst>
              <p:ext uri="{D42A27DB-BD31-4B8C-83A1-F6EECF244321}">
                <p14:modId xmlns:p14="http://schemas.microsoft.com/office/powerpoint/2010/main" val="1275574708"/>
              </p:ext>
            </p:extLst>
          </p:nvPr>
        </p:nvGraphicFramePr>
        <p:xfrm>
          <a:off x="252120" y="2809726"/>
          <a:ext cx="9993532" cy="3324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a:extLst>
              <a:ext uri="{FF2B5EF4-FFF2-40B4-BE49-F238E27FC236}">
                <a16:creationId xmlns:a16="http://schemas.microsoft.com/office/drawing/2014/main" id="{6EA9814C-E292-C226-EE5B-C1488ED660E9}"/>
              </a:ext>
            </a:extLst>
          </p:cNvPr>
          <p:cNvSpPr/>
          <p:nvPr/>
        </p:nvSpPr>
        <p:spPr>
          <a:xfrm>
            <a:off x="252120" y="1484163"/>
            <a:ext cx="5056480"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702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C443-2247-F44D-5A29-FD6282BEA88C}"/>
            </a:ext>
          </a:extLst>
        </p:cNvPr>
        <p:cNvGrpSpPr/>
        <p:nvPr/>
      </p:nvGrpSpPr>
      <p:grpSpPr>
        <a:xfrm>
          <a:off x="0" y="0"/>
          <a:ext cx="0" cy="0"/>
          <a:chOff x="0" y="0"/>
          <a:chExt cx="0" cy="0"/>
        </a:xfrm>
      </p:grpSpPr>
      <p:sp>
        <p:nvSpPr>
          <p:cNvPr id="3" name="Isosceles Triangle 2">
            <a:extLst>
              <a:ext uri="{FF2B5EF4-FFF2-40B4-BE49-F238E27FC236}">
                <a16:creationId xmlns:a16="http://schemas.microsoft.com/office/drawing/2014/main" id="{FD738C3E-D888-B208-544A-BD1B2CF4C004}"/>
              </a:ext>
            </a:extLst>
          </p:cNvPr>
          <p:cNvSpPr/>
          <p:nvPr/>
        </p:nvSpPr>
        <p:spPr>
          <a:xfrm rot="-5400000">
            <a:off x="6920201" y="2319004"/>
            <a:ext cx="2478350" cy="3533919"/>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6E41E6F2-B26C-25AF-3B9B-CC08F8ED7798}"/>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2E26A5B8-97AE-512B-E045-18617E691D19}"/>
              </a:ext>
            </a:extLst>
          </p:cNvPr>
          <p:cNvSpPr>
            <a:spLocks noGrp="1"/>
          </p:cNvSpPr>
          <p:nvPr>
            <p:ph type="title"/>
          </p:nvPr>
        </p:nvSpPr>
        <p:spPr>
          <a:xfrm>
            <a:off x="291927" y="826241"/>
            <a:ext cx="9533717" cy="912610"/>
          </a:xfrm>
        </p:spPr>
        <p:txBody>
          <a:bodyPr>
            <a:normAutofit/>
          </a:bodyPr>
          <a:lstStyle/>
          <a:p>
            <a:r>
              <a:rPr lang="en-US" sz="4000" dirty="0">
                <a:solidFill>
                  <a:srgbClr val="4478A8"/>
                </a:solidFill>
                <a:latin typeface="Arial"/>
                <a:cs typeface="Arial"/>
              </a:rPr>
              <a:t>Thinking about our model</a:t>
            </a:r>
            <a:endParaRPr lang="en-GB" sz="4000" dirty="0">
              <a:solidFill>
                <a:srgbClr val="4478A8"/>
              </a:solidFill>
              <a:latin typeface="Arial" panose="020B0604020202020204" pitchFamily="34" charset="0"/>
              <a:ea typeface="Calibri Light" panose="020F0302020204030204" pitchFamily="34" charset="0"/>
              <a:cs typeface="Arial" panose="020B0604020202020204" pitchFamily="34" charset="0"/>
            </a:endParaRPr>
          </a:p>
        </p:txBody>
      </p:sp>
      <p:sp>
        <p:nvSpPr>
          <p:cNvPr id="13" name="Isosceles Triangle 12">
            <a:extLst>
              <a:ext uri="{FF2B5EF4-FFF2-40B4-BE49-F238E27FC236}">
                <a16:creationId xmlns:a16="http://schemas.microsoft.com/office/drawing/2014/main" id="{AA2E62AC-14AB-72A6-D301-8454B72A6C5E}"/>
              </a:ext>
            </a:extLst>
          </p:cNvPr>
          <p:cNvSpPr/>
          <p:nvPr/>
        </p:nvSpPr>
        <p:spPr>
          <a:xfrm rot="5400000">
            <a:off x="2884068" y="2460421"/>
            <a:ext cx="2478350" cy="3221493"/>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F31DB1D0-C039-BBF9-539B-B00405B7D4E1}"/>
              </a:ext>
            </a:extLst>
          </p:cNvPr>
          <p:cNvSpPr txBox="1"/>
          <p:nvPr/>
        </p:nvSpPr>
        <p:spPr>
          <a:xfrm>
            <a:off x="1975822" y="3223813"/>
            <a:ext cx="418641" cy="1877438"/>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pPr algn="l"/>
            <a:r>
              <a:rPr lang="en-GB" sz="1400" b="1" dirty="0">
                <a:solidFill>
                  <a:srgbClr val="4478A8"/>
                </a:solidFill>
                <a:latin typeface="Arial" panose="020B0604020202020204" pitchFamily="34" charset="0"/>
                <a:cs typeface="Arial" panose="020B0604020202020204" pitchFamily="34" charset="0"/>
              </a:rPr>
              <a:t>Causes</a:t>
            </a:r>
          </a:p>
        </p:txBody>
      </p:sp>
      <p:sp>
        <p:nvSpPr>
          <p:cNvPr id="18" name="TextBox 17">
            <a:extLst>
              <a:ext uri="{FF2B5EF4-FFF2-40B4-BE49-F238E27FC236}">
                <a16:creationId xmlns:a16="http://schemas.microsoft.com/office/drawing/2014/main" id="{0BD38F1A-1924-C69B-3134-C0F30E17467C}"/>
              </a:ext>
            </a:extLst>
          </p:cNvPr>
          <p:cNvSpPr txBox="1"/>
          <p:nvPr/>
        </p:nvSpPr>
        <p:spPr>
          <a:xfrm>
            <a:off x="9918604" y="2628561"/>
            <a:ext cx="418641" cy="3275746"/>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r>
              <a:rPr lang="en-GB" sz="1400" b="1" dirty="0">
                <a:solidFill>
                  <a:srgbClr val="4478A8"/>
                </a:solidFill>
                <a:latin typeface="Arial" panose="020B0604020202020204" pitchFamily="34" charset="0"/>
                <a:cs typeface="Arial" panose="020B0604020202020204" pitchFamily="34" charset="0"/>
              </a:rPr>
              <a:t>Consequences</a:t>
            </a:r>
          </a:p>
        </p:txBody>
      </p:sp>
      <p:sp>
        <p:nvSpPr>
          <p:cNvPr id="15" name="Oval 14">
            <a:extLst>
              <a:ext uri="{FF2B5EF4-FFF2-40B4-BE49-F238E27FC236}">
                <a16:creationId xmlns:a16="http://schemas.microsoft.com/office/drawing/2014/main" id="{05529E13-0075-2AA1-41C3-9DE7C9D1FF6E}"/>
              </a:ext>
            </a:extLst>
          </p:cNvPr>
          <p:cNvSpPr/>
          <p:nvPr/>
        </p:nvSpPr>
        <p:spPr>
          <a:xfrm>
            <a:off x="4926139" y="3673554"/>
            <a:ext cx="2291229" cy="94113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478A8"/>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D48B182-117D-140B-BD8D-9C92903538B9}"/>
              </a:ext>
            </a:extLst>
          </p:cNvPr>
          <p:cNvSpPr txBox="1"/>
          <p:nvPr/>
        </p:nvSpPr>
        <p:spPr>
          <a:xfrm>
            <a:off x="4266428" y="3840808"/>
            <a:ext cx="3573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tx1">
                    <a:lumMod val="95000"/>
                    <a:lumOff val="5000"/>
                  </a:schemeClr>
                </a:solidFill>
                <a:latin typeface="Arial" panose="020B0604020202020204" pitchFamily="34" charset="0"/>
                <a:cs typeface="Arial" panose="020B0604020202020204" pitchFamily="34" charset="0"/>
              </a:rPr>
              <a:t>Fatigue</a:t>
            </a:r>
            <a:endParaRPr lang="en-US" sz="24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ED24093B-23F8-1124-E6B3-40C8FF11F668}"/>
              </a:ext>
            </a:extLst>
          </p:cNvPr>
          <p:cNvCxnSpPr>
            <a:cxnSpLocks/>
          </p:cNvCxnSpPr>
          <p:nvPr/>
        </p:nvCxnSpPr>
        <p:spPr>
          <a:xfrm>
            <a:off x="3759343" y="3683172"/>
            <a:ext cx="1119101" cy="306957"/>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5FAC80E-1106-5D68-A20F-796CF33056DC}"/>
              </a:ext>
            </a:extLst>
          </p:cNvPr>
          <p:cNvCxnSpPr>
            <a:cxnSpLocks/>
            <a:endCxn id="33" idx="1"/>
          </p:cNvCxnSpPr>
          <p:nvPr/>
        </p:nvCxnSpPr>
        <p:spPr>
          <a:xfrm flipV="1">
            <a:off x="7169215" y="3778118"/>
            <a:ext cx="1480142" cy="232246"/>
          </a:xfrm>
          <a:prstGeom prst="straightConnector1">
            <a:avLst/>
          </a:prstGeom>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607FE2A4-7453-3467-D06C-A2DE03288E3C}"/>
              </a:ext>
            </a:extLst>
          </p:cNvPr>
          <p:cNvSpPr/>
          <p:nvPr/>
        </p:nvSpPr>
        <p:spPr>
          <a:xfrm>
            <a:off x="4182741" y="3727135"/>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46941BC7-F5AD-1C05-15B2-7EBB146FBC60}"/>
              </a:ext>
            </a:extLst>
          </p:cNvPr>
          <p:cNvSpPr/>
          <p:nvPr/>
        </p:nvSpPr>
        <p:spPr>
          <a:xfrm>
            <a:off x="7786521" y="3832187"/>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D50D7597-73C8-B57D-D3FD-54601D6D2B5E}"/>
              </a:ext>
            </a:extLst>
          </p:cNvPr>
          <p:cNvCxnSpPr>
            <a:cxnSpLocks/>
            <a:stCxn id="12" idx="3"/>
          </p:cNvCxnSpPr>
          <p:nvPr/>
        </p:nvCxnSpPr>
        <p:spPr>
          <a:xfrm flipV="1">
            <a:off x="3816298" y="4136734"/>
            <a:ext cx="1062146" cy="226529"/>
          </a:xfrm>
          <a:prstGeom prst="straightConnector1">
            <a:avLst/>
          </a:prstGeom>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02C62EEA-305D-FE0A-C07D-8BCCAD64B2BB}"/>
              </a:ext>
            </a:extLst>
          </p:cNvPr>
          <p:cNvSpPr/>
          <p:nvPr/>
        </p:nvSpPr>
        <p:spPr>
          <a:xfrm>
            <a:off x="4165401" y="4177599"/>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44C5335D-007D-3AF1-43FC-F9B0C5FC3892}"/>
              </a:ext>
            </a:extLst>
          </p:cNvPr>
          <p:cNvSpPr/>
          <p:nvPr/>
        </p:nvSpPr>
        <p:spPr>
          <a:xfrm>
            <a:off x="4515266" y="4103802"/>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Arrow Connector 24">
            <a:extLst>
              <a:ext uri="{FF2B5EF4-FFF2-40B4-BE49-F238E27FC236}">
                <a16:creationId xmlns:a16="http://schemas.microsoft.com/office/drawing/2014/main" id="{0D2EB708-4CC0-1835-D259-682C67A24734}"/>
              </a:ext>
            </a:extLst>
          </p:cNvPr>
          <p:cNvCxnSpPr>
            <a:cxnSpLocks/>
            <a:endCxn id="34" idx="1"/>
          </p:cNvCxnSpPr>
          <p:nvPr/>
        </p:nvCxnSpPr>
        <p:spPr>
          <a:xfrm>
            <a:off x="7193350" y="4134105"/>
            <a:ext cx="1445940" cy="288333"/>
          </a:xfrm>
          <a:prstGeom prst="straightConnector1">
            <a:avLst/>
          </a:prstGeom>
        </p:spPr>
        <p:style>
          <a:lnRef idx="1">
            <a:schemeClr val="dk1"/>
          </a:lnRef>
          <a:fillRef idx="0">
            <a:schemeClr val="dk1"/>
          </a:fillRef>
          <a:effectRef idx="0">
            <a:schemeClr val="dk1"/>
          </a:effectRef>
          <a:fontRef idx="minor">
            <a:schemeClr val="tx1"/>
          </a:fontRef>
        </p:style>
      </p:cxnSp>
      <p:sp>
        <p:nvSpPr>
          <p:cNvPr id="28" name="Rectangle: Rounded Corners 27">
            <a:extLst>
              <a:ext uri="{FF2B5EF4-FFF2-40B4-BE49-F238E27FC236}">
                <a16:creationId xmlns:a16="http://schemas.microsoft.com/office/drawing/2014/main" id="{2B08927E-EBDE-A7BB-E7A2-6247319C2FE6}"/>
              </a:ext>
            </a:extLst>
          </p:cNvPr>
          <p:cNvSpPr/>
          <p:nvPr/>
        </p:nvSpPr>
        <p:spPr>
          <a:xfrm>
            <a:off x="7523733" y="4124676"/>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3A47FB9F-D16E-1BA5-2DFD-D26FA0D7BCC6}"/>
              </a:ext>
            </a:extLst>
          </p:cNvPr>
          <p:cNvSpPr/>
          <p:nvPr/>
        </p:nvSpPr>
        <p:spPr>
          <a:xfrm>
            <a:off x="8031941" y="4233438"/>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04BA71EA-702D-5FB3-1573-19855E2283E9}"/>
              </a:ext>
            </a:extLst>
          </p:cNvPr>
          <p:cNvSpPr/>
          <p:nvPr/>
        </p:nvSpPr>
        <p:spPr>
          <a:xfrm>
            <a:off x="2607164" y="4172031"/>
            <a:ext cx="1209134" cy="38246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Mental overload</a:t>
            </a:r>
          </a:p>
        </p:txBody>
      </p:sp>
      <p:sp>
        <p:nvSpPr>
          <p:cNvPr id="33" name="Rectangle: Rounded Corners 32">
            <a:extLst>
              <a:ext uri="{FF2B5EF4-FFF2-40B4-BE49-F238E27FC236}">
                <a16:creationId xmlns:a16="http://schemas.microsoft.com/office/drawing/2014/main" id="{8AD01661-71C9-6BAC-8D29-AE9CC8B911BE}"/>
              </a:ext>
            </a:extLst>
          </p:cNvPr>
          <p:cNvSpPr/>
          <p:nvPr/>
        </p:nvSpPr>
        <p:spPr>
          <a:xfrm>
            <a:off x="8649357" y="3620811"/>
            <a:ext cx="1155180" cy="314613"/>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Injury</a:t>
            </a:r>
          </a:p>
        </p:txBody>
      </p:sp>
      <p:sp>
        <p:nvSpPr>
          <p:cNvPr id="34" name="Rectangle: Rounded Corners 33">
            <a:extLst>
              <a:ext uri="{FF2B5EF4-FFF2-40B4-BE49-F238E27FC236}">
                <a16:creationId xmlns:a16="http://schemas.microsoft.com/office/drawing/2014/main" id="{CB7493CC-C486-3A1F-1A44-68C7F7C858AF}"/>
              </a:ext>
            </a:extLst>
          </p:cNvPr>
          <p:cNvSpPr/>
          <p:nvPr/>
        </p:nvSpPr>
        <p:spPr>
          <a:xfrm>
            <a:off x="8639290" y="4111816"/>
            <a:ext cx="1186354" cy="621244"/>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Unsafe decision</a:t>
            </a:r>
          </a:p>
        </p:txBody>
      </p:sp>
      <p:sp>
        <p:nvSpPr>
          <p:cNvPr id="39" name="TextBox 38">
            <a:extLst>
              <a:ext uri="{FF2B5EF4-FFF2-40B4-BE49-F238E27FC236}">
                <a16:creationId xmlns:a16="http://schemas.microsoft.com/office/drawing/2014/main" id="{7073230F-99FD-C2E0-DE90-EC8A8671BBD5}"/>
              </a:ext>
            </a:extLst>
          </p:cNvPr>
          <p:cNvSpPr txBox="1"/>
          <p:nvPr/>
        </p:nvSpPr>
        <p:spPr>
          <a:xfrm rot="20310200">
            <a:off x="3681459" y="4536523"/>
            <a:ext cx="1607782" cy="307777"/>
          </a:xfrm>
          <a:prstGeom prst="rect">
            <a:avLst/>
          </a:prstGeom>
          <a:noFill/>
        </p:spPr>
        <p:txBody>
          <a:bodyPr wrap="square" rtlCol="0">
            <a:spAutoFit/>
          </a:bodyPr>
          <a:lstStyle/>
          <a:p>
            <a:r>
              <a:rPr lang="en-GB" sz="1400" dirty="0"/>
              <a:t>Control measures</a:t>
            </a:r>
            <a:endParaRPr lang="en-GB" dirty="0"/>
          </a:p>
        </p:txBody>
      </p:sp>
      <p:sp>
        <p:nvSpPr>
          <p:cNvPr id="42" name="Rectangle: Rounded Corners 41">
            <a:extLst>
              <a:ext uri="{FF2B5EF4-FFF2-40B4-BE49-F238E27FC236}">
                <a16:creationId xmlns:a16="http://schemas.microsoft.com/office/drawing/2014/main" id="{5DAE4ACF-3313-D6A9-B53B-308EC8EC2D17}"/>
              </a:ext>
            </a:extLst>
          </p:cNvPr>
          <p:cNvSpPr/>
          <p:nvPr/>
        </p:nvSpPr>
        <p:spPr>
          <a:xfrm>
            <a:off x="2633267" y="3197728"/>
            <a:ext cx="579382" cy="226422"/>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E.g.</a:t>
            </a:r>
          </a:p>
        </p:txBody>
      </p:sp>
      <p:sp>
        <p:nvSpPr>
          <p:cNvPr id="43" name="Rectangle: Rounded Corners 42">
            <a:extLst>
              <a:ext uri="{FF2B5EF4-FFF2-40B4-BE49-F238E27FC236}">
                <a16:creationId xmlns:a16="http://schemas.microsoft.com/office/drawing/2014/main" id="{EF630A7C-869E-BE33-184F-CFE05C249633}"/>
              </a:ext>
            </a:extLst>
          </p:cNvPr>
          <p:cNvSpPr/>
          <p:nvPr/>
        </p:nvSpPr>
        <p:spPr>
          <a:xfrm>
            <a:off x="9202700" y="3118880"/>
            <a:ext cx="622944" cy="314613"/>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4E9F3"/>
                </a:solidFill>
              </a:rPr>
              <a:t>E.g.</a:t>
            </a:r>
          </a:p>
        </p:txBody>
      </p:sp>
      <p:sp>
        <p:nvSpPr>
          <p:cNvPr id="48" name="TextBox 47">
            <a:extLst>
              <a:ext uri="{FF2B5EF4-FFF2-40B4-BE49-F238E27FC236}">
                <a16:creationId xmlns:a16="http://schemas.microsoft.com/office/drawing/2014/main" id="{661FC9C3-971C-F858-13BE-11AE8ECAD452}"/>
              </a:ext>
            </a:extLst>
          </p:cNvPr>
          <p:cNvSpPr txBox="1"/>
          <p:nvPr/>
        </p:nvSpPr>
        <p:spPr>
          <a:xfrm rot="1190807">
            <a:off x="7099343" y="4630168"/>
            <a:ext cx="1736274" cy="307777"/>
          </a:xfrm>
          <a:prstGeom prst="rect">
            <a:avLst/>
          </a:prstGeom>
          <a:noFill/>
        </p:spPr>
        <p:txBody>
          <a:bodyPr wrap="square" lIns="91440" tIns="45720" rIns="91440" bIns="45720" rtlCol="0" anchor="t">
            <a:spAutoFit/>
          </a:bodyPr>
          <a:lstStyle/>
          <a:p>
            <a:r>
              <a:rPr lang="en-GB" sz="1400" dirty="0"/>
              <a:t>Mitigation measures</a:t>
            </a:r>
            <a:endParaRPr lang="en-GB" dirty="0"/>
          </a:p>
        </p:txBody>
      </p:sp>
      <p:sp>
        <p:nvSpPr>
          <p:cNvPr id="19" name="Rectangle 18">
            <a:extLst>
              <a:ext uri="{FF2B5EF4-FFF2-40B4-BE49-F238E27FC236}">
                <a16:creationId xmlns:a16="http://schemas.microsoft.com/office/drawing/2014/main" id="{714B4ED2-8789-8898-E141-28EB8EDB4617}"/>
              </a:ext>
            </a:extLst>
          </p:cNvPr>
          <p:cNvSpPr/>
          <p:nvPr/>
        </p:nvSpPr>
        <p:spPr>
          <a:xfrm flipV="1">
            <a:off x="371335" y="1543570"/>
            <a:ext cx="5724665"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0" name="Content Placeholder 2">
            <a:extLst>
              <a:ext uri="{FF2B5EF4-FFF2-40B4-BE49-F238E27FC236}">
                <a16:creationId xmlns:a16="http://schemas.microsoft.com/office/drawing/2014/main" id="{0DA27085-1D68-E8A9-545C-572A2688DE93}"/>
              </a:ext>
            </a:extLst>
          </p:cNvPr>
          <p:cNvSpPr>
            <a:spLocks noGrp="1"/>
          </p:cNvSpPr>
          <p:nvPr>
            <p:ph idx="1"/>
          </p:nvPr>
        </p:nvSpPr>
        <p:spPr>
          <a:xfrm>
            <a:off x="2292267" y="5798639"/>
            <a:ext cx="7970756" cy="822489"/>
          </a:xfrm>
        </p:spPr>
        <p:txBody>
          <a:bodyPr vert="horz" lIns="91440" tIns="45720" rIns="91440" bIns="45720" rtlCol="0" anchor="t">
            <a:noAutofit/>
          </a:bodyPr>
          <a:lstStyle/>
          <a:p>
            <a:pPr marL="0" indent="0" algn="ctr">
              <a:buNone/>
            </a:pPr>
            <a:r>
              <a:rPr lang="en-US" sz="1800" dirty="0">
                <a:solidFill>
                  <a:srgbClr val="4478A8"/>
                </a:solidFill>
                <a:latin typeface="Arial"/>
                <a:cs typeface="Calibri"/>
              </a:rPr>
              <a:t>We will consider (1) state of fatigue, (2) the consequences of this state and (3) what you and your organisation can do to mitigate these consequences. </a:t>
            </a:r>
            <a:r>
              <a:rPr lang="en-US" sz="1800" b="1" dirty="0">
                <a:solidFill>
                  <a:srgbClr val="4478A8"/>
                </a:solidFill>
                <a:latin typeface="Arial"/>
                <a:cs typeface="Calibri"/>
              </a:rPr>
              <a:t> </a:t>
            </a:r>
          </a:p>
        </p:txBody>
      </p:sp>
      <p:sp>
        <p:nvSpPr>
          <p:cNvPr id="5" name="Rectangle: Rounded Corners 4">
            <a:extLst>
              <a:ext uri="{FF2B5EF4-FFF2-40B4-BE49-F238E27FC236}">
                <a16:creationId xmlns:a16="http://schemas.microsoft.com/office/drawing/2014/main" id="{EC3AFD78-A914-8776-710A-0387F16EEEEE}"/>
              </a:ext>
            </a:extLst>
          </p:cNvPr>
          <p:cNvSpPr/>
          <p:nvPr/>
        </p:nvSpPr>
        <p:spPr>
          <a:xfrm>
            <a:off x="2604162" y="3525865"/>
            <a:ext cx="1288743" cy="31461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400" dirty="0">
              <a:solidFill>
                <a:srgbClr val="E4E9F3"/>
              </a:solidFill>
            </a:endParaRPr>
          </a:p>
          <a:p>
            <a:pPr algn="ctr"/>
            <a:r>
              <a:rPr lang="en-GB" sz="1400" dirty="0">
                <a:solidFill>
                  <a:srgbClr val="E4E9F3"/>
                </a:solidFill>
              </a:rPr>
              <a:t>Work pattern	</a:t>
            </a:r>
          </a:p>
        </p:txBody>
      </p:sp>
      <p:sp>
        <p:nvSpPr>
          <p:cNvPr id="22" name="Content Placeholder 2">
            <a:extLst>
              <a:ext uri="{FF2B5EF4-FFF2-40B4-BE49-F238E27FC236}">
                <a16:creationId xmlns:a16="http://schemas.microsoft.com/office/drawing/2014/main" id="{5F6366F5-B1ED-4AC7-F606-87A40B716A30}"/>
              </a:ext>
            </a:extLst>
          </p:cNvPr>
          <p:cNvSpPr txBox="1">
            <a:spLocks/>
          </p:cNvSpPr>
          <p:nvPr/>
        </p:nvSpPr>
        <p:spPr>
          <a:xfrm>
            <a:off x="337036" y="1767345"/>
            <a:ext cx="8706379" cy="5157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5781AB"/>
                </a:solidFill>
                <a:latin typeface="Arial"/>
                <a:ea typeface="+mn-lt"/>
                <a:cs typeface="Arial"/>
              </a:rPr>
              <a:t>The focus for this unit is on the </a:t>
            </a:r>
            <a:r>
              <a:rPr lang="en-GB" sz="1800" b="1" dirty="0">
                <a:solidFill>
                  <a:srgbClr val="5781AB"/>
                </a:solidFill>
                <a:latin typeface="Arial"/>
                <a:ea typeface="+mn-lt"/>
                <a:cs typeface="Arial"/>
              </a:rPr>
              <a:t>middle and right side of our Bowtie Framework: </a:t>
            </a:r>
            <a:endParaRPr lang="en-GB" sz="1800" b="1" dirty="0">
              <a:solidFill>
                <a:srgbClr val="0F0F0F"/>
              </a:solidFill>
              <a:ea typeface="+mn-lt"/>
              <a:cs typeface="+mn-lt"/>
            </a:endParaRPr>
          </a:p>
        </p:txBody>
      </p:sp>
      <p:sp>
        <p:nvSpPr>
          <p:cNvPr id="26" name="Rectangle 25">
            <a:extLst>
              <a:ext uri="{FF2B5EF4-FFF2-40B4-BE49-F238E27FC236}">
                <a16:creationId xmlns:a16="http://schemas.microsoft.com/office/drawing/2014/main" id="{C76087A5-372D-A900-F26A-AD53857B99D8}"/>
              </a:ext>
            </a:extLst>
          </p:cNvPr>
          <p:cNvSpPr/>
          <p:nvPr/>
        </p:nvSpPr>
        <p:spPr>
          <a:xfrm>
            <a:off x="5063146" y="2513889"/>
            <a:ext cx="5266496" cy="3048000"/>
          </a:xfrm>
          <a:prstGeom prst="rect">
            <a:avLst/>
          </a:prstGeom>
          <a:noFill/>
          <a:ln>
            <a:solidFill>
              <a:srgbClr val="ED7D3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5" descr="Member Details | Energy Networks Association">
            <a:extLst>
              <a:ext uri="{FF2B5EF4-FFF2-40B4-BE49-F238E27FC236}">
                <a16:creationId xmlns:a16="http://schemas.microsoft.com/office/drawing/2014/main" id="{22571AEF-5393-9AF9-8573-6146EAF2F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5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BF53E-3B67-7187-18C6-77F6B27DC5C5}"/>
              </a:ext>
            </a:extLst>
          </p:cNvPr>
          <p:cNvPicPr>
            <a:picLocks noChangeAspect="1"/>
          </p:cNvPicPr>
          <p:nvPr/>
        </p:nvPicPr>
        <p:blipFill>
          <a:blip r:embed="rId3"/>
          <a:stretch>
            <a:fillRect/>
          </a:stretch>
        </p:blipFill>
        <p:spPr>
          <a:xfrm>
            <a:off x="2967360" y="5774428"/>
            <a:ext cx="800212" cy="752580"/>
          </a:xfrm>
          <a:prstGeom prst="rect">
            <a:avLst/>
          </a:prstGeom>
          <a:ln>
            <a:noFill/>
          </a:ln>
        </p:spPr>
      </p:pic>
      <p:pic>
        <p:nvPicPr>
          <p:cNvPr id="5" name="Picture 4">
            <a:extLst>
              <a:ext uri="{FF2B5EF4-FFF2-40B4-BE49-F238E27FC236}">
                <a16:creationId xmlns:a16="http://schemas.microsoft.com/office/drawing/2014/main" id="{7B78D163-1DD6-20A7-23CA-145132163ADC}"/>
              </a:ext>
            </a:extLst>
          </p:cNvPr>
          <p:cNvPicPr>
            <a:picLocks noChangeAspect="1"/>
          </p:cNvPicPr>
          <p:nvPr/>
        </p:nvPicPr>
        <p:blipFill>
          <a:blip r:embed="rId4"/>
          <a:stretch>
            <a:fillRect/>
          </a:stretch>
        </p:blipFill>
        <p:spPr>
          <a:xfrm>
            <a:off x="222421" y="180734"/>
            <a:ext cx="3446902" cy="655682"/>
          </a:xfrm>
          <a:prstGeom prst="rect">
            <a:avLst/>
          </a:prstGeom>
        </p:spPr>
      </p:pic>
      <p:pic>
        <p:nvPicPr>
          <p:cNvPr id="7" name="Picture 6" descr="Member Details | Energy Networks Association">
            <a:extLst>
              <a:ext uri="{FF2B5EF4-FFF2-40B4-BE49-F238E27FC236}">
                <a16:creationId xmlns:a16="http://schemas.microsoft.com/office/drawing/2014/main" id="{40E68B40-02B2-A2FC-A7CE-DF8C4F815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A9AB3A-0BD5-F0B7-3BF8-E5B2E73BA9DC}"/>
              </a:ext>
            </a:extLst>
          </p:cNvPr>
          <p:cNvSpPr txBox="1"/>
          <p:nvPr/>
        </p:nvSpPr>
        <p:spPr>
          <a:xfrm>
            <a:off x="411480" y="886971"/>
            <a:ext cx="511176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solidFill>
                  <a:srgbClr val="4478A8"/>
                </a:solidFill>
                <a:latin typeface="Arial" panose="020B0604020202020204" pitchFamily="34" charset="0"/>
                <a:cs typeface="Arial" panose="020B0604020202020204" pitchFamily="34" charset="0"/>
              </a:rPr>
              <a:t>What is fatigue?</a:t>
            </a:r>
            <a:endParaRPr lang="en-GB" dirty="0">
              <a:solidFill>
                <a:srgbClr val="4478A8"/>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38553FC-D8C8-9C0B-BD41-C1C5E1FE5964}"/>
              </a:ext>
            </a:extLst>
          </p:cNvPr>
          <p:cNvSpPr/>
          <p:nvPr/>
        </p:nvSpPr>
        <p:spPr>
          <a:xfrm flipV="1">
            <a:off x="539495" y="1554629"/>
            <a:ext cx="3529585"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6" name="Content Placeholder 2">
            <a:extLst>
              <a:ext uri="{FF2B5EF4-FFF2-40B4-BE49-F238E27FC236}">
                <a16:creationId xmlns:a16="http://schemas.microsoft.com/office/drawing/2014/main" id="{E790BC7D-1AC5-239E-3742-00D61AF20320}"/>
              </a:ext>
            </a:extLst>
          </p:cNvPr>
          <p:cNvSpPr txBox="1">
            <a:spLocks/>
          </p:cNvSpPr>
          <p:nvPr/>
        </p:nvSpPr>
        <p:spPr>
          <a:xfrm>
            <a:off x="539495" y="1792224"/>
            <a:ext cx="11283697" cy="488504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solidFill>
                  <a:srgbClr val="4478A8"/>
                </a:solidFill>
                <a:latin typeface="Arial"/>
                <a:cs typeface="Arial"/>
              </a:rPr>
              <a:t>We have already talked about </a:t>
            </a:r>
            <a:r>
              <a:rPr lang="en-GB" sz="1900" b="1" dirty="0">
                <a:solidFill>
                  <a:srgbClr val="4478A8"/>
                </a:solidFill>
                <a:latin typeface="Arial"/>
                <a:cs typeface="Arial"/>
              </a:rPr>
              <a:t>how complex fatigue is </a:t>
            </a:r>
            <a:r>
              <a:rPr lang="en-GB" sz="1900" dirty="0">
                <a:solidFill>
                  <a:srgbClr val="4478A8"/>
                </a:solidFill>
                <a:latin typeface="Arial"/>
                <a:cs typeface="Arial"/>
              </a:rPr>
              <a:t>– this complexity explains the fact there are lots of different definitions and explanations of fatigue that have developed to be useful in different contexts.</a:t>
            </a:r>
          </a:p>
          <a:p>
            <a:r>
              <a:rPr lang="en-GB" sz="1900" dirty="0">
                <a:solidFill>
                  <a:srgbClr val="4478A8"/>
                </a:solidFill>
                <a:latin typeface="Arial"/>
                <a:cs typeface="Arial"/>
              </a:rPr>
              <a:t>There are also </a:t>
            </a:r>
            <a:r>
              <a:rPr lang="en-GB" sz="1900" b="1" dirty="0">
                <a:solidFill>
                  <a:srgbClr val="4478A8"/>
                </a:solidFill>
                <a:latin typeface="Arial"/>
                <a:cs typeface="Arial"/>
              </a:rPr>
              <a:t>lots of misconceptions </a:t>
            </a:r>
            <a:r>
              <a:rPr lang="en-GB" sz="1900" dirty="0">
                <a:solidFill>
                  <a:srgbClr val="4478A8"/>
                </a:solidFill>
                <a:latin typeface="Arial"/>
                <a:cs typeface="Arial"/>
              </a:rPr>
              <a:t>– unhelpful ideas that can confuse us or prevent us from managing fatigue safely. Alan has shared some things he’s overheard his colleagues say, but doesn’t quite know how to respond: </a:t>
            </a:r>
            <a:endParaRPr lang="en-GB" sz="1900" dirty="0">
              <a:solidFill>
                <a:srgbClr val="4478A8"/>
              </a:solidFill>
              <a:latin typeface="Arial" panose="020B0604020202020204" pitchFamily="34" charset="0"/>
              <a:cs typeface="Arial" panose="020B0604020202020204" pitchFamily="34" charset="0"/>
            </a:endParaRPr>
          </a:p>
          <a:p>
            <a:endParaRPr lang="en-GB" sz="2000" dirty="0">
              <a:solidFill>
                <a:srgbClr val="4478A8"/>
              </a:solidFill>
              <a:latin typeface="Arial" panose="020B0604020202020204" pitchFamily="34" charset="0"/>
              <a:cs typeface="Arial" panose="020B0604020202020204" pitchFamily="34" charset="0"/>
            </a:endParaRP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a:p>
            <a:pPr marL="0" indent="0" algn="r">
              <a:buNone/>
            </a:pPr>
            <a:r>
              <a:rPr lang="en-GB" sz="2000" dirty="0">
                <a:solidFill>
                  <a:srgbClr val="ED7D31"/>
                </a:solidFill>
                <a:latin typeface="Arial"/>
                <a:cs typeface="Arial"/>
              </a:rPr>
              <a:t>We will help Alan to think again </a:t>
            </a:r>
            <a:br>
              <a:rPr lang="en-GB" sz="2000" dirty="0">
                <a:latin typeface="Arial" panose="020B0604020202020204" pitchFamily="34" charset="0"/>
                <a:cs typeface="Arial" panose="020B0604020202020204" pitchFamily="34" charset="0"/>
              </a:rPr>
            </a:br>
            <a:r>
              <a:rPr lang="en-GB" sz="2000" dirty="0">
                <a:solidFill>
                  <a:srgbClr val="ED7D31"/>
                </a:solidFill>
                <a:latin typeface="Arial"/>
                <a:cs typeface="Arial"/>
              </a:rPr>
              <a:t>about these ideas shortly.</a:t>
            </a:r>
          </a:p>
        </p:txBody>
      </p:sp>
      <p:sp>
        <p:nvSpPr>
          <p:cNvPr id="15" name="Speech Bubble: Oval 14">
            <a:extLst>
              <a:ext uri="{FF2B5EF4-FFF2-40B4-BE49-F238E27FC236}">
                <a16:creationId xmlns:a16="http://schemas.microsoft.com/office/drawing/2014/main" id="{090B5D8B-092C-BF41-A449-E6962D9AFC72}"/>
              </a:ext>
            </a:extLst>
          </p:cNvPr>
          <p:cNvSpPr/>
          <p:nvPr/>
        </p:nvSpPr>
        <p:spPr>
          <a:xfrm>
            <a:off x="222421" y="3244870"/>
            <a:ext cx="2441530" cy="1459886"/>
          </a:xfrm>
          <a:prstGeom prst="wedgeEllipseCallout">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accent1">
                    <a:lumMod val="75000"/>
                  </a:schemeClr>
                </a:solidFill>
              </a:rPr>
              <a:t>“</a:t>
            </a:r>
            <a:r>
              <a:rPr lang="en-US" i="1" dirty="0">
                <a:solidFill>
                  <a:srgbClr val="4478A8"/>
                </a:solidFill>
              </a:rPr>
              <a:t>I don’t get fatigued – that is for other people!”</a:t>
            </a:r>
            <a:endParaRPr lang="en-GB" i="1" dirty="0">
              <a:solidFill>
                <a:srgbClr val="4478A8"/>
              </a:solidFill>
            </a:endParaRPr>
          </a:p>
        </p:txBody>
      </p:sp>
      <p:sp>
        <p:nvSpPr>
          <p:cNvPr id="17" name="Speech Bubble: Oval 16">
            <a:extLst>
              <a:ext uri="{FF2B5EF4-FFF2-40B4-BE49-F238E27FC236}">
                <a16:creationId xmlns:a16="http://schemas.microsoft.com/office/drawing/2014/main" id="{91C8EAF0-837B-008C-4D87-256192185A9D}"/>
              </a:ext>
            </a:extLst>
          </p:cNvPr>
          <p:cNvSpPr/>
          <p:nvPr/>
        </p:nvSpPr>
        <p:spPr>
          <a:xfrm>
            <a:off x="2539467" y="3812593"/>
            <a:ext cx="2482719" cy="1490778"/>
          </a:xfrm>
          <a:prstGeom prst="wedgeEllipseCallout">
            <a:avLst>
              <a:gd name="adj1" fmla="val -41163"/>
              <a:gd name="adj2" fmla="val 57593"/>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rgbClr val="4478A8"/>
                </a:solidFill>
              </a:rPr>
              <a:t>“It is only ‘real fatigue’ if it lasts a long time!”</a:t>
            </a:r>
            <a:endParaRPr lang="en-GB" i="1" dirty="0">
              <a:solidFill>
                <a:srgbClr val="4478A8"/>
              </a:solidFill>
            </a:endParaRPr>
          </a:p>
        </p:txBody>
      </p:sp>
      <p:sp>
        <p:nvSpPr>
          <p:cNvPr id="18" name="Speech Bubble: Oval 17">
            <a:extLst>
              <a:ext uri="{FF2B5EF4-FFF2-40B4-BE49-F238E27FC236}">
                <a16:creationId xmlns:a16="http://schemas.microsoft.com/office/drawing/2014/main" id="{2768604A-3486-FA95-0B89-04A3A7653382}"/>
              </a:ext>
            </a:extLst>
          </p:cNvPr>
          <p:cNvSpPr/>
          <p:nvPr/>
        </p:nvSpPr>
        <p:spPr>
          <a:xfrm>
            <a:off x="3986307" y="5106268"/>
            <a:ext cx="2359152" cy="1336319"/>
          </a:xfrm>
          <a:prstGeom prst="wedgeEllipseCallout">
            <a:avLst>
              <a:gd name="adj1" fmla="val -58973"/>
              <a:gd name="adj2" fmla="val 12685"/>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accent1">
                    <a:lumMod val="75000"/>
                  </a:schemeClr>
                </a:solidFill>
              </a:rPr>
              <a:t>“</a:t>
            </a:r>
            <a:r>
              <a:rPr lang="en-US" i="1" dirty="0">
                <a:solidFill>
                  <a:srgbClr val="4478A8"/>
                </a:solidFill>
              </a:rPr>
              <a:t>I know when to stop -  I know my limits!”</a:t>
            </a:r>
            <a:endParaRPr lang="en-GB" i="1" dirty="0">
              <a:solidFill>
                <a:srgbClr val="4478A8"/>
              </a:solidFill>
            </a:endParaRPr>
          </a:p>
        </p:txBody>
      </p:sp>
      <p:pic>
        <p:nvPicPr>
          <p:cNvPr id="19" name="Picture 18">
            <a:extLst>
              <a:ext uri="{FF2B5EF4-FFF2-40B4-BE49-F238E27FC236}">
                <a16:creationId xmlns:a16="http://schemas.microsoft.com/office/drawing/2014/main" id="{EE22E745-0184-9291-ABB1-0C6245C1DEA0}"/>
              </a:ext>
            </a:extLst>
          </p:cNvPr>
          <p:cNvPicPr>
            <a:picLocks noChangeAspect="1"/>
          </p:cNvPicPr>
          <p:nvPr/>
        </p:nvPicPr>
        <p:blipFill>
          <a:blip r:embed="rId6"/>
          <a:stretch>
            <a:fillRect/>
          </a:stretch>
        </p:blipFill>
        <p:spPr>
          <a:xfrm>
            <a:off x="7667814" y="3946259"/>
            <a:ext cx="1354983" cy="1521239"/>
          </a:xfrm>
          <a:prstGeom prst="rect">
            <a:avLst/>
          </a:prstGeom>
          <a:ln>
            <a:noFill/>
          </a:ln>
        </p:spPr>
      </p:pic>
      <p:sp>
        <p:nvSpPr>
          <p:cNvPr id="20" name="Thought Bubble: Cloud 19">
            <a:extLst>
              <a:ext uri="{FF2B5EF4-FFF2-40B4-BE49-F238E27FC236}">
                <a16:creationId xmlns:a16="http://schemas.microsoft.com/office/drawing/2014/main" id="{9088DAB1-5191-13EF-CD5A-102C2F0B0608}"/>
              </a:ext>
            </a:extLst>
          </p:cNvPr>
          <p:cNvSpPr/>
          <p:nvPr/>
        </p:nvSpPr>
        <p:spPr>
          <a:xfrm>
            <a:off x="8856519" y="2864224"/>
            <a:ext cx="2142099" cy="1129552"/>
          </a:xfrm>
          <a:prstGeom prst="cloudCallout">
            <a:avLst>
              <a:gd name="adj1" fmla="val -55666"/>
              <a:gd name="adj2" fmla="val 77395"/>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latin typeface="Arial" panose="020B0604020202020204" pitchFamily="34" charset="0"/>
                <a:cs typeface="Arial" panose="020B0604020202020204" pitchFamily="34" charset="0"/>
              </a:rPr>
              <a:t>Hmmm???</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AED4B85-5F15-4296-D735-8690372BACA3}"/>
              </a:ext>
            </a:extLst>
          </p:cNvPr>
          <p:cNvPicPr>
            <a:picLocks noChangeAspect="1"/>
          </p:cNvPicPr>
          <p:nvPr/>
        </p:nvPicPr>
        <p:blipFill>
          <a:blip r:embed="rId7"/>
          <a:stretch>
            <a:fillRect/>
          </a:stretch>
        </p:blipFill>
        <p:spPr>
          <a:xfrm>
            <a:off x="539495" y="4965299"/>
            <a:ext cx="847843" cy="790685"/>
          </a:xfrm>
          <a:prstGeom prst="rect">
            <a:avLst/>
          </a:prstGeom>
          <a:ln>
            <a:noFill/>
          </a:ln>
        </p:spPr>
      </p:pic>
      <p:pic>
        <p:nvPicPr>
          <p:cNvPr id="12" name="Picture 11">
            <a:extLst>
              <a:ext uri="{FF2B5EF4-FFF2-40B4-BE49-F238E27FC236}">
                <a16:creationId xmlns:a16="http://schemas.microsoft.com/office/drawing/2014/main" id="{2C5609E6-58C4-21DF-DF5F-FD4D39894492}"/>
              </a:ext>
            </a:extLst>
          </p:cNvPr>
          <p:cNvPicPr>
            <a:picLocks noChangeAspect="1"/>
          </p:cNvPicPr>
          <p:nvPr/>
        </p:nvPicPr>
        <p:blipFill>
          <a:blip r:embed="rId8"/>
          <a:stretch>
            <a:fillRect/>
          </a:stretch>
        </p:blipFill>
        <p:spPr>
          <a:xfrm>
            <a:off x="2170855" y="5296068"/>
            <a:ext cx="809738" cy="876422"/>
          </a:xfrm>
          <a:prstGeom prst="rect">
            <a:avLst/>
          </a:prstGeom>
          <a:ln>
            <a:noFill/>
          </a:ln>
        </p:spPr>
      </p:pic>
    </p:spTree>
    <p:extLst>
      <p:ext uri="{BB962C8B-B14F-4D97-AF65-F5344CB8AC3E}">
        <p14:creationId xmlns:p14="http://schemas.microsoft.com/office/powerpoint/2010/main" val="309803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8D163-1DD6-20A7-23CA-145132163ADC}"/>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7" name="Picture 6" descr="Member Details | Energy Networks Association">
            <a:extLst>
              <a:ext uri="{FF2B5EF4-FFF2-40B4-BE49-F238E27FC236}">
                <a16:creationId xmlns:a16="http://schemas.microsoft.com/office/drawing/2014/main" id="{40E68B40-02B2-A2FC-A7CE-DF8C4F815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A9AB3A-0BD5-F0B7-3BF8-E5B2E73BA9DC}"/>
              </a:ext>
            </a:extLst>
          </p:cNvPr>
          <p:cNvSpPr txBox="1"/>
          <p:nvPr/>
        </p:nvSpPr>
        <p:spPr>
          <a:xfrm>
            <a:off x="411480" y="886971"/>
            <a:ext cx="511176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solidFill>
                  <a:srgbClr val="4478A8"/>
                </a:solidFill>
                <a:latin typeface="Arial" panose="020B0604020202020204" pitchFamily="34" charset="0"/>
                <a:cs typeface="Arial" panose="020B0604020202020204" pitchFamily="34" charset="0"/>
              </a:rPr>
              <a:t>What is fatigue?</a:t>
            </a:r>
            <a:endParaRPr lang="en-GB" dirty="0">
              <a:solidFill>
                <a:srgbClr val="4478A8"/>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38553FC-D8C8-9C0B-BD41-C1C5E1FE5964}"/>
              </a:ext>
            </a:extLst>
          </p:cNvPr>
          <p:cNvSpPr/>
          <p:nvPr/>
        </p:nvSpPr>
        <p:spPr>
          <a:xfrm flipV="1">
            <a:off x="539495" y="1554629"/>
            <a:ext cx="3529585"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Content Placeholder 2">
            <a:extLst>
              <a:ext uri="{FF2B5EF4-FFF2-40B4-BE49-F238E27FC236}">
                <a16:creationId xmlns:a16="http://schemas.microsoft.com/office/drawing/2014/main" id="{4DDD57BC-F083-33E0-59AC-84A5719B52E7}"/>
              </a:ext>
            </a:extLst>
          </p:cNvPr>
          <p:cNvSpPr txBox="1">
            <a:spLocks/>
          </p:cNvSpPr>
          <p:nvPr/>
        </p:nvSpPr>
        <p:spPr>
          <a:xfrm>
            <a:off x="411480" y="1645412"/>
            <a:ext cx="11283697" cy="489469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4478A8"/>
                </a:solidFill>
                <a:latin typeface="Arial"/>
                <a:cs typeface="Arial"/>
              </a:rPr>
              <a:t>So, what actually is fatigue? There are many definitions, but this ‘working definition’ is perhaps most helpful for us in terms of our real world understanding and practical fatigue management: </a:t>
            </a:r>
            <a:endParaRPr lang="en-GB" sz="1800" dirty="0">
              <a:solidFill>
                <a:srgbClr val="4478A8"/>
              </a:solidFill>
              <a:latin typeface="Arial" panose="020B0604020202020204" pitchFamily="34" charset="0"/>
              <a:cs typeface="Arial" panose="020B0604020202020204" pitchFamily="34" charset="0"/>
            </a:endParaRPr>
          </a:p>
          <a:p>
            <a:pPr marL="0" indent="0">
              <a:buNone/>
            </a:pPr>
            <a:endParaRPr lang="en-GB" sz="1800" dirty="0">
              <a:solidFill>
                <a:srgbClr val="4478A8"/>
              </a:solidFill>
              <a:latin typeface="Arial" panose="020B0604020202020204" pitchFamily="34" charset="0"/>
              <a:cs typeface="Arial" panose="020B0604020202020204" pitchFamily="34" charset="0"/>
            </a:endParaRPr>
          </a:p>
          <a:p>
            <a:pPr marL="457200" lvl="1" indent="0">
              <a:buNone/>
            </a:pPr>
            <a:r>
              <a:rPr lang="en-GB" sz="1800" dirty="0">
                <a:solidFill>
                  <a:srgbClr val="4478A8"/>
                </a:solidFill>
                <a:latin typeface="Arial"/>
                <a:cs typeface="Arial"/>
              </a:rPr>
              <a:t>Fatigue is a process that develops in </a:t>
            </a:r>
            <a:r>
              <a:rPr lang="en-US" sz="1800" dirty="0">
                <a:solidFill>
                  <a:srgbClr val="4478A8"/>
                </a:solidFill>
                <a:latin typeface="Arial"/>
                <a:cs typeface="Arial"/>
              </a:rPr>
              <a:t>response to </a:t>
            </a:r>
            <a:r>
              <a:rPr lang="en-US" sz="1800" b="1" dirty="0">
                <a:solidFill>
                  <a:srgbClr val="4478A8"/>
                </a:solidFill>
                <a:latin typeface="Arial"/>
                <a:cs typeface="Arial"/>
              </a:rPr>
              <a:t>effortful engagement in work and/or sleep disruption </a:t>
            </a:r>
            <a:r>
              <a:rPr lang="en-US" sz="1800" dirty="0">
                <a:solidFill>
                  <a:srgbClr val="4478A8"/>
                </a:solidFill>
                <a:latin typeface="Arial"/>
                <a:cs typeface="Arial"/>
              </a:rPr>
              <a:t>(including sleep loss and extended wakefulness).  Put simply, we become fatigued when we work hard or experience inadequate sleep. </a:t>
            </a:r>
            <a:endParaRPr lang="en-US" sz="1800" dirty="0">
              <a:solidFill>
                <a:srgbClr val="4478A8"/>
              </a:solidFill>
              <a:latin typeface="Arial" panose="020B0604020202020204" pitchFamily="34" charset="0"/>
              <a:cs typeface="Arial" panose="020B0604020202020204" pitchFamily="34" charset="0"/>
            </a:endParaRPr>
          </a:p>
          <a:p>
            <a:pPr marL="457200" lvl="1" indent="0">
              <a:buNone/>
            </a:pPr>
            <a:r>
              <a:rPr lang="en-US" sz="1800" dirty="0">
                <a:solidFill>
                  <a:srgbClr val="4478A8"/>
                </a:solidFill>
                <a:latin typeface="Arial"/>
                <a:cs typeface="Arial"/>
              </a:rPr>
              <a:t>A fatigued state is characterised by two core elements of: </a:t>
            </a:r>
          </a:p>
          <a:p>
            <a:pPr marL="457200" lvl="1" indent="0">
              <a:buNone/>
            </a:pPr>
            <a:endParaRPr lang="en-US" sz="1800" dirty="0">
              <a:solidFill>
                <a:srgbClr val="4478A8"/>
              </a:solidFill>
              <a:latin typeface="Arial"/>
              <a:cs typeface="Arial"/>
            </a:endParaRPr>
          </a:p>
          <a:p>
            <a:pPr marL="457200" lvl="1" indent="0">
              <a:buNone/>
            </a:pPr>
            <a:endParaRPr lang="en-US" sz="1800" dirty="0">
              <a:solidFill>
                <a:srgbClr val="4478A8"/>
              </a:solidFill>
              <a:latin typeface="Arial" panose="020B0604020202020204" pitchFamily="34" charset="0"/>
              <a:cs typeface="Arial" panose="020B0604020202020204" pitchFamily="34" charset="0"/>
            </a:endParaRPr>
          </a:p>
          <a:p>
            <a:pPr marL="457200" lvl="1" indent="0">
              <a:buNone/>
            </a:pPr>
            <a:endParaRPr lang="en-US" sz="1800" dirty="0">
              <a:solidFill>
                <a:srgbClr val="4478A8"/>
              </a:solidFill>
              <a:latin typeface="Arial" panose="020B0604020202020204" pitchFamily="34" charset="0"/>
              <a:cs typeface="Arial" panose="020B0604020202020204" pitchFamily="34" charset="0"/>
            </a:endParaRPr>
          </a:p>
          <a:p>
            <a:pPr marL="457200" lvl="1" indent="0">
              <a:buNone/>
            </a:pPr>
            <a:br>
              <a:rPr lang="en-US" sz="1800" i="1" dirty="0">
                <a:latin typeface="Arial" panose="020B0604020202020204" pitchFamily="34" charset="0"/>
                <a:cs typeface="Arial" panose="020B0604020202020204" pitchFamily="34" charset="0"/>
              </a:rPr>
            </a:br>
            <a:endParaRPr lang="en-US" sz="1800" i="1" dirty="0">
              <a:latin typeface="Arial" panose="020B0604020202020204" pitchFamily="34" charset="0"/>
              <a:cs typeface="Arial" panose="020B0604020202020204" pitchFamily="34" charset="0"/>
            </a:endParaRPr>
          </a:p>
          <a:p>
            <a:pPr marL="457200" lvl="1" indent="0">
              <a:buNone/>
            </a:pPr>
            <a:r>
              <a:rPr lang="en-US" sz="1800" i="1" dirty="0">
                <a:solidFill>
                  <a:srgbClr val="4478A8"/>
                </a:solidFill>
                <a:latin typeface="Arial"/>
                <a:cs typeface="Arial"/>
              </a:rPr>
              <a:t>(It may be practical to think of these aspects of fatigue as an adaptive ‘</a:t>
            </a:r>
            <a:r>
              <a:rPr lang="en-US" sz="1800" b="1" i="1" dirty="0">
                <a:solidFill>
                  <a:srgbClr val="4478A8"/>
                </a:solidFill>
                <a:latin typeface="Arial"/>
                <a:cs typeface="Arial"/>
              </a:rPr>
              <a:t>stop emotion’, </a:t>
            </a:r>
            <a:r>
              <a:rPr lang="en-US" sz="1800" i="1" dirty="0">
                <a:solidFill>
                  <a:srgbClr val="4478A8"/>
                </a:solidFill>
                <a:latin typeface="Arial"/>
                <a:cs typeface="Arial"/>
              </a:rPr>
              <a:t>helpful in preventing us from working harder than is healthy! It is an in-built warning system that alerting us to the need to stop and rest.)​</a:t>
            </a:r>
            <a:endParaRPr lang="en-GB" sz="1800" i="1" dirty="0">
              <a:solidFill>
                <a:srgbClr val="4478A8"/>
              </a:solidFill>
              <a:latin typeface="Arial"/>
              <a:cs typeface="Arial"/>
            </a:endParaRPr>
          </a:p>
          <a:p>
            <a:pPr marL="457200" lvl="1" indent="0" algn="ctr">
              <a:buNone/>
            </a:pPr>
            <a:r>
              <a:rPr lang="en-US" sz="1800" dirty="0">
                <a:solidFill>
                  <a:srgbClr val="4478A8"/>
                </a:solidFill>
                <a:latin typeface="Arial"/>
                <a:cs typeface="Arial"/>
              </a:rPr>
              <a:t>Research has shown that because fatigue impacts our information processing...</a:t>
            </a:r>
            <a:endParaRPr lang="en-GB" sz="2800" dirty="0">
              <a:solidFill>
                <a:srgbClr val="ED7D31"/>
              </a:solidFill>
              <a:latin typeface="Arial" panose="020B0604020202020204" pitchFamily="34" charset="0"/>
              <a:cs typeface="Arial" panose="020B0604020202020204" pitchFamily="34" charset="0"/>
            </a:endParaRPr>
          </a:p>
          <a:p>
            <a:pPr marL="457200" lvl="1" indent="0" algn="ctr">
              <a:buNone/>
            </a:pPr>
            <a:r>
              <a:rPr lang="en-US" dirty="0">
                <a:solidFill>
                  <a:srgbClr val="ED7D31"/>
                </a:solidFill>
                <a:latin typeface="Arial"/>
                <a:cs typeface="Arial"/>
              </a:rPr>
              <a:t>fatigue impacts our ability to work safely.  </a:t>
            </a:r>
            <a:endParaRPr lang="en-GB" sz="2800" dirty="0">
              <a:solidFill>
                <a:srgbClr val="ED7D3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DCC145F-EEE1-BDE4-52E1-50F6D8C40FE2}"/>
              </a:ext>
            </a:extLst>
          </p:cNvPr>
          <p:cNvSpPr txBox="1"/>
          <p:nvPr/>
        </p:nvSpPr>
        <p:spPr>
          <a:xfrm>
            <a:off x="6392220" y="3646941"/>
            <a:ext cx="3195022" cy="978729"/>
          </a:xfrm>
          <a:prstGeom prst="rect">
            <a:avLst/>
          </a:prstGeom>
          <a:solidFill>
            <a:srgbClr val="E4E9F3"/>
          </a:solidFill>
          <a:ln>
            <a:noFill/>
          </a:ln>
        </p:spPr>
        <p:txBody>
          <a:bodyPr wrap="square" lIns="91440" tIns="45720" rIns="91440" bIns="45720" rtlCol="0" anchor="t">
            <a:spAutoFit/>
          </a:bodyPr>
          <a:lstStyle/>
          <a:p>
            <a:pPr algn="ctr" defTabSz="1066800">
              <a:lnSpc>
                <a:spcPct val="90000"/>
              </a:lnSpc>
              <a:spcBef>
                <a:spcPct val="0"/>
              </a:spcBef>
              <a:spcAft>
                <a:spcPct val="35000"/>
              </a:spcAft>
            </a:pPr>
            <a:br>
              <a:rPr lang="en-US" sz="1600" dirty="0">
                <a:solidFill>
                  <a:srgbClr val="ED7D31"/>
                </a:solidFill>
                <a:latin typeface="Arial"/>
                <a:cs typeface="Arial"/>
              </a:rPr>
            </a:br>
            <a:r>
              <a:rPr lang="en-US" sz="1600" dirty="0">
                <a:solidFill>
                  <a:srgbClr val="ED7D31"/>
                </a:solidFill>
                <a:latin typeface="Arial"/>
                <a:cs typeface="Arial"/>
              </a:rPr>
              <a:t>(2) </a:t>
            </a:r>
            <a:r>
              <a:rPr lang="en-US" sz="1600" b="1" dirty="0">
                <a:solidFill>
                  <a:srgbClr val="ED7D31"/>
                </a:solidFill>
                <a:latin typeface="Arial"/>
                <a:cs typeface="Arial"/>
              </a:rPr>
              <a:t>changes in information processing</a:t>
            </a:r>
            <a:r>
              <a:rPr lang="en-US" sz="1600" dirty="0">
                <a:solidFill>
                  <a:srgbClr val="ED7D31"/>
                </a:solidFill>
                <a:latin typeface="Arial"/>
                <a:cs typeface="Arial"/>
              </a:rPr>
              <a:t>, including aversion to further work. </a:t>
            </a:r>
          </a:p>
        </p:txBody>
      </p:sp>
      <p:sp>
        <p:nvSpPr>
          <p:cNvPr id="6" name="TextBox 5">
            <a:extLst>
              <a:ext uri="{FF2B5EF4-FFF2-40B4-BE49-F238E27FC236}">
                <a16:creationId xmlns:a16="http://schemas.microsoft.com/office/drawing/2014/main" id="{B0E37883-F35C-0CF6-09D9-7F18C9ADFC4A}"/>
              </a:ext>
            </a:extLst>
          </p:cNvPr>
          <p:cNvSpPr txBox="1"/>
          <p:nvPr/>
        </p:nvSpPr>
        <p:spPr>
          <a:xfrm>
            <a:off x="2385554" y="3688695"/>
            <a:ext cx="3195022" cy="889859"/>
          </a:xfrm>
          <a:prstGeom prst="rect">
            <a:avLst/>
          </a:prstGeom>
          <a:solidFill>
            <a:srgbClr val="E4E9F3"/>
          </a:solidFill>
          <a:ln>
            <a:noFill/>
          </a:ln>
        </p:spPr>
        <p:txBody>
          <a:bodyPr wrap="square" lIns="91440" tIns="45720" rIns="91440" bIns="45720" rtlCol="0" anchor="t">
            <a:spAutoFit/>
          </a:bodyPr>
          <a:lstStyle/>
          <a:p>
            <a:pPr algn="ctr" defTabSz="1066800">
              <a:lnSpc>
                <a:spcPct val="90000"/>
              </a:lnSpc>
              <a:spcBef>
                <a:spcPct val="0"/>
              </a:spcBef>
              <a:spcAft>
                <a:spcPct val="35000"/>
              </a:spcAft>
            </a:pPr>
            <a:endParaRPr lang="en-US" sz="1050" dirty="0">
              <a:solidFill>
                <a:srgbClr val="ED7D31"/>
              </a:solidFill>
              <a:latin typeface="Arial"/>
              <a:cs typeface="Arial"/>
            </a:endParaRPr>
          </a:p>
          <a:p>
            <a:pPr algn="ctr" defTabSz="1066800">
              <a:lnSpc>
                <a:spcPct val="90000"/>
              </a:lnSpc>
              <a:spcBef>
                <a:spcPct val="0"/>
              </a:spcBef>
              <a:spcAft>
                <a:spcPct val="35000"/>
              </a:spcAft>
            </a:pPr>
            <a:r>
              <a:rPr lang="en-US" dirty="0">
                <a:solidFill>
                  <a:srgbClr val="ED7D31"/>
                </a:solidFill>
                <a:latin typeface="Arial"/>
                <a:cs typeface="Arial"/>
              </a:rPr>
              <a:t>(1)</a:t>
            </a:r>
            <a:r>
              <a:rPr lang="en-US" b="1" dirty="0">
                <a:solidFill>
                  <a:srgbClr val="ED7D31"/>
                </a:solidFill>
                <a:latin typeface="Arial"/>
                <a:cs typeface="Arial"/>
              </a:rPr>
              <a:t> feelings </a:t>
            </a:r>
            <a:r>
              <a:rPr lang="en-US" dirty="0">
                <a:solidFill>
                  <a:srgbClr val="ED7D31"/>
                </a:solidFill>
                <a:latin typeface="Arial"/>
                <a:cs typeface="Arial"/>
              </a:rPr>
              <a:t>of tiredness</a:t>
            </a:r>
            <a:endParaRPr lang="en-US" dirty="0">
              <a:solidFill>
                <a:srgbClr val="4478A8"/>
              </a:solidFill>
              <a:latin typeface="Arial" panose="020B0604020202020204" pitchFamily="34" charset="0"/>
              <a:cs typeface="Arial" panose="020B0604020202020204" pitchFamily="34" charset="0"/>
            </a:endParaRPr>
          </a:p>
          <a:p>
            <a:pPr algn="ctr" defTabSz="1066800">
              <a:lnSpc>
                <a:spcPct val="90000"/>
              </a:lnSpc>
              <a:spcBef>
                <a:spcPct val="0"/>
              </a:spcBef>
              <a:spcAft>
                <a:spcPct val="35000"/>
              </a:spcAft>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50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8D163-1DD6-20A7-23CA-145132163ADC}"/>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7" name="Picture 6" descr="Member Details | Energy Networks Association">
            <a:extLst>
              <a:ext uri="{FF2B5EF4-FFF2-40B4-BE49-F238E27FC236}">
                <a16:creationId xmlns:a16="http://schemas.microsoft.com/office/drawing/2014/main" id="{40E68B40-02B2-A2FC-A7CE-DF8C4F815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A9AB3A-0BD5-F0B7-3BF8-E5B2E73BA9DC}"/>
              </a:ext>
            </a:extLst>
          </p:cNvPr>
          <p:cNvSpPr txBox="1"/>
          <p:nvPr/>
        </p:nvSpPr>
        <p:spPr>
          <a:xfrm>
            <a:off x="356616" y="929599"/>
            <a:ext cx="41144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dirty="0">
                <a:solidFill>
                  <a:srgbClr val="4478A8"/>
                </a:solidFill>
                <a:latin typeface="Arial" panose="020B0604020202020204" pitchFamily="34" charset="0"/>
                <a:cs typeface="Arial" panose="020B0604020202020204" pitchFamily="34" charset="0"/>
              </a:rPr>
              <a:t>Myth Busting 1 </a:t>
            </a:r>
            <a:endParaRPr lang="en-GB" sz="2000" dirty="0">
              <a:solidFill>
                <a:srgbClr val="4478A8"/>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38553FC-D8C8-9C0B-BD41-C1C5E1FE5964}"/>
              </a:ext>
            </a:extLst>
          </p:cNvPr>
          <p:cNvSpPr/>
          <p:nvPr/>
        </p:nvSpPr>
        <p:spPr>
          <a:xfrm flipV="1">
            <a:off x="539494" y="1653319"/>
            <a:ext cx="3931541"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6" name="Content Placeholder 2">
            <a:extLst>
              <a:ext uri="{FF2B5EF4-FFF2-40B4-BE49-F238E27FC236}">
                <a16:creationId xmlns:a16="http://schemas.microsoft.com/office/drawing/2014/main" id="{E790BC7D-1AC5-239E-3742-00D61AF20320}"/>
              </a:ext>
            </a:extLst>
          </p:cNvPr>
          <p:cNvSpPr txBox="1">
            <a:spLocks/>
          </p:cNvSpPr>
          <p:nvPr/>
        </p:nvSpPr>
        <p:spPr>
          <a:xfrm>
            <a:off x="5943600" y="1342153"/>
            <a:ext cx="5891784" cy="48850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900" dirty="0">
                <a:solidFill>
                  <a:srgbClr val="4478A8"/>
                </a:solidFill>
                <a:latin typeface="Arial" panose="020B0604020202020204" pitchFamily="34" charset="0"/>
                <a:cs typeface="Arial" panose="020B0604020202020204" pitchFamily="34" charset="0"/>
              </a:rPr>
              <a:t>So, let’s help Alan think through some of the things he has been hearing from his colleagues:</a:t>
            </a:r>
            <a:endParaRPr lang="en-GB" sz="2000" dirty="0">
              <a:solidFill>
                <a:srgbClr val="4478A8"/>
              </a:solidFill>
              <a:latin typeface="Arial" panose="020B0604020202020204" pitchFamily="34" charset="0"/>
              <a:cs typeface="Arial" panose="020B0604020202020204" pitchFamily="34" charset="0"/>
            </a:endParaRPr>
          </a:p>
          <a:p>
            <a:pPr marL="0" indent="0">
              <a:buNone/>
            </a:pPr>
            <a:r>
              <a:rPr lang="en-GB" sz="2000" dirty="0">
                <a:solidFill>
                  <a:srgbClr val="ED7D31"/>
                </a:solidFill>
                <a:latin typeface="Arial" panose="020B0604020202020204" pitchFamily="34" charset="0"/>
                <a:cs typeface="Arial" panose="020B0604020202020204" pitchFamily="34" charset="0"/>
              </a:rPr>
              <a:t>										Sally explains…</a:t>
            </a: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buNone/>
            </a:pPr>
            <a:r>
              <a:rPr lang="en-GB" sz="2000" dirty="0">
                <a:solidFill>
                  <a:srgbClr val="4478A8"/>
                </a:solidFill>
                <a:latin typeface="Arial" panose="020B0604020202020204" pitchFamily="34" charset="0"/>
                <a:cs typeface="Arial" panose="020B0604020202020204" pitchFamily="34" charset="0"/>
              </a:rPr>
              <a:t> </a:t>
            </a: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p:txBody>
      </p:sp>
      <p:sp>
        <p:nvSpPr>
          <p:cNvPr id="17" name="Speech Bubble: Oval 16">
            <a:extLst>
              <a:ext uri="{FF2B5EF4-FFF2-40B4-BE49-F238E27FC236}">
                <a16:creationId xmlns:a16="http://schemas.microsoft.com/office/drawing/2014/main" id="{91C8EAF0-837B-008C-4D87-256192185A9D}"/>
              </a:ext>
            </a:extLst>
          </p:cNvPr>
          <p:cNvSpPr/>
          <p:nvPr/>
        </p:nvSpPr>
        <p:spPr>
          <a:xfrm>
            <a:off x="717619" y="2422760"/>
            <a:ext cx="3086672" cy="917386"/>
          </a:xfrm>
          <a:prstGeom prst="wedgeEllipseCallout">
            <a:avLst>
              <a:gd name="adj1" fmla="val -26047"/>
              <a:gd name="adj2" fmla="val 74461"/>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rgbClr val="4478A8"/>
                </a:solidFill>
              </a:rPr>
              <a:t>“</a:t>
            </a:r>
            <a:r>
              <a:rPr lang="en-US" sz="1400" b="1" i="1" dirty="0">
                <a:solidFill>
                  <a:srgbClr val="4478A8"/>
                </a:solidFill>
                <a:latin typeface="Arial" panose="020B0604020202020204" pitchFamily="34" charset="0"/>
                <a:cs typeface="Arial" panose="020B0604020202020204" pitchFamily="34" charset="0"/>
              </a:rPr>
              <a:t>It is only really fatigue if it lasts a long time!”</a:t>
            </a:r>
            <a:endParaRPr lang="en-GB" b="1" i="1" dirty="0">
              <a:solidFill>
                <a:srgbClr val="4478A8"/>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D4F7D22-5AEF-BD57-14B5-480FBB043957}"/>
              </a:ext>
            </a:extLst>
          </p:cNvPr>
          <p:cNvSpPr txBox="1"/>
          <p:nvPr/>
        </p:nvSpPr>
        <p:spPr>
          <a:xfrm>
            <a:off x="3047104" y="3247023"/>
            <a:ext cx="6094206" cy="369332"/>
          </a:xfrm>
          <a:prstGeom prst="rect">
            <a:avLst/>
          </a:prstGeom>
          <a:noFill/>
        </p:spPr>
        <p:txBody>
          <a:bodyPr wrap="square">
            <a:spAutoFit/>
          </a:bodyPr>
          <a:lstStyle/>
          <a:p>
            <a:r>
              <a:rPr lang="en-GB" dirty="0"/>
              <a:t> </a:t>
            </a:r>
          </a:p>
        </p:txBody>
      </p:sp>
      <p:pic>
        <p:nvPicPr>
          <p:cNvPr id="1028" name="Picture 4">
            <a:extLst>
              <a:ext uri="{FF2B5EF4-FFF2-40B4-BE49-F238E27FC236}">
                <a16:creationId xmlns:a16="http://schemas.microsoft.com/office/drawing/2014/main" id="{6F26A900-DC19-D0B3-87A4-59E4AC221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1665" y="2668617"/>
            <a:ext cx="1552575" cy="18954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07564A8A-7EB8-C2B9-0D9A-3B25839B11BC}"/>
              </a:ext>
            </a:extLst>
          </p:cNvPr>
          <p:cNvSpPr/>
          <p:nvPr/>
        </p:nvSpPr>
        <p:spPr>
          <a:xfrm>
            <a:off x="4087459" y="2281990"/>
            <a:ext cx="5174875" cy="3890210"/>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b="1" i="1" dirty="0">
                <a:solidFill>
                  <a:srgbClr val="4478A8"/>
                </a:solidFill>
                <a:latin typeface="Arial"/>
                <a:cs typeface="Arial"/>
              </a:rPr>
              <a:t>This simply isn’t true!</a:t>
            </a:r>
            <a:r>
              <a:rPr lang="en-US" sz="1500" i="1" dirty="0">
                <a:solidFill>
                  <a:srgbClr val="4478A8"/>
                </a:solidFill>
                <a:latin typeface="Arial"/>
                <a:cs typeface="Arial"/>
              </a:rPr>
              <a:t> Research has shown that fatigue can develop very quickly in a challenging context. This is especially the case for tasks that require vigilance and sustained attention.</a:t>
            </a:r>
          </a:p>
          <a:p>
            <a:pPr algn="ctr"/>
            <a:endParaRPr lang="en-US" sz="1500" i="1" dirty="0">
              <a:solidFill>
                <a:srgbClr val="4478A8"/>
              </a:solidFill>
              <a:latin typeface="Arial"/>
              <a:cs typeface="Arial"/>
            </a:endParaRPr>
          </a:p>
          <a:p>
            <a:pPr algn="ctr"/>
            <a:r>
              <a:rPr lang="en-US" sz="1500" i="1" dirty="0">
                <a:solidFill>
                  <a:srgbClr val="4478A8"/>
                </a:solidFill>
                <a:latin typeface="Arial"/>
                <a:cs typeface="Arial"/>
              </a:rPr>
              <a:t>If we are motivated, we can compensate for the early effects of fatigue by simply working harder to maintain our task performance – this means that early effects are often difficult to see.</a:t>
            </a:r>
          </a:p>
          <a:p>
            <a:pPr algn="ctr"/>
            <a:endParaRPr lang="en-US" sz="1500" i="1" dirty="0">
              <a:solidFill>
                <a:srgbClr val="4478A8"/>
              </a:solidFill>
              <a:latin typeface="Arial"/>
              <a:cs typeface="Arial"/>
            </a:endParaRPr>
          </a:p>
          <a:p>
            <a:pPr algn="ctr"/>
            <a:r>
              <a:rPr lang="en-US" sz="1500" i="1" dirty="0">
                <a:solidFill>
                  <a:srgbClr val="4478A8"/>
                </a:solidFill>
                <a:latin typeface="Arial"/>
                <a:cs typeface="Arial"/>
              </a:rPr>
              <a:t>However, if we do not rest, the effects of fatigue are likely to accumulate over time and increase in intensity. The longer we keep on going, the harder it is to compensate and the more likely it is that we will pay a price for our efforts, perhaps in later tasks.</a:t>
            </a:r>
          </a:p>
        </p:txBody>
      </p:sp>
      <p:pic>
        <p:nvPicPr>
          <p:cNvPr id="2" name="Picture 1">
            <a:extLst>
              <a:ext uri="{FF2B5EF4-FFF2-40B4-BE49-F238E27FC236}">
                <a16:creationId xmlns:a16="http://schemas.microsoft.com/office/drawing/2014/main" id="{30AE82BF-BB55-B7DB-96F9-3A7849A2B2E8}"/>
              </a:ext>
            </a:extLst>
          </p:cNvPr>
          <p:cNvPicPr>
            <a:picLocks noChangeAspect="1"/>
          </p:cNvPicPr>
          <p:nvPr/>
        </p:nvPicPr>
        <p:blipFill>
          <a:blip r:embed="rId5"/>
          <a:stretch>
            <a:fillRect/>
          </a:stretch>
        </p:blipFill>
        <p:spPr>
          <a:xfrm>
            <a:off x="554964" y="3616354"/>
            <a:ext cx="1354983" cy="1521239"/>
          </a:xfrm>
          <a:prstGeom prst="rect">
            <a:avLst/>
          </a:prstGeom>
          <a:ln>
            <a:noFill/>
          </a:ln>
        </p:spPr>
      </p:pic>
    </p:spTree>
    <p:extLst>
      <p:ext uri="{BB962C8B-B14F-4D97-AF65-F5344CB8AC3E}">
        <p14:creationId xmlns:p14="http://schemas.microsoft.com/office/powerpoint/2010/main" val="16487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790BC7D-1AC5-239E-3742-00D61AF20320}"/>
              </a:ext>
            </a:extLst>
          </p:cNvPr>
          <p:cNvSpPr txBox="1">
            <a:spLocks/>
          </p:cNvSpPr>
          <p:nvPr/>
        </p:nvSpPr>
        <p:spPr>
          <a:xfrm>
            <a:off x="457760" y="1792224"/>
            <a:ext cx="11365432" cy="48850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solidFill>
                <a:srgbClr val="ED7D31"/>
              </a:solidFill>
              <a:latin typeface="Arial" panose="020B0604020202020204" pitchFamily="34" charset="0"/>
              <a:cs typeface="Arial" panose="020B0604020202020204" pitchFamily="34" charset="0"/>
            </a:endParaRPr>
          </a:p>
          <a:p>
            <a:pPr marL="0" indent="0">
              <a:buNone/>
            </a:pPr>
            <a:r>
              <a:rPr lang="en-GB" sz="2000" dirty="0">
                <a:solidFill>
                  <a:srgbClr val="ED7D31"/>
                </a:solidFill>
                <a:latin typeface="Arial" panose="020B0604020202020204" pitchFamily="34" charset="0"/>
                <a:cs typeface="Arial" panose="020B0604020202020204" pitchFamily="34" charset="0"/>
              </a:rPr>
              <a:t>										Sally explains…</a:t>
            </a: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buNone/>
            </a:pPr>
            <a:r>
              <a:rPr lang="en-GB" sz="2000" dirty="0">
                <a:solidFill>
                  <a:srgbClr val="4478A8"/>
                </a:solidFill>
                <a:latin typeface="Arial" panose="020B0604020202020204" pitchFamily="34" charset="0"/>
                <a:cs typeface="Arial" panose="020B0604020202020204" pitchFamily="34" charset="0"/>
              </a:rPr>
              <a:t> </a:t>
            </a: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B78D163-1DD6-20A7-23CA-145132163ADC}"/>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7" name="Picture 6" descr="Member Details | Energy Networks Association">
            <a:extLst>
              <a:ext uri="{FF2B5EF4-FFF2-40B4-BE49-F238E27FC236}">
                <a16:creationId xmlns:a16="http://schemas.microsoft.com/office/drawing/2014/main" id="{40E68B40-02B2-A2FC-A7CE-DF8C4F815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A9AB3A-0BD5-F0B7-3BF8-E5B2E73BA9DC}"/>
              </a:ext>
            </a:extLst>
          </p:cNvPr>
          <p:cNvSpPr txBox="1"/>
          <p:nvPr/>
        </p:nvSpPr>
        <p:spPr>
          <a:xfrm>
            <a:off x="356616" y="929599"/>
            <a:ext cx="41144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dirty="0">
                <a:solidFill>
                  <a:srgbClr val="4478A8"/>
                </a:solidFill>
                <a:latin typeface="Arial" panose="020B0604020202020204" pitchFamily="34" charset="0"/>
                <a:cs typeface="Arial" panose="020B0604020202020204" pitchFamily="34" charset="0"/>
              </a:rPr>
              <a:t>Myth Busting 2 </a:t>
            </a:r>
            <a:endParaRPr lang="en-GB" sz="2000" dirty="0">
              <a:solidFill>
                <a:srgbClr val="4478A8"/>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38553FC-D8C8-9C0B-BD41-C1C5E1FE5964}"/>
              </a:ext>
            </a:extLst>
          </p:cNvPr>
          <p:cNvSpPr/>
          <p:nvPr/>
        </p:nvSpPr>
        <p:spPr>
          <a:xfrm flipV="1">
            <a:off x="539494" y="1653319"/>
            <a:ext cx="3931541"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7" name="Speech Bubble: Oval 16">
            <a:extLst>
              <a:ext uri="{FF2B5EF4-FFF2-40B4-BE49-F238E27FC236}">
                <a16:creationId xmlns:a16="http://schemas.microsoft.com/office/drawing/2014/main" id="{91C8EAF0-837B-008C-4D87-256192185A9D}"/>
              </a:ext>
            </a:extLst>
          </p:cNvPr>
          <p:cNvSpPr/>
          <p:nvPr/>
        </p:nvSpPr>
        <p:spPr>
          <a:xfrm>
            <a:off x="769105" y="2143464"/>
            <a:ext cx="2844604" cy="1178013"/>
          </a:xfrm>
          <a:prstGeom prst="wedgeEllipseCallout">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4478A8"/>
                </a:solidFill>
              </a:rPr>
              <a:t>“I don’t get fatigued – that is for other people!”</a:t>
            </a:r>
            <a:endParaRPr lang="en-GB" sz="1600" b="1" i="1" dirty="0">
              <a:solidFill>
                <a:srgbClr val="4478A8"/>
              </a:solidFill>
            </a:endParaRPr>
          </a:p>
        </p:txBody>
      </p:sp>
      <p:sp>
        <p:nvSpPr>
          <p:cNvPr id="3" name="TextBox 2">
            <a:extLst>
              <a:ext uri="{FF2B5EF4-FFF2-40B4-BE49-F238E27FC236}">
                <a16:creationId xmlns:a16="http://schemas.microsoft.com/office/drawing/2014/main" id="{CD4F7D22-5AEF-BD57-14B5-480FBB043957}"/>
              </a:ext>
            </a:extLst>
          </p:cNvPr>
          <p:cNvSpPr txBox="1"/>
          <p:nvPr/>
        </p:nvSpPr>
        <p:spPr>
          <a:xfrm>
            <a:off x="3047104" y="3247023"/>
            <a:ext cx="6094206" cy="369332"/>
          </a:xfrm>
          <a:prstGeom prst="rect">
            <a:avLst/>
          </a:prstGeom>
          <a:noFill/>
        </p:spPr>
        <p:txBody>
          <a:bodyPr wrap="square">
            <a:spAutoFit/>
          </a:bodyPr>
          <a:lstStyle/>
          <a:p>
            <a:r>
              <a:rPr lang="en-GB" dirty="0"/>
              <a:t> </a:t>
            </a:r>
          </a:p>
        </p:txBody>
      </p:sp>
      <p:pic>
        <p:nvPicPr>
          <p:cNvPr id="1028" name="Picture 4">
            <a:extLst>
              <a:ext uri="{FF2B5EF4-FFF2-40B4-BE49-F238E27FC236}">
                <a16:creationId xmlns:a16="http://schemas.microsoft.com/office/drawing/2014/main" id="{6F26A900-DC19-D0B3-87A4-59E4AC221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1665" y="2668617"/>
            <a:ext cx="1552575" cy="18954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07564A8A-7EB8-C2B9-0D9A-3B25839B11BC}"/>
              </a:ext>
            </a:extLst>
          </p:cNvPr>
          <p:cNvSpPr/>
          <p:nvPr/>
        </p:nvSpPr>
        <p:spPr>
          <a:xfrm>
            <a:off x="4087459" y="2281990"/>
            <a:ext cx="5174875" cy="3318710"/>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b="1" i="1" dirty="0">
                <a:solidFill>
                  <a:srgbClr val="4478A8"/>
                </a:solidFill>
                <a:latin typeface="Arial"/>
                <a:cs typeface="Arial"/>
              </a:rPr>
              <a:t>This is also not true</a:t>
            </a:r>
            <a:r>
              <a:rPr lang="en-US" sz="1500" i="1" dirty="0">
                <a:solidFill>
                  <a:srgbClr val="4478A8"/>
                </a:solidFill>
                <a:latin typeface="Arial"/>
                <a:cs typeface="Arial"/>
              </a:rPr>
              <a:t>: Fatigue is a healthy and normal state that occurs when we engage with challenging or prolonged work or if we experience disruption to our sleep – it is a drive to rest that is a basic human process. </a:t>
            </a:r>
          </a:p>
          <a:p>
            <a:pPr algn="ctr"/>
            <a:endParaRPr lang="en-US" sz="1500" i="1" dirty="0">
              <a:solidFill>
                <a:srgbClr val="4478A8"/>
              </a:solidFill>
              <a:latin typeface="Arial"/>
              <a:cs typeface="Arial"/>
            </a:endParaRPr>
          </a:p>
          <a:p>
            <a:pPr algn="ctr"/>
            <a:r>
              <a:rPr lang="en-US" sz="1500" i="1" dirty="0">
                <a:solidFill>
                  <a:srgbClr val="4478A8"/>
                </a:solidFill>
                <a:latin typeface="Arial"/>
                <a:cs typeface="Arial"/>
              </a:rPr>
              <a:t>However, it is true that we differ in the ways we are respond to work: Fatigue is a very individual experience.</a:t>
            </a:r>
          </a:p>
          <a:p>
            <a:pPr algn="ctr"/>
            <a:endParaRPr lang="en-US" sz="1500" i="1" dirty="0">
              <a:solidFill>
                <a:srgbClr val="4478A8"/>
              </a:solidFill>
              <a:latin typeface="Arial"/>
              <a:cs typeface="Arial"/>
            </a:endParaRPr>
          </a:p>
          <a:p>
            <a:pPr algn="ctr"/>
            <a:r>
              <a:rPr lang="en-US" sz="1500" i="1" dirty="0">
                <a:solidFill>
                  <a:srgbClr val="4478A8"/>
                </a:solidFill>
                <a:latin typeface="Arial"/>
                <a:cs typeface="Arial"/>
              </a:rPr>
              <a:t>Tolerance to challenging work and sleep disruption does vary between people and we will come back to individual differences later in this unit.</a:t>
            </a:r>
            <a:endParaRPr lang="en-GB" sz="1500" i="1" dirty="0">
              <a:solidFill>
                <a:srgbClr val="4478A8"/>
              </a:solidFill>
              <a:latin typeface="Arial"/>
              <a:cs typeface="Arial"/>
            </a:endParaRPr>
          </a:p>
        </p:txBody>
      </p:sp>
      <p:pic>
        <p:nvPicPr>
          <p:cNvPr id="11" name="Picture 10">
            <a:extLst>
              <a:ext uri="{FF2B5EF4-FFF2-40B4-BE49-F238E27FC236}">
                <a16:creationId xmlns:a16="http://schemas.microsoft.com/office/drawing/2014/main" id="{F7860300-5579-2E88-75EB-648C9072099A}"/>
              </a:ext>
            </a:extLst>
          </p:cNvPr>
          <p:cNvPicPr>
            <a:picLocks noChangeAspect="1"/>
          </p:cNvPicPr>
          <p:nvPr/>
        </p:nvPicPr>
        <p:blipFill>
          <a:blip r:embed="rId5"/>
          <a:stretch>
            <a:fillRect/>
          </a:stretch>
        </p:blipFill>
        <p:spPr>
          <a:xfrm>
            <a:off x="574272" y="3616354"/>
            <a:ext cx="1371600" cy="1524000"/>
          </a:xfrm>
          <a:prstGeom prst="rect">
            <a:avLst/>
          </a:prstGeom>
        </p:spPr>
      </p:pic>
    </p:spTree>
    <p:extLst>
      <p:ext uri="{BB962C8B-B14F-4D97-AF65-F5344CB8AC3E}">
        <p14:creationId xmlns:p14="http://schemas.microsoft.com/office/powerpoint/2010/main" val="75027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790BC7D-1AC5-239E-3742-00D61AF20320}"/>
              </a:ext>
            </a:extLst>
          </p:cNvPr>
          <p:cNvSpPr txBox="1">
            <a:spLocks/>
          </p:cNvSpPr>
          <p:nvPr/>
        </p:nvSpPr>
        <p:spPr>
          <a:xfrm>
            <a:off x="8227625" y="592531"/>
            <a:ext cx="4789797" cy="48850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solidFill>
                <a:srgbClr val="ED7D31"/>
              </a:solidFill>
              <a:latin typeface="Arial" panose="020B0604020202020204" pitchFamily="34" charset="0"/>
              <a:cs typeface="Arial" panose="020B0604020202020204" pitchFamily="34" charset="0"/>
            </a:endParaRPr>
          </a:p>
          <a:p>
            <a:pPr marL="0" indent="0">
              <a:buNone/>
            </a:pPr>
            <a:r>
              <a:rPr lang="en-GB" sz="2000" dirty="0">
                <a:solidFill>
                  <a:srgbClr val="ED7D31"/>
                </a:solidFill>
                <a:latin typeface="Arial" panose="020B0604020202020204" pitchFamily="34" charset="0"/>
                <a:cs typeface="Arial" panose="020B0604020202020204" pitchFamily="34" charset="0"/>
              </a:rPr>
              <a:t>										Sally explains…</a:t>
            </a: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buNone/>
            </a:pPr>
            <a:r>
              <a:rPr lang="en-GB" sz="2000" dirty="0">
                <a:solidFill>
                  <a:srgbClr val="4478A8"/>
                </a:solidFill>
                <a:latin typeface="Arial" panose="020B0604020202020204" pitchFamily="34" charset="0"/>
                <a:cs typeface="Arial" panose="020B0604020202020204" pitchFamily="34" charset="0"/>
              </a:rPr>
              <a:t> </a:t>
            </a: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buNone/>
            </a:pPr>
            <a:endParaRPr lang="en-GB" sz="2000" dirty="0">
              <a:solidFill>
                <a:srgbClr val="4478A8"/>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a:p>
            <a:pPr marL="0" indent="0" algn="r">
              <a:buNone/>
            </a:pPr>
            <a:endParaRPr lang="en-GB" sz="2000" dirty="0">
              <a:solidFill>
                <a:srgbClr val="ED7D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B78D163-1DD6-20A7-23CA-145132163ADC}"/>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7" name="Picture 6" descr="Member Details | Energy Networks Association">
            <a:extLst>
              <a:ext uri="{FF2B5EF4-FFF2-40B4-BE49-F238E27FC236}">
                <a16:creationId xmlns:a16="http://schemas.microsoft.com/office/drawing/2014/main" id="{40E68B40-02B2-A2FC-A7CE-DF8C4F815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A9AB3A-0BD5-F0B7-3BF8-E5B2E73BA9DC}"/>
              </a:ext>
            </a:extLst>
          </p:cNvPr>
          <p:cNvSpPr txBox="1"/>
          <p:nvPr/>
        </p:nvSpPr>
        <p:spPr>
          <a:xfrm>
            <a:off x="356616" y="929599"/>
            <a:ext cx="41144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dirty="0">
                <a:solidFill>
                  <a:srgbClr val="4478A8"/>
                </a:solidFill>
                <a:latin typeface="Arial" panose="020B0604020202020204" pitchFamily="34" charset="0"/>
                <a:cs typeface="Arial" panose="020B0604020202020204" pitchFamily="34" charset="0"/>
              </a:rPr>
              <a:t>Myth Busting 3 </a:t>
            </a:r>
            <a:endParaRPr lang="en-GB" sz="2000" dirty="0">
              <a:solidFill>
                <a:srgbClr val="4478A8"/>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38553FC-D8C8-9C0B-BD41-C1C5E1FE5964}"/>
              </a:ext>
            </a:extLst>
          </p:cNvPr>
          <p:cNvSpPr/>
          <p:nvPr/>
        </p:nvSpPr>
        <p:spPr>
          <a:xfrm flipV="1">
            <a:off x="539494" y="1653319"/>
            <a:ext cx="3931541"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7" name="Speech Bubble: Oval 16">
            <a:extLst>
              <a:ext uri="{FF2B5EF4-FFF2-40B4-BE49-F238E27FC236}">
                <a16:creationId xmlns:a16="http://schemas.microsoft.com/office/drawing/2014/main" id="{91C8EAF0-837B-008C-4D87-256192185A9D}"/>
              </a:ext>
            </a:extLst>
          </p:cNvPr>
          <p:cNvSpPr/>
          <p:nvPr/>
        </p:nvSpPr>
        <p:spPr>
          <a:xfrm>
            <a:off x="539494" y="2511614"/>
            <a:ext cx="3086672" cy="917386"/>
          </a:xfrm>
          <a:prstGeom prst="wedgeEllipseCallout">
            <a:avLst>
              <a:gd name="adj1" fmla="val -21561"/>
              <a:gd name="adj2" fmla="val 69853"/>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4478A8"/>
                </a:solidFill>
                <a:latin typeface="Arial" panose="020B0604020202020204" pitchFamily="34" charset="0"/>
                <a:cs typeface="Arial" panose="020B0604020202020204" pitchFamily="34" charset="0"/>
              </a:rPr>
              <a:t>“I know when to stop -  I know my limits!”</a:t>
            </a:r>
            <a:endParaRPr lang="en-GB" sz="1600" b="1" i="1" dirty="0">
              <a:solidFill>
                <a:srgbClr val="4478A8"/>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D4F7D22-5AEF-BD57-14B5-480FBB043957}"/>
              </a:ext>
            </a:extLst>
          </p:cNvPr>
          <p:cNvSpPr txBox="1"/>
          <p:nvPr/>
        </p:nvSpPr>
        <p:spPr>
          <a:xfrm>
            <a:off x="3234522" y="3261490"/>
            <a:ext cx="6094206" cy="369332"/>
          </a:xfrm>
          <a:prstGeom prst="rect">
            <a:avLst/>
          </a:prstGeom>
          <a:noFill/>
        </p:spPr>
        <p:txBody>
          <a:bodyPr wrap="square">
            <a:spAutoFit/>
          </a:bodyPr>
          <a:lstStyle/>
          <a:p>
            <a:r>
              <a:rPr lang="en-GB" dirty="0"/>
              <a:t> </a:t>
            </a:r>
          </a:p>
        </p:txBody>
      </p:sp>
      <p:pic>
        <p:nvPicPr>
          <p:cNvPr id="1028" name="Picture 4">
            <a:extLst>
              <a:ext uri="{FF2B5EF4-FFF2-40B4-BE49-F238E27FC236}">
                <a16:creationId xmlns:a16="http://schemas.microsoft.com/office/drawing/2014/main" id="{6F26A900-DC19-D0B3-87A4-59E4AC221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1665" y="2668617"/>
            <a:ext cx="1552575" cy="18954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07564A8A-7EB8-C2B9-0D9A-3B25839B11BC}"/>
              </a:ext>
            </a:extLst>
          </p:cNvPr>
          <p:cNvSpPr/>
          <p:nvPr/>
        </p:nvSpPr>
        <p:spPr>
          <a:xfrm>
            <a:off x="4149524" y="2096639"/>
            <a:ext cx="4997989" cy="3588984"/>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b="1" i="1" dirty="0">
                <a:solidFill>
                  <a:srgbClr val="4478A8"/>
                </a:solidFill>
                <a:latin typeface="Arial"/>
                <a:cs typeface="Arial"/>
              </a:rPr>
              <a:t>Not necessarily true! </a:t>
            </a:r>
          </a:p>
          <a:p>
            <a:pPr algn="ctr"/>
            <a:r>
              <a:rPr lang="en-US" sz="1500" i="1" dirty="0">
                <a:solidFill>
                  <a:srgbClr val="4478A8"/>
                </a:solidFill>
                <a:latin typeface="Arial"/>
                <a:cs typeface="Arial"/>
              </a:rPr>
              <a:t>One of the major challenges in dealing with fatigue is that, when we are fatigued, we become less and less able to judge our own state. In the same way we are less inclined able to make good decisions within our work, we are also less likely to make good decisions about our ability to keep on working safely.</a:t>
            </a:r>
            <a:br>
              <a:rPr lang="en-US" sz="1500" i="1" dirty="0">
                <a:solidFill>
                  <a:srgbClr val="4478A8"/>
                </a:solidFill>
                <a:latin typeface="Arial"/>
                <a:cs typeface="Arial"/>
              </a:rPr>
            </a:br>
            <a:endParaRPr lang="en-US" sz="1500" i="1" dirty="0">
              <a:solidFill>
                <a:srgbClr val="4478A8"/>
              </a:solidFill>
              <a:latin typeface="Arial"/>
              <a:cs typeface="Arial"/>
            </a:endParaRPr>
          </a:p>
          <a:p>
            <a:pPr algn="ctr"/>
            <a:r>
              <a:rPr lang="en-US" sz="1500" i="1" dirty="0">
                <a:solidFill>
                  <a:srgbClr val="4478A8"/>
                </a:solidFill>
                <a:latin typeface="Arial"/>
                <a:cs typeface="Arial"/>
              </a:rPr>
              <a:t>This is very important to understand –</a:t>
            </a:r>
            <a:r>
              <a:rPr lang="en-US" sz="1500" b="1" i="1" dirty="0">
                <a:solidFill>
                  <a:srgbClr val="4478A8"/>
                </a:solidFill>
                <a:latin typeface="Arial"/>
                <a:cs typeface="Arial"/>
              </a:rPr>
              <a:t> we get less able to accurately judge our tiredness the more tired we get! </a:t>
            </a:r>
          </a:p>
          <a:p>
            <a:pPr algn="ctr"/>
            <a:endParaRPr lang="en-US" sz="1500" i="1" dirty="0">
              <a:solidFill>
                <a:srgbClr val="4478A8"/>
              </a:solidFill>
              <a:latin typeface="Arial"/>
              <a:cs typeface="Arial"/>
            </a:endParaRPr>
          </a:p>
          <a:p>
            <a:pPr algn="ctr"/>
            <a:r>
              <a:rPr lang="en-US" sz="1500" i="1" dirty="0">
                <a:solidFill>
                  <a:srgbClr val="4478A8"/>
                </a:solidFill>
                <a:latin typeface="Arial"/>
                <a:cs typeface="Arial"/>
              </a:rPr>
              <a:t>We will think about ways we can get better at this towards the end of this unit. </a:t>
            </a:r>
          </a:p>
        </p:txBody>
      </p:sp>
      <p:pic>
        <p:nvPicPr>
          <p:cNvPr id="10" name="Picture 9">
            <a:extLst>
              <a:ext uri="{FF2B5EF4-FFF2-40B4-BE49-F238E27FC236}">
                <a16:creationId xmlns:a16="http://schemas.microsoft.com/office/drawing/2014/main" id="{1F7E7E2E-AD2A-483A-2855-C86F6199BB66}"/>
              </a:ext>
            </a:extLst>
          </p:cNvPr>
          <p:cNvPicPr>
            <a:picLocks noChangeAspect="1"/>
          </p:cNvPicPr>
          <p:nvPr/>
        </p:nvPicPr>
        <p:blipFill>
          <a:blip r:embed="rId6"/>
          <a:stretch>
            <a:fillRect/>
          </a:stretch>
        </p:blipFill>
        <p:spPr>
          <a:xfrm>
            <a:off x="590889" y="3616354"/>
            <a:ext cx="1354983" cy="1521239"/>
          </a:xfrm>
          <a:prstGeom prst="rect">
            <a:avLst/>
          </a:prstGeom>
          <a:ln>
            <a:noFill/>
          </a:ln>
        </p:spPr>
      </p:pic>
    </p:spTree>
    <p:extLst>
      <p:ext uri="{BB962C8B-B14F-4D97-AF65-F5344CB8AC3E}">
        <p14:creationId xmlns:p14="http://schemas.microsoft.com/office/powerpoint/2010/main" val="1430096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9CB0D2B30E148A7988E9920D3A83D" ma:contentTypeVersion="18" ma:contentTypeDescription="Create a new document." ma:contentTypeScope="" ma:versionID="283a78c22c98726421a648e8386c2d1b">
  <xsd:schema xmlns:xsd="http://www.w3.org/2001/XMLSchema" xmlns:xs="http://www.w3.org/2001/XMLSchema" xmlns:p="http://schemas.microsoft.com/office/2006/metadata/properties" xmlns:ns2="102eda4e-14e3-4302-a901-9cd880e34d68" xmlns:ns3="9147dea5-b50e-486a-ba3c-f09ff5616610" targetNamespace="http://schemas.microsoft.com/office/2006/metadata/properties" ma:root="true" ma:fieldsID="e4789366f4990e09c10ebbb17f3410bb" ns2:_="" ns3:_="">
    <xsd:import namespace="102eda4e-14e3-4302-a901-9cd880e34d68"/>
    <xsd:import namespace="9147dea5-b50e-486a-ba3c-f09ff56166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eda4e-14e3-4302-a901-9cd880e34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8e4423-7147-4a67-ae6c-6a1847e0826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7dea5-b50e-486a-ba3c-f09ff561661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b30b62-da42-4db2-bbd6-f7c5c21a861c}" ma:internalName="TaxCatchAll" ma:showField="CatchAllData" ma:web="9147dea5-b50e-486a-ba3c-f09ff56166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2eda4e-14e3-4302-a901-9cd880e34d68">
      <Terms xmlns="http://schemas.microsoft.com/office/infopath/2007/PartnerControls"/>
    </lcf76f155ced4ddcb4097134ff3c332f>
    <TaxCatchAll xmlns="9147dea5-b50e-486a-ba3c-f09ff5616610" xsi:nil="true"/>
  </documentManagement>
</p:properties>
</file>

<file path=customXml/itemProps1.xml><?xml version="1.0" encoding="utf-8"?>
<ds:datastoreItem xmlns:ds="http://schemas.openxmlformats.org/officeDocument/2006/customXml" ds:itemID="{9572B0B1-8AB2-4601-956B-17D76B953AD1}"/>
</file>

<file path=customXml/itemProps2.xml><?xml version="1.0" encoding="utf-8"?>
<ds:datastoreItem xmlns:ds="http://schemas.openxmlformats.org/officeDocument/2006/customXml" ds:itemID="{585C7837-00D6-4FA8-A89D-6C29AE13800B}">
  <ds:schemaRefs>
    <ds:schemaRef ds:uri="http://schemas.microsoft.com/sharepoint/v3/contenttype/forms"/>
  </ds:schemaRefs>
</ds:datastoreItem>
</file>

<file path=customXml/itemProps3.xml><?xml version="1.0" encoding="utf-8"?>
<ds:datastoreItem xmlns:ds="http://schemas.openxmlformats.org/officeDocument/2006/customXml" ds:itemID="{28B3EA57-B2A2-4885-90D2-44F5279F242F}">
  <ds:schemaRefs>
    <ds:schemaRef ds:uri="http://purl.org/dc/elements/1.1/"/>
    <ds:schemaRef ds:uri="http://purl.org/dc/dcmitype/"/>
    <ds:schemaRef ds:uri="b56bec59-e37f-4511-88f2-1abc37cd2c09"/>
    <ds:schemaRef ds:uri="http://schemas.microsoft.com/office/2006/documentManagement/types"/>
    <ds:schemaRef ds:uri="437a4435-4850-4047-94e2-6cb59566910e"/>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3192</Words>
  <Application>Microsoft Office PowerPoint</Application>
  <PresentationFormat>Widescreen</PresentationFormat>
  <Paragraphs>340</Paragraphs>
  <Slides>29</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inherit</vt:lpstr>
      <vt:lpstr>Symbol</vt:lpstr>
      <vt:lpstr>Tahoma</vt:lpstr>
      <vt:lpstr>Office Theme</vt:lpstr>
      <vt:lpstr>PowerPoint Presentation</vt:lpstr>
      <vt:lpstr>Key learning points from unit 2:</vt:lpstr>
      <vt:lpstr>What unit 3 will cover</vt:lpstr>
      <vt:lpstr>Thinking about our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 for reflection </vt:lpstr>
      <vt:lpstr>Training Exercise (part 1)</vt:lpstr>
      <vt:lpstr>Trainer notes: </vt:lpstr>
      <vt:lpstr>Possible mitigations you can consider:</vt:lpstr>
      <vt:lpstr>Possible company mitigations</vt:lpstr>
      <vt:lpstr>Training Exercise (part 2)</vt:lpstr>
      <vt:lpstr>Trainer notes part 2:</vt:lpstr>
      <vt:lpstr>PowerPoint Presentation</vt:lpstr>
      <vt:lpstr>PowerPoint Presentation</vt:lpstr>
      <vt:lpstr>PowerPoint Presentation</vt:lpstr>
      <vt:lpstr>PowerPoint Presentation</vt:lpstr>
      <vt:lpstr>PowerPoint Presentation</vt:lpstr>
      <vt:lpstr>Optional activity: Pause for reflection </vt:lpstr>
      <vt:lpstr>Optional activity: Trainer notes </vt:lpstr>
      <vt:lpstr>Summary unit 3:</vt:lpstr>
      <vt:lpstr>Useful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Earle</dc:creator>
  <cp:lastModifiedBy>Gunavathy Gunavathy (she/her)</cp:lastModifiedBy>
  <cp:revision>125</cp:revision>
  <dcterms:created xsi:type="dcterms:W3CDTF">2023-10-30T15:10:45Z</dcterms:created>
  <dcterms:modified xsi:type="dcterms:W3CDTF">2024-08-05T13:32:53Z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0x010100C639CB0D2B30E148A7988E9920D3A83D</vt:lpwstr>
  </property>
  <property fmtid="{D5CDD505-2E9C-101B-9397-08002B2CF9AE}" pid="3" name="MediaServiceImageTags">
    <vt:lpwstr/>
  </property>
</Properties>
</file>