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314" r:id="rId5"/>
    <p:sldId id="273" r:id="rId6"/>
    <p:sldId id="278" r:id="rId7"/>
    <p:sldId id="282" r:id="rId8"/>
    <p:sldId id="292" r:id="rId9"/>
    <p:sldId id="296" r:id="rId10"/>
    <p:sldId id="318" r:id="rId11"/>
    <p:sldId id="298" r:id="rId12"/>
    <p:sldId id="279" r:id="rId13"/>
    <p:sldId id="300" r:id="rId14"/>
    <p:sldId id="302" r:id="rId15"/>
    <p:sldId id="319" r:id="rId16"/>
    <p:sldId id="303" r:id="rId17"/>
    <p:sldId id="305" r:id="rId18"/>
    <p:sldId id="320" r:id="rId19"/>
    <p:sldId id="307" r:id="rId20"/>
    <p:sldId id="309" r:id="rId21"/>
    <p:sldId id="310" r:id="rId22"/>
    <p:sldId id="312" r:id="rId23"/>
    <p:sldId id="321" r:id="rId24"/>
    <p:sldId id="313" r:id="rId25"/>
    <p:sldId id="299" r:id="rId26"/>
    <p:sldId id="293" r:id="rId27"/>
    <p:sldId id="317" r:id="rId28"/>
    <p:sldId id="322" r:id="rId29"/>
    <p:sldId id="261" r:id="rId30"/>
    <p:sldId id="270" r:id="rId31"/>
    <p:sldId id="31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FD040D-6882-EAE3-76C4-AD38C30A07F1}" name="Fiona Earle" initials="FE" userId="S::fiona.earle@lampada.co::ad349541-517d-489e-bff5-cb49477931db" providerId="AD"/>
  <p188:author id="{07004618-52D2-1D32-3CFC-75B2168BBB08}" name="Kavin Manivannan" initials="" userId="S::kavin.manivannan@lampada.co::618f97ee-d76a-40fa-82ce-8e4f5dbcb729" providerId="AD"/>
  <p188:author id="{D5D06CEA-FD41-85FF-37F2-DC52E194FABA}" name="Léa Fréour" initials="LF" userId="S::lea.freour@lampada.co::a3e8d91b-88a7-4149-97ba-0f2c7f2171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9F3"/>
    <a:srgbClr val="4478A8"/>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7EA6C6-78C5-B5D1-DF58-C3DC8FF7260A}" v="8" dt="2024-06-13T14:32:32.675"/>
    <p1510:client id="{C23DE6C7-8A28-ECE9-C187-D88E1329EB99}" v="16" dt="2024-06-13T14:49:57.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1"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32C0B-17E6-456E-8232-4D7B254422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DA8C7BC-CDBC-4D45-A9F3-2D7C2E9D2573}">
      <dgm:prSet custT="1"/>
      <dgm:spPr/>
      <dgm:t>
        <a:bodyPr/>
        <a:lstStyle/>
        <a:p>
          <a:pPr>
            <a:lnSpc>
              <a:spcPct val="100000"/>
            </a:lnSpc>
          </a:pPr>
          <a:r>
            <a:rPr lang="en-US" sz="1600" b="0">
              <a:solidFill>
                <a:srgbClr val="4478A8"/>
              </a:solidFill>
              <a:latin typeface="Arial"/>
              <a:cs typeface="Arial"/>
            </a:rPr>
            <a:t>Fatigue matters because it has an important role in safe and healthy working</a:t>
          </a:r>
        </a:p>
      </dgm:t>
    </dgm:pt>
    <dgm:pt modelId="{21734732-23AA-489C-B2BD-F6C7EC0D3C7F}" type="parTrans" cxnId="{E9032DCD-3BA1-45AB-BC56-CD2196DAB9D3}">
      <dgm:prSet/>
      <dgm:spPr/>
      <dgm:t>
        <a:bodyPr/>
        <a:lstStyle/>
        <a:p>
          <a:endParaRPr lang="en-US">
            <a:solidFill>
              <a:srgbClr val="4478A8"/>
            </a:solidFill>
            <a:latin typeface="Arial" panose="020B0604020202020204" pitchFamily="34" charset="0"/>
            <a:cs typeface="Arial" panose="020B0604020202020204" pitchFamily="34" charset="0"/>
          </a:endParaRPr>
        </a:p>
      </dgm:t>
    </dgm:pt>
    <dgm:pt modelId="{09B21F43-18E8-46F4-BB97-F163A0A3E17B}" type="sibTrans" cxnId="{E9032DCD-3BA1-45AB-BC56-CD2196DAB9D3}">
      <dgm:prSet/>
      <dgm:spPr/>
      <dgm:t>
        <a:bodyPr/>
        <a:lstStyle/>
        <a:p>
          <a:endParaRPr lang="en-US">
            <a:solidFill>
              <a:srgbClr val="4478A8"/>
            </a:solidFill>
            <a:latin typeface="Arial" panose="020B0604020202020204" pitchFamily="34" charset="0"/>
            <a:cs typeface="Arial" panose="020B0604020202020204" pitchFamily="34" charset="0"/>
          </a:endParaRPr>
        </a:p>
      </dgm:t>
    </dgm:pt>
    <dgm:pt modelId="{12B15D29-62F2-4A73-B6AE-153121F64CD0}">
      <dgm:prSet custT="1"/>
      <dgm:spPr/>
      <dgm:t>
        <a:bodyPr/>
        <a:lstStyle/>
        <a:p>
          <a:pPr>
            <a:lnSpc>
              <a:spcPct val="100000"/>
            </a:lnSpc>
          </a:pPr>
          <a:r>
            <a:rPr lang="en-US" sz="1600" b="0">
              <a:solidFill>
                <a:srgbClr val="4478A8"/>
              </a:solidFill>
              <a:latin typeface="Arial"/>
              <a:cs typeface="Arial"/>
            </a:rPr>
            <a:t>If we don’t manage fatigue, we are much more likely to adopt unsafe and riskier ways of working </a:t>
          </a:r>
        </a:p>
      </dgm:t>
    </dgm:pt>
    <dgm:pt modelId="{B9724601-FC85-45DD-AB7F-730DB943EE5B}" type="parTrans" cxnId="{29470B3B-FC6C-4398-B015-D485A0E9C79D}">
      <dgm:prSet/>
      <dgm:spPr/>
      <dgm:t>
        <a:bodyPr/>
        <a:lstStyle/>
        <a:p>
          <a:endParaRPr lang="en-US">
            <a:solidFill>
              <a:srgbClr val="4478A8"/>
            </a:solidFill>
            <a:latin typeface="Arial" panose="020B0604020202020204" pitchFamily="34" charset="0"/>
            <a:cs typeface="Arial" panose="020B0604020202020204" pitchFamily="34" charset="0"/>
          </a:endParaRPr>
        </a:p>
      </dgm:t>
    </dgm:pt>
    <dgm:pt modelId="{E4388D5A-18C1-4F3B-9E64-0665CD91B726}" type="sibTrans" cxnId="{29470B3B-FC6C-4398-B015-D485A0E9C79D}">
      <dgm:prSet/>
      <dgm:spPr/>
      <dgm:t>
        <a:bodyPr/>
        <a:lstStyle/>
        <a:p>
          <a:endParaRPr lang="en-US">
            <a:solidFill>
              <a:srgbClr val="4478A8"/>
            </a:solidFill>
            <a:latin typeface="Arial" panose="020B0604020202020204" pitchFamily="34" charset="0"/>
            <a:cs typeface="Arial" panose="020B0604020202020204" pitchFamily="34" charset="0"/>
          </a:endParaRPr>
        </a:p>
      </dgm:t>
    </dgm:pt>
    <dgm:pt modelId="{7FD23172-CC69-46FF-8258-04DB8EA670C7}">
      <dgm:prSet custT="1"/>
      <dgm:spPr/>
      <dgm:t>
        <a:bodyPr/>
        <a:lstStyle/>
        <a:p>
          <a:pPr>
            <a:lnSpc>
              <a:spcPct val="100000"/>
            </a:lnSpc>
          </a:pPr>
          <a:r>
            <a:rPr lang="en-US" sz="1600" b="0">
              <a:solidFill>
                <a:srgbClr val="4478A8"/>
              </a:solidFill>
              <a:latin typeface="Arial"/>
              <a:cs typeface="Arial"/>
            </a:rPr>
            <a:t>Being tired at work is normal and healthy, but there are more implications to being fatigued than feeling tired</a:t>
          </a:r>
        </a:p>
      </dgm:t>
    </dgm:pt>
    <dgm:pt modelId="{92F12E23-61DD-40F1-B08B-67FB8A061C86}" type="parTrans" cxnId="{D11FD385-5C53-4D67-9B3B-296D33C1BA9F}">
      <dgm:prSet/>
      <dgm:spPr/>
      <dgm:t>
        <a:bodyPr/>
        <a:lstStyle/>
        <a:p>
          <a:endParaRPr lang="en-US">
            <a:solidFill>
              <a:srgbClr val="4478A8"/>
            </a:solidFill>
            <a:latin typeface="Arial" panose="020B0604020202020204" pitchFamily="34" charset="0"/>
            <a:cs typeface="Arial" panose="020B0604020202020204" pitchFamily="34" charset="0"/>
          </a:endParaRPr>
        </a:p>
      </dgm:t>
    </dgm:pt>
    <dgm:pt modelId="{2EF0B35F-CB64-4962-8C98-D282AEE77B1C}" type="sibTrans" cxnId="{D11FD385-5C53-4D67-9B3B-296D33C1BA9F}">
      <dgm:prSet/>
      <dgm:spPr/>
      <dgm:t>
        <a:bodyPr/>
        <a:lstStyle/>
        <a:p>
          <a:endParaRPr lang="en-US">
            <a:solidFill>
              <a:srgbClr val="4478A8"/>
            </a:solidFill>
            <a:latin typeface="Arial" panose="020B0604020202020204" pitchFamily="34" charset="0"/>
            <a:cs typeface="Arial" panose="020B0604020202020204" pitchFamily="34" charset="0"/>
          </a:endParaRPr>
        </a:p>
      </dgm:t>
    </dgm:pt>
    <dgm:pt modelId="{11BA25BB-8437-46CC-8B59-314FA11D7143}">
      <dgm:prSet custT="1"/>
      <dgm:spPr/>
      <dgm:t>
        <a:bodyPr/>
        <a:lstStyle/>
        <a:p>
          <a:pPr>
            <a:lnSpc>
              <a:spcPct val="100000"/>
            </a:lnSpc>
          </a:pPr>
          <a:r>
            <a:rPr lang="en-US" sz="1600" b="0">
              <a:solidFill>
                <a:srgbClr val="4478A8"/>
              </a:solidFill>
              <a:latin typeface="Arial"/>
              <a:cs typeface="Arial"/>
            </a:rPr>
            <a:t>It is helpful to explore fatigue using a Bowtie approach, which can help us explore risks, consequences and controls</a:t>
          </a:r>
        </a:p>
      </dgm:t>
    </dgm:pt>
    <dgm:pt modelId="{F9150622-5815-46AF-9551-2F085D0504A5}" type="parTrans" cxnId="{8BBD0A74-F486-4E91-AC08-D9AE3CBCB6BA}">
      <dgm:prSet/>
      <dgm:spPr/>
      <dgm:t>
        <a:bodyPr/>
        <a:lstStyle/>
        <a:p>
          <a:endParaRPr lang="en-US">
            <a:solidFill>
              <a:srgbClr val="4478A8"/>
            </a:solidFill>
            <a:latin typeface="Arial" panose="020B0604020202020204" pitchFamily="34" charset="0"/>
            <a:cs typeface="Arial" panose="020B0604020202020204" pitchFamily="34" charset="0"/>
          </a:endParaRPr>
        </a:p>
      </dgm:t>
    </dgm:pt>
    <dgm:pt modelId="{C4B145DD-AAF9-4FA8-BF86-ADA85FA8FA28}" type="sibTrans" cxnId="{8BBD0A74-F486-4E91-AC08-D9AE3CBCB6BA}">
      <dgm:prSet/>
      <dgm:spPr/>
      <dgm:t>
        <a:bodyPr/>
        <a:lstStyle/>
        <a:p>
          <a:endParaRPr lang="en-US">
            <a:solidFill>
              <a:srgbClr val="4478A8"/>
            </a:solidFill>
            <a:latin typeface="Arial" panose="020B0604020202020204" pitchFamily="34" charset="0"/>
            <a:cs typeface="Arial" panose="020B0604020202020204" pitchFamily="34" charset="0"/>
          </a:endParaRPr>
        </a:p>
      </dgm:t>
    </dgm:pt>
    <dgm:pt modelId="{529B8973-3503-4B71-B7D5-850725A985EE}">
      <dgm:prSet custT="1"/>
      <dgm:spPr/>
      <dgm:t>
        <a:bodyPr/>
        <a:lstStyle/>
        <a:p>
          <a:pPr>
            <a:lnSpc>
              <a:spcPct val="100000"/>
            </a:lnSpc>
          </a:pPr>
          <a:r>
            <a:rPr lang="en-US" sz="1600" b="0">
              <a:solidFill>
                <a:srgbClr val="4478A8"/>
              </a:solidFill>
              <a:latin typeface="Arial"/>
              <a:cs typeface="Arial"/>
            </a:rPr>
            <a:t>Fatigue is difficult to manage because it’s really complex and difficult to predict </a:t>
          </a:r>
        </a:p>
      </dgm:t>
    </dgm:pt>
    <dgm:pt modelId="{1E4DE839-D4E0-4B84-A4DA-2CE78D6DB4D8}" type="sibTrans" cxnId="{375494FE-ADC0-4584-9DF1-468DC7AB7D61}">
      <dgm:prSet/>
      <dgm:spPr/>
      <dgm:t>
        <a:bodyPr/>
        <a:lstStyle/>
        <a:p>
          <a:endParaRPr lang="en-GB">
            <a:solidFill>
              <a:srgbClr val="4478A8"/>
            </a:solidFill>
            <a:latin typeface="Arial" panose="020B0604020202020204" pitchFamily="34" charset="0"/>
            <a:cs typeface="Arial" panose="020B0604020202020204" pitchFamily="34" charset="0"/>
          </a:endParaRPr>
        </a:p>
      </dgm:t>
    </dgm:pt>
    <dgm:pt modelId="{F3850E77-FEB1-41DF-9B45-6F83809E6F9E}" type="parTrans" cxnId="{375494FE-ADC0-4584-9DF1-468DC7AB7D61}">
      <dgm:prSet/>
      <dgm:spPr/>
      <dgm:t>
        <a:bodyPr/>
        <a:lstStyle/>
        <a:p>
          <a:endParaRPr lang="en-GB">
            <a:solidFill>
              <a:srgbClr val="4478A8"/>
            </a:solidFill>
            <a:latin typeface="Arial" panose="020B0604020202020204" pitchFamily="34" charset="0"/>
            <a:cs typeface="Arial" panose="020B0604020202020204" pitchFamily="34" charset="0"/>
          </a:endParaRPr>
        </a:p>
      </dgm:t>
    </dgm:pt>
    <dgm:pt modelId="{0DC8ECC6-B6AD-490C-AF3A-C46DB2C9C17E}" type="pres">
      <dgm:prSet presAssocID="{11632C0B-17E6-456E-8232-4D7B25442239}" presName="root" presStyleCnt="0">
        <dgm:presLayoutVars>
          <dgm:dir/>
          <dgm:resizeHandles val="exact"/>
        </dgm:presLayoutVars>
      </dgm:prSet>
      <dgm:spPr/>
    </dgm:pt>
    <dgm:pt modelId="{39D0CE62-0866-4C56-999B-40283F838325}" type="pres">
      <dgm:prSet presAssocID="{BDA8C7BC-CDBC-4D45-A9F3-2D7C2E9D2573}" presName="compNode" presStyleCnt="0"/>
      <dgm:spPr/>
    </dgm:pt>
    <dgm:pt modelId="{3673BA86-2498-4D9C-B6B5-55853A3E5FFE}" type="pres">
      <dgm:prSet presAssocID="{BDA8C7BC-CDBC-4D45-A9F3-2D7C2E9D2573}" presName="bgRect" presStyleLbl="bgShp" presStyleIdx="0" presStyleCnt="5" custLinFactNeighborX="283" custLinFactNeighborY="-4806"/>
      <dgm:spPr>
        <a:solidFill>
          <a:srgbClr val="E4E9F3"/>
        </a:solidFill>
      </dgm:spPr>
    </dgm:pt>
    <dgm:pt modelId="{3803FB98-6041-4212-A597-E57FA3522139}" type="pres">
      <dgm:prSet presAssocID="{BDA8C7BC-CDBC-4D45-A9F3-2D7C2E9D2573}" presName="iconRect" presStyleLbl="node1" presStyleIdx="0" presStyleCnt="5" custLinFactNeighborY="4060"/>
      <dgm:spPr>
        <a:solidFill>
          <a:srgbClr val="4478A8"/>
        </a:solidFill>
        <a:ln>
          <a:solidFill>
            <a:srgbClr val="7C9AC0"/>
          </a:solidFill>
        </a:ln>
      </dgm:spPr>
      <dgm:extLst>
        <a:ext uri="{E40237B7-FDA0-4F09-8148-C483321AD2D9}">
          <dgm14:cNvPr xmlns:dgm14="http://schemas.microsoft.com/office/drawing/2010/diagram" id="0" name="" descr="Brain in head"/>
        </a:ext>
      </dgm:extLst>
    </dgm:pt>
    <dgm:pt modelId="{989C2957-48FD-40F2-A78E-6447BE4E24BD}" type="pres">
      <dgm:prSet presAssocID="{BDA8C7BC-CDBC-4D45-A9F3-2D7C2E9D2573}" presName="spaceRect" presStyleCnt="0"/>
      <dgm:spPr/>
    </dgm:pt>
    <dgm:pt modelId="{7203FE41-3E37-47C2-BACF-EE23A6F63360}" type="pres">
      <dgm:prSet presAssocID="{BDA8C7BC-CDBC-4D45-A9F3-2D7C2E9D2573}" presName="parTx" presStyleLbl="revTx" presStyleIdx="0" presStyleCnt="5">
        <dgm:presLayoutVars>
          <dgm:chMax val="0"/>
          <dgm:chPref val="0"/>
        </dgm:presLayoutVars>
      </dgm:prSet>
      <dgm:spPr/>
    </dgm:pt>
    <dgm:pt modelId="{A9115723-2661-4BB1-AF83-8C22614CF088}" type="pres">
      <dgm:prSet presAssocID="{09B21F43-18E8-46F4-BB97-F163A0A3E17B}" presName="sibTrans" presStyleCnt="0"/>
      <dgm:spPr/>
    </dgm:pt>
    <dgm:pt modelId="{AFB959EC-A0AA-48A7-82F2-63739EFC1EDC}" type="pres">
      <dgm:prSet presAssocID="{529B8973-3503-4B71-B7D5-850725A985EE}" presName="compNode" presStyleCnt="0"/>
      <dgm:spPr/>
    </dgm:pt>
    <dgm:pt modelId="{DE9BF80B-1FD6-4EC4-8AEE-183F6E757180}" type="pres">
      <dgm:prSet presAssocID="{529B8973-3503-4B71-B7D5-850725A985EE}" presName="bgRect" presStyleLbl="bgShp" presStyleIdx="1" presStyleCnt="5"/>
      <dgm:spPr>
        <a:solidFill>
          <a:srgbClr val="E4E9F3"/>
        </a:solidFill>
      </dgm:spPr>
    </dgm:pt>
    <dgm:pt modelId="{43AA83D4-5ED9-456A-BA60-77FA749DAF62}" type="pres">
      <dgm:prSet presAssocID="{529B8973-3503-4B71-B7D5-850725A985EE}" presName="iconRect" presStyleLbl="node1" presStyleIdx="1" presStyleCnt="5"/>
      <dgm:spPr>
        <a:solidFill>
          <a:srgbClr val="4478A8"/>
        </a:solidFill>
        <a:ln>
          <a:solidFill>
            <a:srgbClr val="7C9AC0"/>
          </a:solidFill>
        </a:ln>
      </dgm:spPr>
      <dgm:extLst>
        <a:ext uri="{E40237B7-FDA0-4F09-8148-C483321AD2D9}">
          <dgm14:cNvPr xmlns:dgm14="http://schemas.microsoft.com/office/drawing/2010/diagram" id="0" name="" descr="Iceberg with solid fill"/>
        </a:ext>
      </dgm:extLst>
    </dgm:pt>
    <dgm:pt modelId="{4073C86C-F2BE-4539-8DD7-214546091BED}" type="pres">
      <dgm:prSet presAssocID="{529B8973-3503-4B71-B7D5-850725A985EE}" presName="spaceRect" presStyleCnt="0"/>
      <dgm:spPr/>
    </dgm:pt>
    <dgm:pt modelId="{80A9FE94-A690-434E-9ADF-0495F96B78A8}" type="pres">
      <dgm:prSet presAssocID="{529B8973-3503-4B71-B7D5-850725A985EE}" presName="parTx" presStyleLbl="revTx" presStyleIdx="1" presStyleCnt="5">
        <dgm:presLayoutVars>
          <dgm:chMax val="0"/>
          <dgm:chPref val="0"/>
        </dgm:presLayoutVars>
      </dgm:prSet>
      <dgm:spPr/>
    </dgm:pt>
    <dgm:pt modelId="{29CE09AA-9D48-44A0-B369-05712590C3FF}" type="pres">
      <dgm:prSet presAssocID="{1E4DE839-D4E0-4B84-A4DA-2CE78D6DB4D8}" presName="sibTrans" presStyleCnt="0"/>
      <dgm:spPr/>
    </dgm:pt>
    <dgm:pt modelId="{CE773816-D554-425D-AF6F-DC0D334D16D9}" type="pres">
      <dgm:prSet presAssocID="{12B15D29-62F2-4A73-B6AE-153121F64CD0}" presName="compNode" presStyleCnt="0"/>
      <dgm:spPr/>
    </dgm:pt>
    <dgm:pt modelId="{E50FD14B-829F-400E-A4D5-C005B3DF3720}" type="pres">
      <dgm:prSet presAssocID="{12B15D29-62F2-4A73-B6AE-153121F64CD0}" presName="bgRect" presStyleLbl="bgShp" presStyleIdx="2" presStyleCnt="5"/>
      <dgm:spPr>
        <a:solidFill>
          <a:srgbClr val="E4E9F3"/>
        </a:solidFill>
      </dgm:spPr>
    </dgm:pt>
    <dgm:pt modelId="{D96A529B-A92A-42FC-9505-C66C340AFE53}" type="pres">
      <dgm:prSet presAssocID="{12B15D29-62F2-4A73-B6AE-153121F64CD0}" presName="iconRect" presStyleLbl="node1" presStyleIdx="2" presStyleCnt="5"/>
      <dgm:spPr>
        <a:solidFill>
          <a:srgbClr val="4478A8"/>
        </a:solidFill>
        <a:ln>
          <a:solidFill>
            <a:srgbClr val="7C9AC0"/>
          </a:solidFill>
        </a:ln>
      </dgm:spPr>
      <dgm:extLst>
        <a:ext uri="{E40237B7-FDA0-4F09-8148-C483321AD2D9}">
          <dgm14:cNvPr xmlns:dgm14="http://schemas.microsoft.com/office/drawing/2010/diagram" id="0" name="" descr="Teacher"/>
        </a:ext>
      </dgm:extLst>
    </dgm:pt>
    <dgm:pt modelId="{D5C084DB-2F6D-47A8-A3CF-2345F5EC8F8B}" type="pres">
      <dgm:prSet presAssocID="{12B15D29-62F2-4A73-B6AE-153121F64CD0}" presName="spaceRect" presStyleCnt="0"/>
      <dgm:spPr/>
    </dgm:pt>
    <dgm:pt modelId="{AF3E245A-4184-4445-B825-640B7A52B3FD}" type="pres">
      <dgm:prSet presAssocID="{12B15D29-62F2-4A73-B6AE-153121F64CD0}" presName="parTx" presStyleLbl="revTx" presStyleIdx="2" presStyleCnt="5">
        <dgm:presLayoutVars>
          <dgm:chMax val="0"/>
          <dgm:chPref val="0"/>
        </dgm:presLayoutVars>
      </dgm:prSet>
      <dgm:spPr/>
    </dgm:pt>
    <dgm:pt modelId="{F4CB5FCC-7A93-4293-84E1-33A1D7810556}" type="pres">
      <dgm:prSet presAssocID="{E4388D5A-18C1-4F3B-9E64-0665CD91B726}" presName="sibTrans" presStyleCnt="0"/>
      <dgm:spPr/>
    </dgm:pt>
    <dgm:pt modelId="{9F04B53D-2B70-4104-AD5F-39377D9DCC37}" type="pres">
      <dgm:prSet presAssocID="{7FD23172-CC69-46FF-8258-04DB8EA670C7}" presName="compNode" presStyleCnt="0"/>
      <dgm:spPr/>
    </dgm:pt>
    <dgm:pt modelId="{9A06C885-F918-441E-954C-0454B3629575}" type="pres">
      <dgm:prSet presAssocID="{7FD23172-CC69-46FF-8258-04DB8EA670C7}" presName="bgRect" presStyleLbl="bgShp" presStyleIdx="3" presStyleCnt="5"/>
      <dgm:spPr>
        <a:solidFill>
          <a:srgbClr val="E4E9F3"/>
        </a:solidFill>
      </dgm:spPr>
    </dgm:pt>
    <dgm:pt modelId="{229F2A96-15EC-4280-AED5-0088535D2A1B}" type="pres">
      <dgm:prSet presAssocID="{7FD23172-CC69-46FF-8258-04DB8EA670C7}" presName="iconRect" presStyleLbl="node1" presStyleIdx="3" presStyleCnt="5"/>
      <dgm:spPr>
        <a:solidFill>
          <a:srgbClr val="4478A8"/>
        </a:solidFill>
        <a:ln>
          <a:solidFill>
            <a:srgbClr val="7C9AC0"/>
          </a:solidFill>
        </a:ln>
      </dgm:spPr>
      <dgm:extLst>
        <a:ext uri="{E40237B7-FDA0-4F09-8148-C483321AD2D9}">
          <dgm14:cNvPr xmlns:dgm14="http://schemas.microsoft.com/office/drawing/2010/diagram" id="0" name="" descr="Tired face with solid fill with solid fill"/>
        </a:ext>
      </dgm:extLst>
    </dgm:pt>
    <dgm:pt modelId="{530C45B5-D573-4A2B-A9D4-62B428B115E7}" type="pres">
      <dgm:prSet presAssocID="{7FD23172-CC69-46FF-8258-04DB8EA670C7}" presName="spaceRect" presStyleCnt="0"/>
      <dgm:spPr/>
    </dgm:pt>
    <dgm:pt modelId="{30AF64D9-1FA1-4970-9C37-902C7A2A933C}" type="pres">
      <dgm:prSet presAssocID="{7FD23172-CC69-46FF-8258-04DB8EA670C7}" presName="parTx" presStyleLbl="revTx" presStyleIdx="3" presStyleCnt="5">
        <dgm:presLayoutVars>
          <dgm:chMax val="0"/>
          <dgm:chPref val="0"/>
        </dgm:presLayoutVars>
      </dgm:prSet>
      <dgm:spPr/>
    </dgm:pt>
    <dgm:pt modelId="{DBB8C533-2FEF-45AC-BC4A-5652A00840CF}" type="pres">
      <dgm:prSet presAssocID="{2EF0B35F-CB64-4962-8C98-D282AEE77B1C}" presName="sibTrans" presStyleCnt="0"/>
      <dgm:spPr/>
    </dgm:pt>
    <dgm:pt modelId="{5F56A72F-B53A-41D8-A773-E8887E77BEA5}" type="pres">
      <dgm:prSet presAssocID="{11BA25BB-8437-46CC-8B59-314FA11D7143}" presName="compNode" presStyleCnt="0"/>
      <dgm:spPr/>
    </dgm:pt>
    <dgm:pt modelId="{E37FE722-A1A8-45C6-834B-AC0F6D0DC04A}" type="pres">
      <dgm:prSet presAssocID="{11BA25BB-8437-46CC-8B59-314FA11D7143}" presName="bgRect" presStyleLbl="bgShp" presStyleIdx="4" presStyleCnt="5"/>
      <dgm:spPr>
        <a:solidFill>
          <a:srgbClr val="E4E9F3"/>
        </a:solidFill>
      </dgm:spPr>
    </dgm:pt>
    <dgm:pt modelId="{28B3EE85-846C-4D59-A00C-65E666437F53}" type="pres">
      <dgm:prSet presAssocID="{11BA25BB-8437-46CC-8B59-314FA11D7143}" presName="iconRect" presStyleLbl="node1" presStyleIdx="4" presStyleCnt="5"/>
      <dgm:spPr>
        <a:solidFill>
          <a:srgbClr val="4478A8"/>
        </a:solidFill>
        <a:ln>
          <a:solidFill>
            <a:srgbClr val="7C9AC0"/>
          </a:solidFill>
        </a:ln>
      </dgm:spPr>
      <dgm:extLst>
        <a:ext uri="{E40237B7-FDA0-4F09-8148-C483321AD2D9}">
          <dgm14:cNvPr xmlns:dgm14="http://schemas.microsoft.com/office/drawing/2010/diagram" id="0" name="" descr="Checklist"/>
        </a:ext>
      </dgm:extLst>
    </dgm:pt>
    <dgm:pt modelId="{928F7D61-4551-44C7-B31A-FE6BBACBBE92}" type="pres">
      <dgm:prSet presAssocID="{11BA25BB-8437-46CC-8B59-314FA11D7143}" presName="spaceRect" presStyleCnt="0"/>
      <dgm:spPr/>
    </dgm:pt>
    <dgm:pt modelId="{19B01C20-EA79-466C-8EDA-7D10553027C2}" type="pres">
      <dgm:prSet presAssocID="{11BA25BB-8437-46CC-8B59-314FA11D7143}" presName="parTx" presStyleLbl="revTx" presStyleIdx="4" presStyleCnt="5">
        <dgm:presLayoutVars>
          <dgm:chMax val="0"/>
          <dgm:chPref val="0"/>
        </dgm:presLayoutVars>
      </dgm:prSet>
      <dgm:spPr/>
    </dgm:pt>
  </dgm:ptLst>
  <dgm:cxnLst>
    <dgm:cxn modelId="{29470B3B-FC6C-4398-B015-D485A0E9C79D}" srcId="{11632C0B-17E6-456E-8232-4D7B25442239}" destId="{12B15D29-62F2-4A73-B6AE-153121F64CD0}" srcOrd="2" destOrd="0" parTransId="{B9724601-FC85-45DD-AB7F-730DB943EE5B}" sibTransId="{E4388D5A-18C1-4F3B-9E64-0665CD91B726}"/>
    <dgm:cxn modelId="{8BBD0A74-F486-4E91-AC08-D9AE3CBCB6BA}" srcId="{11632C0B-17E6-456E-8232-4D7B25442239}" destId="{11BA25BB-8437-46CC-8B59-314FA11D7143}" srcOrd="4" destOrd="0" parTransId="{F9150622-5815-46AF-9551-2F085D0504A5}" sibTransId="{C4B145DD-AAF9-4FA8-BF86-ADA85FA8FA28}"/>
    <dgm:cxn modelId="{D11FD385-5C53-4D67-9B3B-296D33C1BA9F}" srcId="{11632C0B-17E6-456E-8232-4D7B25442239}" destId="{7FD23172-CC69-46FF-8258-04DB8EA670C7}" srcOrd="3" destOrd="0" parTransId="{92F12E23-61DD-40F1-B08B-67FB8A061C86}" sibTransId="{2EF0B35F-CB64-4962-8C98-D282AEE77B1C}"/>
    <dgm:cxn modelId="{76CF6690-2CAA-4BF3-A85A-C7F2B3383958}" type="presOf" srcId="{11BA25BB-8437-46CC-8B59-314FA11D7143}" destId="{19B01C20-EA79-466C-8EDA-7D10553027C2}" srcOrd="0" destOrd="0" presId="urn:microsoft.com/office/officeart/2018/2/layout/IconVerticalSolidList"/>
    <dgm:cxn modelId="{BEA0F2A0-F56C-4E43-8343-A574BB8FF882}" type="presOf" srcId="{529B8973-3503-4B71-B7D5-850725A985EE}" destId="{80A9FE94-A690-434E-9ADF-0495F96B78A8}" srcOrd="0" destOrd="0" presId="urn:microsoft.com/office/officeart/2018/2/layout/IconVerticalSolidList"/>
    <dgm:cxn modelId="{3AE766AD-8F08-4BBB-BE86-5E8D87F92EC8}" type="presOf" srcId="{12B15D29-62F2-4A73-B6AE-153121F64CD0}" destId="{AF3E245A-4184-4445-B825-640B7A52B3FD}" srcOrd="0" destOrd="0" presId="urn:microsoft.com/office/officeart/2018/2/layout/IconVerticalSolidList"/>
    <dgm:cxn modelId="{D69AEAB1-BE43-41B2-9988-B0A537AFBFB2}" type="presOf" srcId="{BDA8C7BC-CDBC-4D45-A9F3-2D7C2E9D2573}" destId="{7203FE41-3E37-47C2-BACF-EE23A6F63360}" srcOrd="0" destOrd="0" presId="urn:microsoft.com/office/officeart/2018/2/layout/IconVerticalSolidList"/>
    <dgm:cxn modelId="{5CA62EBB-FBF5-4CBD-80AE-6AE57BD5B7C1}" type="presOf" srcId="{11632C0B-17E6-456E-8232-4D7B25442239}" destId="{0DC8ECC6-B6AD-490C-AF3A-C46DB2C9C17E}" srcOrd="0" destOrd="0" presId="urn:microsoft.com/office/officeart/2018/2/layout/IconVerticalSolidList"/>
    <dgm:cxn modelId="{E9032DCD-3BA1-45AB-BC56-CD2196DAB9D3}" srcId="{11632C0B-17E6-456E-8232-4D7B25442239}" destId="{BDA8C7BC-CDBC-4D45-A9F3-2D7C2E9D2573}" srcOrd="0" destOrd="0" parTransId="{21734732-23AA-489C-B2BD-F6C7EC0D3C7F}" sibTransId="{09B21F43-18E8-46F4-BB97-F163A0A3E17B}"/>
    <dgm:cxn modelId="{A2BB96E1-21E4-43D6-89FA-915A44BC4BA3}" type="presOf" srcId="{7FD23172-CC69-46FF-8258-04DB8EA670C7}" destId="{30AF64D9-1FA1-4970-9C37-902C7A2A933C}" srcOrd="0" destOrd="0" presId="urn:microsoft.com/office/officeart/2018/2/layout/IconVerticalSolidList"/>
    <dgm:cxn modelId="{375494FE-ADC0-4584-9DF1-468DC7AB7D61}" srcId="{11632C0B-17E6-456E-8232-4D7B25442239}" destId="{529B8973-3503-4B71-B7D5-850725A985EE}" srcOrd="1" destOrd="0" parTransId="{F3850E77-FEB1-41DF-9B45-6F83809E6F9E}" sibTransId="{1E4DE839-D4E0-4B84-A4DA-2CE78D6DB4D8}"/>
    <dgm:cxn modelId="{78AC89E5-B98F-472F-AD2F-C8EECDA202A8}" type="presParOf" srcId="{0DC8ECC6-B6AD-490C-AF3A-C46DB2C9C17E}" destId="{39D0CE62-0866-4C56-999B-40283F838325}" srcOrd="0" destOrd="0" presId="urn:microsoft.com/office/officeart/2018/2/layout/IconVerticalSolidList"/>
    <dgm:cxn modelId="{D926EAEB-ABE8-464F-91C8-8A9771169FBE}" type="presParOf" srcId="{39D0CE62-0866-4C56-999B-40283F838325}" destId="{3673BA86-2498-4D9C-B6B5-55853A3E5FFE}" srcOrd="0" destOrd="0" presId="urn:microsoft.com/office/officeart/2018/2/layout/IconVerticalSolidList"/>
    <dgm:cxn modelId="{0DE230BE-4E92-4C4D-ACC9-361B076645C0}" type="presParOf" srcId="{39D0CE62-0866-4C56-999B-40283F838325}" destId="{3803FB98-6041-4212-A597-E57FA3522139}" srcOrd="1" destOrd="0" presId="urn:microsoft.com/office/officeart/2018/2/layout/IconVerticalSolidList"/>
    <dgm:cxn modelId="{5BA96C6C-7178-4B24-ABE6-70B2A373BC85}" type="presParOf" srcId="{39D0CE62-0866-4C56-999B-40283F838325}" destId="{989C2957-48FD-40F2-A78E-6447BE4E24BD}" srcOrd="2" destOrd="0" presId="urn:microsoft.com/office/officeart/2018/2/layout/IconVerticalSolidList"/>
    <dgm:cxn modelId="{A094935D-260C-4BDC-84B4-B878477BBAF5}" type="presParOf" srcId="{39D0CE62-0866-4C56-999B-40283F838325}" destId="{7203FE41-3E37-47C2-BACF-EE23A6F63360}" srcOrd="3" destOrd="0" presId="urn:microsoft.com/office/officeart/2018/2/layout/IconVerticalSolidList"/>
    <dgm:cxn modelId="{E926FD36-E794-4553-87BD-F5A83E3F1CB1}" type="presParOf" srcId="{0DC8ECC6-B6AD-490C-AF3A-C46DB2C9C17E}" destId="{A9115723-2661-4BB1-AF83-8C22614CF088}" srcOrd="1" destOrd="0" presId="urn:microsoft.com/office/officeart/2018/2/layout/IconVerticalSolidList"/>
    <dgm:cxn modelId="{B553C04B-19FE-419A-9FFB-92908C7BA2A5}" type="presParOf" srcId="{0DC8ECC6-B6AD-490C-AF3A-C46DB2C9C17E}" destId="{AFB959EC-A0AA-48A7-82F2-63739EFC1EDC}" srcOrd="2" destOrd="0" presId="urn:microsoft.com/office/officeart/2018/2/layout/IconVerticalSolidList"/>
    <dgm:cxn modelId="{AA33A8B0-7218-40B0-9889-FB2F794F9A84}" type="presParOf" srcId="{AFB959EC-A0AA-48A7-82F2-63739EFC1EDC}" destId="{DE9BF80B-1FD6-4EC4-8AEE-183F6E757180}" srcOrd="0" destOrd="0" presId="urn:microsoft.com/office/officeart/2018/2/layout/IconVerticalSolidList"/>
    <dgm:cxn modelId="{4236DC76-1A43-440A-9C84-A40CF1D55DB5}" type="presParOf" srcId="{AFB959EC-A0AA-48A7-82F2-63739EFC1EDC}" destId="{43AA83D4-5ED9-456A-BA60-77FA749DAF62}" srcOrd="1" destOrd="0" presId="urn:microsoft.com/office/officeart/2018/2/layout/IconVerticalSolidList"/>
    <dgm:cxn modelId="{D6549F8F-24F3-40F2-B4FC-7633D159042C}" type="presParOf" srcId="{AFB959EC-A0AA-48A7-82F2-63739EFC1EDC}" destId="{4073C86C-F2BE-4539-8DD7-214546091BED}" srcOrd="2" destOrd="0" presId="urn:microsoft.com/office/officeart/2018/2/layout/IconVerticalSolidList"/>
    <dgm:cxn modelId="{473C8AEB-6604-439A-8AB5-84EAB835A7D4}" type="presParOf" srcId="{AFB959EC-A0AA-48A7-82F2-63739EFC1EDC}" destId="{80A9FE94-A690-434E-9ADF-0495F96B78A8}" srcOrd="3" destOrd="0" presId="urn:microsoft.com/office/officeart/2018/2/layout/IconVerticalSolidList"/>
    <dgm:cxn modelId="{53627693-9294-48A1-BC76-1EC24882511C}" type="presParOf" srcId="{0DC8ECC6-B6AD-490C-AF3A-C46DB2C9C17E}" destId="{29CE09AA-9D48-44A0-B369-05712590C3FF}" srcOrd="3" destOrd="0" presId="urn:microsoft.com/office/officeart/2018/2/layout/IconVerticalSolidList"/>
    <dgm:cxn modelId="{ECBEFC2B-AEFD-4F5A-8376-F21A0BDCCFB8}" type="presParOf" srcId="{0DC8ECC6-B6AD-490C-AF3A-C46DB2C9C17E}" destId="{CE773816-D554-425D-AF6F-DC0D334D16D9}" srcOrd="4" destOrd="0" presId="urn:microsoft.com/office/officeart/2018/2/layout/IconVerticalSolidList"/>
    <dgm:cxn modelId="{4DF15F71-D279-4A03-88A4-F7A3EDB18106}" type="presParOf" srcId="{CE773816-D554-425D-AF6F-DC0D334D16D9}" destId="{E50FD14B-829F-400E-A4D5-C005B3DF3720}" srcOrd="0" destOrd="0" presId="urn:microsoft.com/office/officeart/2018/2/layout/IconVerticalSolidList"/>
    <dgm:cxn modelId="{42EB2076-D28E-40B0-BE00-469ECFF544C4}" type="presParOf" srcId="{CE773816-D554-425D-AF6F-DC0D334D16D9}" destId="{D96A529B-A92A-42FC-9505-C66C340AFE53}" srcOrd="1" destOrd="0" presId="urn:microsoft.com/office/officeart/2018/2/layout/IconVerticalSolidList"/>
    <dgm:cxn modelId="{3EA57EAE-7DAC-437E-BFD2-782A27B4ACE2}" type="presParOf" srcId="{CE773816-D554-425D-AF6F-DC0D334D16D9}" destId="{D5C084DB-2F6D-47A8-A3CF-2345F5EC8F8B}" srcOrd="2" destOrd="0" presId="urn:microsoft.com/office/officeart/2018/2/layout/IconVerticalSolidList"/>
    <dgm:cxn modelId="{07851D04-EAC7-4DA1-A864-4E43675ECE86}" type="presParOf" srcId="{CE773816-D554-425D-AF6F-DC0D334D16D9}" destId="{AF3E245A-4184-4445-B825-640B7A52B3FD}" srcOrd="3" destOrd="0" presId="urn:microsoft.com/office/officeart/2018/2/layout/IconVerticalSolidList"/>
    <dgm:cxn modelId="{A4B422A2-C0E1-42B3-B003-73B6D9FF4F04}" type="presParOf" srcId="{0DC8ECC6-B6AD-490C-AF3A-C46DB2C9C17E}" destId="{F4CB5FCC-7A93-4293-84E1-33A1D7810556}" srcOrd="5" destOrd="0" presId="urn:microsoft.com/office/officeart/2018/2/layout/IconVerticalSolidList"/>
    <dgm:cxn modelId="{91D12352-87AA-41FA-84FC-69E074871650}" type="presParOf" srcId="{0DC8ECC6-B6AD-490C-AF3A-C46DB2C9C17E}" destId="{9F04B53D-2B70-4104-AD5F-39377D9DCC37}" srcOrd="6" destOrd="0" presId="urn:microsoft.com/office/officeart/2018/2/layout/IconVerticalSolidList"/>
    <dgm:cxn modelId="{57C71AD7-75F3-4839-BC8E-5E4CB289611A}" type="presParOf" srcId="{9F04B53D-2B70-4104-AD5F-39377D9DCC37}" destId="{9A06C885-F918-441E-954C-0454B3629575}" srcOrd="0" destOrd="0" presId="urn:microsoft.com/office/officeart/2018/2/layout/IconVerticalSolidList"/>
    <dgm:cxn modelId="{981FAF4F-49FE-43EF-A35A-1C4D4A11B963}" type="presParOf" srcId="{9F04B53D-2B70-4104-AD5F-39377D9DCC37}" destId="{229F2A96-15EC-4280-AED5-0088535D2A1B}" srcOrd="1" destOrd="0" presId="urn:microsoft.com/office/officeart/2018/2/layout/IconVerticalSolidList"/>
    <dgm:cxn modelId="{6A5ECF5F-B9F0-47EF-AC8C-2CEC388BA70F}" type="presParOf" srcId="{9F04B53D-2B70-4104-AD5F-39377D9DCC37}" destId="{530C45B5-D573-4A2B-A9D4-62B428B115E7}" srcOrd="2" destOrd="0" presId="urn:microsoft.com/office/officeart/2018/2/layout/IconVerticalSolidList"/>
    <dgm:cxn modelId="{09AE98A8-9CDC-4450-A3AC-0A9FF08AD8CD}" type="presParOf" srcId="{9F04B53D-2B70-4104-AD5F-39377D9DCC37}" destId="{30AF64D9-1FA1-4970-9C37-902C7A2A933C}" srcOrd="3" destOrd="0" presId="urn:microsoft.com/office/officeart/2018/2/layout/IconVerticalSolidList"/>
    <dgm:cxn modelId="{B8A590F5-EA60-4ABA-AE98-506B413243B5}" type="presParOf" srcId="{0DC8ECC6-B6AD-490C-AF3A-C46DB2C9C17E}" destId="{DBB8C533-2FEF-45AC-BC4A-5652A00840CF}" srcOrd="7" destOrd="0" presId="urn:microsoft.com/office/officeart/2018/2/layout/IconVerticalSolidList"/>
    <dgm:cxn modelId="{475FE8DA-F048-4934-AB62-D4D402B63B1B}" type="presParOf" srcId="{0DC8ECC6-B6AD-490C-AF3A-C46DB2C9C17E}" destId="{5F56A72F-B53A-41D8-A773-E8887E77BEA5}" srcOrd="8" destOrd="0" presId="urn:microsoft.com/office/officeart/2018/2/layout/IconVerticalSolidList"/>
    <dgm:cxn modelId="{96847872-A9B2-48D4-A211-6B6765B44BAE}" type="presParOf" srcId="{5F56A72F-B53A-41D8-A773-E8887E77BEA5}" destId="{E37FE722-A1A8-45C6-834B-AC0F6D0DC04A}" srcOrd="0" destOrd="0" presId="urn:microsoft.com/office/officeart/2018/2/layout/IconVerticalSolidList"/>
    <dgm:cxn modelId="{13121BCC-0635-4943-82FD-8BC21765CE57}" type="presParOf" srcId="{5F56A72F-B53A-41D8-A773-E8887E77BEA5}" destId="{28B3EE85-846C-4D59-A00C-65E666437F53}" srcOrd="1" destOrd="0" presId="urn:microsoft.com/office/officeart/2018/2/layout/IconVerticalSolidList"/>
    <dgm:cxn modelId="{0289DD67-E9A0-4FE3-91A3-010D171B0D59}" type="presParOf" srcId="{5F56A72F-B53A-41D8-A773-E8887E77BEA5}" destId="{928F7D61-4551-44C7-B31A-FE6BBACBBE92}" srcOrd="2" destOrd="0" presId="urn:microsoft.com/office/officeart/2018/2/layout/IconVerticalSolidList"/>
    <dgm:cxn modelId="{E40E78EA-1338-4DA7-A887-ECBC8BD34A88}" type="presParOf" srcId="{5F56A72F-B53A-41D8-A773-E8887E77BEA5}" destId="{19B01C20-EA79-466C-8EDA-7D10553027C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32C0B-17E6-456E-8232-4D7B254422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DA8C7BC-CDBC-4D45-A9F3-2D7C2E9D2573}">
      <dgm:prSet phldr="0" custT="1"/>
      <dgm:spPr>
        <a:ln>
          <a:noFill/>
        </a:ln>
      </dgm:spPr>
      <dgm:t>
        <a:bodyPr/>
        <a:lstStyle/>
        <a:p>
          <a:pPr>
            <a:lnSpc>
              <a:spcPct val="100000"/>
            </a:lnSpc>
          </a:pPr>
          <a:r>
            <a:rPr lang="en-GB" sz="1600">
              <a:solidFill>
                <a:srgbClr val="4478A8"/>
              </a:solidFill>
              <a:latin typeface="Arial"/>
              <a:cs typeface="Arial"/>
            </a:rPr>
            <a:t>The common causes of fatigue for frontline workers in your industry</a:t>
          </a:r>
        </a:p>
      </dgm:t>
    </dgm:pt>
    <dgm:pt modelId="{21734732-23AA-489C-B2BD-F6C7EC0D3C7F}" type="parTrans" cxnId="{E9032DCD-3BA1-45AB-BC56-CD2196DAB9D3}">
      <dgm:prSet/>
      <dgm:spPr/>
      <dgm:t>
        <a:bodyPr/>
        <a:lstStyle/>
        <a:p>
          <a:endParaRPr lang="en-US" sz="1800">
            <a:solidFill>
              <a:srgbClr val="336699"/>
            </a:solidFill>
            <a:latin typeface="Arial" panose="020B0604020202020204" pitchFamily="34" charset="0"/>
            <a:cs typeface="Arial" panose="020B0604020202020204" pitchFamily="34" charset="0"/>
          </a:endParaRPr>
        </a:p>
      </dgm:t>
    </dgm:pt>
    <dgm:pt modelId="{09B21F43-18E8-46F4-BB97-F163A0A3E17B}" type="sibTrans" cxnId="{E9032DCD-3BA1-45AB-BC56-CD2196DAB9D3}">
      <dgm:prSet/>
      <dgm:spPr/>
      <dgm:t>
        <a:bodyPr/>
        <a:lstStyle/>
        <a:p>
          <a:endParaRPr lang="en-US" sz="1800">
            <a:solidFill>
              <a:srgbClr val="336699"/>
            </a:solidFill>
            <a:latin typeface="Arial" panose="020B0604020202020204" pitchFamily="34" charset="0"/>
            <a:cs typeface="Arial" panose="020B0604020202020204" pitchFamily="34" charset="0"/>
          </a:endParaRPr>
        </a:p>
      </dgm:t>
    </dgm:pt>
    <dgm:pt modelId="{20CC6222-4219-460F-A2B4-FB0E9B62B195}">
      <dgm:prSet phldr="0" custT="1"/>
      <dgm:spPr>
        <a:ln>
          <a:noFill/>
        </a:ln>
      </dgm:spPr>
      <dgm:t>
        <a:bodyPr/>
        <a:lstStyle/>
        <a:p>
          <a:pPr>
            <a:lnSpc>
              <a:spcPct val="100000"/>
            </a:lnSpc>
          </a:pPr>
          <a:r>
            <a:rPr lang="en-US" sz="1600">
              <a:solidFill>
                <a:srgbClr val="4478A8"/>
              </a:solidFill>
              <a:latin typeface="Arial"/>
              <a:cs typeface="Arial"/>
            </a:rPr>
            <a:t>Thinking about organisational control of these risks</a:t>
          </a:r>
          <a:endParaRPr lang="en-GB" sz="1600">
            <a:solidFill>
              <a:srgbClr val="4478A8"/>
            </a:solidFill>
            <a:latin typeface="Arial"/>
            <a:cs typeface="Arial"/>
          </a:endParaRPr>
        </a:p>
      </dgm:t>
    </dgm:pt>
    <dgm:pt modelId="{CA91128C-1DA4-4651-B752-07CAAB67EF76}" type="parTrans" cxnId="{A4F17B96-C3A0-4EB0-A475-7B03978BAFE0}">
      <dgm:prSet/>
      <dgm:spPr/>
      <dgm:t>
        <a:bodyPr/>
        <a:lstStyle/>
        <a:p>
          <a:endParaRPr lang="en-GB"/>
        </a:p>
      </dgm:t>
    </dgm:pt>
    <dgm:pt modelId="{D18CAD02-A042-42BD-A1A8-4BA282F680BD}" type="sibTrans" cxnId="{A4F17B96-C3A0-4EB0-A475-7B03978BAFE0}">
      <dgm:prSet/>
      <dgm:spPr/>
      <dgm:t>
        <a:bodyPr/>
        <a:lstStyle/>
        <a:p>
          <a:endParaRPr lang="en-GB"/>
        </a:p>
      </dgm:t>
    </dgm:pt>
    <dgm:pt modelId="{785AA563-09B6-489C-8CDB-343DEEB022C4}">
      <dgm:prSet phldr="0" custT="1"/>
      <dgm:spPr>
        <a:ln>
          <a:noFill/>
        </a:ln>
      </dgm:spPr>
      <dgm:t>
        <a:bodyPr/>
        <a:lstStyle/>
        <a:p>
          <a:pPr>
            <a:lnSpc>
              <a:spcPct val="100000"/>
            </a:lnSpc>
          </a:pPr>
          <a:r>
            <a:rPr lang="en-US" sz="1600">
              <a:solidFill>
                <a:srgbClr val="4478A8"/>
              </a:solidFill>
              <a:latin typeface="Arial"/>
              <a:cs typeface="Arial"/>
            </a:rPr>
            <a:t>The ways these causes can combine and accumulate</a:t>
          </a:r>
          <a:endParaRPr lang="en-GB" sz="1600">
            <a:solidFill>
              <a:srgbClr val="4478A8"/>
            </a:solidFill>
            <a:latin typeface="Arial"/>
            <a:cs typeface="Arial"/>
          </a:endParaRPr>
        </a:p>
      </dgm:t>
    </dgm:pt>
    <dgm:pt modelId="{D9FB5C1C-419D-4B60-88B4-27CAC31340F6}" type="parTrans" cxnId="{0B29A04C-A685-4C37-A199-38B353431073}">
      <dgm:prSet/>
      <dgm:spPr/>
      <dgm:t>
        <a:bodyPr/>
        <a:lstStyle/>
        <a:p>
          <a:endParaRPr lang="en-GB"/>
        </a:p>
      </dgm:t>
    </dgm:pt>
    <dgm:pt modelId="{0592C9DD-DC1D-45A4-8E98-E9A24353C681}" type="sibTrans" cxnId="{0B29A04C-A685-4C37-A199-38B353431073}">
      <dgm:prSet/>
      <dgm:spPr/>
      <dgm:t>
        <a:bodyPr/>
        <a:lstStyle/>
        <a:p>
          <a:endParaRPr lang="en-GB"/>
        </a:p>
      </dgm:t>
    </dgm:pt>
    <dgm:pt modelId="{6CDAA756-E29E-4E42-A6DB-C61E6F2CD38C}">
      <dgm:prSet phldr="0" custT="1"/>
      <dgm:spPr>
        <a:solidFill>
          <a:srgbClr val="E4E9F3"/>
        </a:solidFill>
      </dgm:spPr>
      <dgm:t>
        <a:bodyPr/>
        <a:lstStyle/>
        <a:p>
          <a:pPr>
            <a:lnSpc>
              <a:spcPct val="100000"/>
            </a:lnSpc>
          </a:pPr>
          <a:r>
            <a:rPr lang="en-GB" sz="1600">
              <a:solidFill>
                <a:srgbClr val="4478A8"/>
              </a:solidFill>
              <a:latin typeface="Arial"/>
              <a:cs typeface="Arial"/>
            </a:rPr>
            <a:t>What </a:t>
          </a:r>
          <a:r>
            <a:rPr lang="en-GB" sz="1600" b="0">
              <a:solidFill>
                <a:srgbClr val="4478A8"/>
              </a:solidFill>
              <a:latin typeface="Arial"/>
              <a:cs typeface="Arial"/>
            </a:rPr>
            <a:t>you </a:t>
          </a:r>
          <a:r>
            <a:rPr lang="en-GB" sz="1600">
              <a:solidFill>
                <a:srgbClr val="4478A8"/>
              </a:solidFill>
              <a:latin typeface="Arial"/>
              <a:cs typeface="Arial"/>
            </a:rPr>
            <a:t>can do to m</a:t>
          </a:r>
          <a:r>
            <a:rPr lang="en-GB" sz="1600" baseline="0">
              <a:solidFill>
                <a:srgbClr val="4478A8"/>
              </a:solidFill>
              <a:latin typeface="Arial"/>
              <a:cs typeface="Arial"/>
            </a:rPr>
            <a:t>anage these risks </a:t>
          </a:r>
          <a:endParaRPr lang="en-GB" sz="1600">
            <a:solidFill>
              <a:srgbClr val="4478A8"/>
            </a:solidFill>
            <a:latin typeface="Arial"/>
            <a:cs typeface="Arial"/>
          </a:endParaRPr>
        </a:p>
      </dgm:t>
    </dgm:pt>
    <dgm:pt modelId="{E5DDE00E-976D-4BD2-853F-E5607E8680C9}" type="sibTrans" cxnId="{027FAB3B-2ABA-4971-A9D9-221687E830B8}">
      <dgm:prSet/>
      <dgm:spPr/>
      <dgm:t>
        <a:bodyPr/>
        <a:lstStyle/>
        <a:p>
          <a:endParaRPr lang="en-GB"/>
        </a:p>
      </dgm:t>
    </dgm:pt>
    <dgm:pt modelId="{89A68434-32BF-4BB6-A8E7-05831D01C955}" type="parTrans" cxnId="{027FAB3B-2ABA-4971-A9D9-221687E830B8}">
      <dgm:prSet/>
      <dgm:spPr/>
      <dgm:t>
        <a:bodyPr/>
        <a:lstStyle/>
        <a:p>
          <a:endParaRPr lang="en-GB"/>
        </a:p>
      </dgm:t>
    </dgm:pt>
    <dgm:pt modelId="{0DC8ECC6-B6AD-490C-AF3A-C46DB2C9C17E}" type="pres">
      <dgm:prSet presAssocID="{11632C0B-17E6-456E-8232-4D7B25442239}" presName="root" presStyleCnt="0">
        <dgm:presLayoutVars>
          <dgm:dir/>
          <dgm:resizeHandles val="exact"/>
        </dgm:presLayoutVars>
      </dgm:prSet>
      <dgm:spPr/>
    </dgm:pt>
    <dgm:pt modelId="{39D0CE62-0866-4C56-999B-40283F838325}" type="pres">
      <dgm:prSet presAssocID="{BDA8C7BC-CDBC-4D45-A9F3-2D7C2E9D2573}" presName="compNode" presStyleCnt="0"/>
      <dgm:spPr/>
    </dgm:pt>
    <dgm:pt modelId="{3673BA86-2498-4D9C-B6B5-55853A3E5FFE}" type="pres">
      <dgm:prSet presAssocID="{BDA8C7BC-CDBC-4D45-A9F3-2D7C2E9D2573}" presName="bgRect" presStyleLbl="bgShp" presStyleIdx="0" presStyleCnt="4" custLinFactNeighborX="283" custLinFactNeighborY="-4806"/>
      <dgm:spPr>
        <a:prstGeom prst="roundRect">
          <a:avLst/>
        </a:prstGeom>
        <a:solidFill>
          <a:srgbClr val="E4E9F3"/>
        </a:solidFill>
      </dgm:spPr>
      <dgm:extLst>
        <a:ext uri="{E40237B7-FDA0-4F09-8148-C483321AD2D9}">
          <dgm14:cNvPr xmlns:dgm14="http://schemas.microsoft.com/office/drawing/2010/diagram" id="0" name="">
            <a:hlinkClick xmlns:r="http://schemas.openxmlformats.org/officeDocument/2006/relationships" r:id="" action="ppaction://hlinkshowjump?jump=nextslide" highlightClick="1"/>
          </dgm14:cNvPr>
        </a:ext>
      </dgm:extLst>
    </dgm:pt>
    <dgm:pt modelId="{3803FB98-6041-4212-A597-E57FA3522139}" type="pres">
      <dgm:prSet presAssocID="{BDA8C7BC-CDBC-4D45-A9F3-2D7C2E9D2573}" presName="iconRect" presStyleLbl="node1" presStyleIdx="0" presStyleCnt="4" custLinFactNeighborY="4060"/>
      <dgm:spPr>
        <a:solidFill>
          <a:srgbClr val="4478A8"/>
        </a:solidFill>
        <a:ln>
          <a:solidFill>
            <a:srgbClr val="4478A8"/>
          </a:solidFill>
        </a:ln>
      </dgm:spPr>
      <dgm:extLst>
        <a:ext uri="{E40237B7-FDA0-4F09-8148-C483321AD2D9}">
          <dgm14:cNvPr xmlns:dgm14="http://schemas.microsoft.com/office/drawing/2010/diagram" id="0" name="" descr="Brain in head"/>
        </a:ext>
      </dgm:extLst>
    </dgm:pt>
    <dgm:pt modelId="{989C2957-48FD-40F2-A78E-6447BE4E24BD}" type="pres">
      <dgm:prSet presAssocID="{BDA8C7BC-CDBC-4D45-A9F3-2D7C2E9D2573}" presName="spaceRect" presStyleCnt="0"/>
      <dgm:spPr/>
    </dgm:pt>
    <dgm:pt modelId="{7203FE41-3E37-47C2-BACF-EE23A6F63360}" type="pres">
      <dgm:prSet presAssocID="{BDA8C7BC-CDBC-4D45-A9F3-2D7C2E9D2573}" presName="parTx" presStyleLbl="revTx" presStyleIdx="0" presStyleCnt="4">
        <dgm:presLayoutVars>
          <dgm:chMax val="0"/>
          <dgm:chPref val="0"/>
        </dgm:presLayoutVars>
      </dgm:prSet>
      <dgm:spPr/>
    </dgm:pt>
    <dgm:pt modelId="{A9115723-2661-4BB1-AF83-8C22614CF088}" type="pres">
      <dgm:prSet presAssocID="{09B21F43-18E8-46F4-BB97-F163A0A3E17B}" presName="sibTrans" presStyleCnt="0"/>
      <dgm:spPr/>
    </dgm:pt>
    <dgm:pt modelId="{5221BB73-88F0-48DE-813B-A82CC04A7099}" type="pres">
      <dgm:prSet presAssocID="{20CC6222-4219-460F-A2B4-FB0E9B62B195}" presName="compNode" presStyleCnt="0"/>
      <dgm:spPr/>
    </dgm:pt>
    <dgm:pt modelId="{302C2AEA-D281-4470-AEDF-51101F8E263B}" type="pres">
      <dgm:prSet presAssocID="{20CC6222-4219-460F-A2B4-FB0E9B62B195}" presName="bgRect" presStyleLbl="bgShp" presStyleIdx="1" presStyleCnt="4"/>
      <dgm:spPr>
        <a:prstGeom prst="roundRect">
          <a:avLst/>
        </a:prstGeom>
        <a:solidFill>
          <a:srgbClr val="E4E9F3"/>
        </a:solidFill>
      </dgm:spPr>
    </dgm:pt>
    <dgm:pt modelId="{0CACF0DC-2FDF-4E96-8632-C4ED77B92BD3}" type="pres">
      <dgm:prSet presAssocID="{20CC6222-4219-460F-A2B4-FB0E9B62B195}" presName="iconRect" presStyleLbl="node1" presStyleIdx="1" presStyleCnt="4"/>
      <dgm:spPr>
        <a:solidFill>
          <a:srgbClr val="4478A8"/>
        </a:solidFill>
        <a:ln>
          <a:solidFill>
            <a:srgbClr val="4478A8"/>
          </a:solidFill>
        </a:ln>
      </dgm:spPr>
    </dgm:pt>
    <dgm:pt modelId="{797BDC3B-11EB-43C8-A8BA-4D3DC1FF53A7}" type="pres">
      <dgm:prSet presAssocID="{20CC6222-4219-460F-A2B4-FB0E9B62B195}" presName="spaceRect" presStyleCnt="0"/>
      <dgm:spPr/>
    </dgm:pt>
    <dgm:pt modelId="{5C2370AF-43F3-445D-85C5-1B55B1F08DFA}" type="pres">
      <dgm:prSet presAssocID="{20CC6222-4219-460F-A2B4-FB0E9B62B195}" presName="parTx" presStyleLbl="revTx" presStyleIdx="1" presStyleCnt="4">
        <dgm:presLayoutVars>
          <dgm:chMax val="0"/>
          <dgm:chPref val="0"/>
        </dgm:presLayoutVars>
      </dgm:prSet>
      <dgm:spPr/>
    </dgm:pt>
    <dgm:pt modelId="{40FACD61-5E7D-452D-92B5-BD4A292BCB6F}" type="pres">
      <dgm:prSet presAssocID="{D18CAD02-A042-42BD-A1A8-4BA282F680BD}" presName="sibTrans" presStyleCnt="0"/>
      <dgm:spPr/>
    </dgm:pt>
    <dgm:pt modelId="{32A244F3-C3B5-44E5-B173-1353A7B2FEEF}" type="pres">
      <dgm:prSet presAssocID="{6CDAA756-E29E-4E42-A6DB-C61E6F2CD38C}" presName="compNode" presStyleCnt="0"/>
      <dgm:spPr/>
    </dgm:pt>
    <dgm:pt modelId="{83D993B4-CCCB-4CB6-8A8E-BE1801B2CA42}" type="pres">
      <dgm:prSet presAssocID="{6CDAA756-E29E-4E42-A6DB-C61E6F2CD38C}" presName="bgRect" presStyleLbl="bgShp" presStyleIdx="2" presStyleCnt="4"/>
      <dgm:spPr>
        <a:prstGeom prst="roundRect">
          <a:avLst/>
        </a:prstGeom>
        <a:solidFill>
          <a:srgbClr val="E4E9F3"/>
        </a:solidFill>
      </dgm:spPr>
    </dgm:pt>
    <dgm:pt modelId="{6DE5849C-519E-43DF-BD28-84F596B88892}" type="pres">
      <dgm:prSet presAssocID="{6CDAA756-E29E-4E42-A6DB-C61E6F2CD38C}" presName="iconRect" presStyleLbl="node1" presStyleIdx="2" presStyleCnt="4"/>
      <dgm:spPr>
        <a:solidFill>
          <a:srgbClr val="4478A8"/>
        </a:solidFill>
        <a:ln>
          <a:solidFill>
            <a:srgbClr val="4478A8"/>
          </a:solidFill>
        </a:ln>
      </dgm:spPr>
    </dgm:pt>
    <dgm:pt modelId="{576316B2-30E3-4394-AB3C-80F55E9A01D2}" type="pres">
      <dgm:prSet presAssocID="{6CDAA756-E29E-4E42-A6DB-C61E6F2CD38C}" presName="spaceRect" presStyleCnt="0"/>
      <dgm:spPr/>
    </dgm:pt>
    <dgm:pt modelId="{F10F91F8-0C50-4455-92D4-AFB2D3A6B10A}" type="pres">
      <dgm:prSet presAssocID="{6CDAA756-E29E-4E42-A6DB-C61E6F2CD38C}" presName="parTx" presStyleLbl="revTx" presStyleIdx="2" presStyleCnt="4">
        <dgm:presLayoutVars>
          <dgm:chMax val="0"/>
          <dgm:chPref val="0"/>
        </dgm:presLayoutVars>
      </dgm:prSet>
      <dgm:spPr>
        <a:prstGeom prst="roundRect">
          <a:avLst/>
        </a:prstGeom>
      </dgm:spPr>
    </dgm:pt>
    <dgm:pt modelId="{7B60C65C-F127-4353-BD8C-7AF664644444}" type="pres">
      <dgm:prSet presAssocID="{E5DDE00E-976D-4BD2-853F-E5607E8680C9}" presName="sibTrans" presStyleCnt="0"/>
      <dgm:spPr/>
    </dgm:pt>
    <dgm:pt modelId="{5B82D9F9-654D-4EFE-8445-66895C25175E}" type="pres">
      <dgm:prSet presAssocID="{785AA563-09B6-489C-8CDB-343DEEB022C4}" presName="compNode" presStyleCnt="0"/>
      <dgm:spPr/>
    </dgm:pt>
    <dgm:pt modelId="{AFFEC625-AF78-42D2-80F1-645F0BA37B41}" type="pres">
      <dgm:prSet presAssocID="{785AA563-09B6-489C-8CDB-343DEEB022C4}" presName="bgRect" presStyleLbl="bgShp" presStyleIdx="3" presStyleCnt="4"/>
      <dgm:spPr>
        <a:prstGeom prst="roundRect">
          <a:avLst/>
        </a:prstGeom>
        <a:solidFill>
          <a:srgbClr val="E4E9F3"/>
        </a:solidFill>
      </dgm:spPr>
    </dgm:pt>
    <dgm:pt modelId="{D1DA714C-779C-4917-8B8D-846002147B0D}" type="pres">
      <dgm:prSet presAssocID="{785AA563-09B6-489C-8CDB-343DEEB022C4}" presName="iconRect" presStyleLbl="node1" presStyleIdx="3" presStyleCnt="4"/>
      <dgm:spPr>
        <a:solidFill>
          <a:srgbClr val="4478A8"/>
        </a:solidFill>
        <a:ln>
          <a:solidFill>
            <a:srgbClr val="4478A8"/>
          </a:solidFill>
        </a:ln>
      </dgm:spPr>
    </dgm:pt>
    <dgm:pt modelId="{283CEF86-0709-47D7-AE10-F8579D272B8C}" type="pres">
      <dgm:prSet presAssocID="{785AA563-09B6-489C-8CDB-343DEEB022C4}" presName="spaceRect" presStyleCnt="0"/>
      <dgm:spPr/>
    </dgm:pt>
    <dgm:pt modelId="{F3A0635E-0F1E-48C2-AAD2-88F0A3290BCB}" type="pres">
      <dgm:prSet presAssocID="{785AA563-09B6-489C-8CDB-343DEEB022C4}" presName="parTx" presStyleLbl="revTx" presStyleIdx="3" presStyleCnt="4">
        <dgm:presLayoutVars>
          <dgm:chMax val="0"/>
          <dgm:chPref val="0"/>
        </dgm:presLayoutVars>
      </dgm:prSet>
      <dgm:spPr/>
    </dgm:pt>
  </dgm:ptLst>
  <dgm:cxnLst>
    <dgm:cxn modelId="{0274E616-DE91-4105-B9E3-D1CFFDAF6E25}" type="presOf" srcId="{6CDAA756-E29E-4E42-A6DB-C61E6F2CD38C}" destId="{F10F91F8-0C50-4455-92D4-AFB2D3A6B10A}" srcOrd="0" destOrd="0" presId="urn:microsoft.com/office/officeart/2018/2/layout/IconVerticalSolidList"/>
    <dgm:cxn modelId="{7ACFD31A-56F2-41B5-9427-D340DF26CEA2}" type="presOf" srcId="{785AA563-09B6-489C-8CDB-343DEEB022C4}" destId="{F3A0635E-0F1E-48C2-AAD2-88F0A3290BCB}" srcOrd="0" destOrd="0" presId="urn:microsoft.com/office/officeart/2018/2/layout/IconVerticalSolidList"/>
    <dgm:cxn modelId="{D007412F-30A9-4AED-9873-D03F3C060789}" type="presOf" srcId="{20CC6222-4219-460F-A2B4-FB0E9B62B195}" destId="{5C2370AF-43F3-445D-85C5-1B55B1F08DFA}" srcOrd="0" destOrd="0" presId="urn:microsoft.com/office/officeart/2018/2/layout/IconVerticalSolidList"/>
    <dgm:cxn modelId="{027FAB3B-2ABA-4971-A9D9-221687E830B8}" srcId="{11632C0B-17E6-456E-8232-4D7B25442239}" destId="{6CDAA756-E29E-4E42-A6DB-C61E6F2CD38C}" srcOrd="2" destOrd="0" parTransId="{89A68434-32BF-4BB6-A8E7-05831D01C955}" sibTransId="{E5DDE00E-976D-4BD2-853F-E5607E8680C9}"/>
    <dgm:cxn modelId="{0B29A04C-A685-4C37-A199-38B353431073}" srcId="{11632C0B-17E6-456E-8232-4D7B25442239}" destId="{785AA563-09B6-489C-8CDB-343DEEB022C4}" srcOrd="3" destOrd="0" parTransId="{D9FB5C1C-419D-4B60-88B4-27CAC31340F6}" sibTransId="{0592C9DD-DC1D-45A4-8E98-E9A24353C681}"/>
    <dgm:cxn modelId="{A4F17B96-C3A0-4EB0-A475-7B03978BAFE0}" srcId="{11632C0B-17E6-456E-8232-4D7B25442239}" destId="{20CC6222-4219-460F-A2B4-FB0E9B62B195}" srcOrd="1" destOrd="0" parTransId="{CA91128C-1DA4-4651-B752-07CAAB67EF76}" sibTransId="{D18CAD02-A042-42BD-A1A8-4BA282F680BD}"/>
    <dgm:cxn modelId="{5CA62EBB-FBF5-4CBD-80AE-6AE57BD5B7C1}" type="presOf" srcId="{11632C0B-17E6-456E-8232-4D7B25442239}" destId="{0DC8ECC6-B6AD-490C-AF3A-C46DB2C9C17E}" srcOrd="0" destOrd="0" presId="urn:microsoft.com/office/officeart/2018/2/layout/IconVerticalSolidList"/>
    <dgm:cxn modelId="{E9032DCD-3BA1-45AB-BC56-CD2196DAB9D3}" srcId="{11632C0B-17E6-456E-8232-4D7B25442239}" destId="{BDA8C7BC-CDBC-4D45-A9F3-2D7C2E9D2573}" srcOrd="0" destOrd="0" parTransId="{21734732-23AA-489C-B2BD-F6C7EC0D3C7F}" sibTransId="{09B21F43-18E8-46F4-BB97-F163A0A3E17B}"/>
    <dgm:cxn modelId="{991C3DE6-B6F6-4A91-9877-CB07D3BF6057}" type="presOf" srcId="{BDA8C7BC-CDBC-4D45-A9F3-2D7C2E9D2573}" destId="{7203FE41-3E37-47C2-BACF-EE23A6F63360}" srcOrd="0" destOrd="0" presId="urn:microsoft.com/office/officeart/2018/2/layout/IconVerticalSolidList"/>
    <dgm:cxn modelId="{9F25BD01-385F-40AE-9DD5-806687741EA2}" type="presParOf" srcId="{0DC8ECC6-B6AD-490C-AF3A-C46DB2C9C17E}" destId="{39D0CE62-0866-4C56-999B-40283F838325}" srcOrd="0" destOrd="0" presId="urn:microsoft.com/office/officeart/2018/2/layout/IconVerticalSolidList"/>
    <dgm:cxn modelId="{27C032EA-838F-41E3-A9CC-CE39A1E7A003}" type="presParOf" srcId="{39D0CE62-0866-4C56-999B-40283F838325}" destId="{3673BA86-2498-4D9C-B6B5-55853A3E5FFE}" srcOrd="0" destOrd="0" presId="urn:microsoft.com/office/officeart/2018/2/layout/IconVerticalSolidList"/>
    <dgm:cxn modelId="{5DBF8923-2F70-4C2A-B008-0FE8F8324008}" type="presParOf" srcId="{39D0CE62-0866-4C56-999B-40283F838325}" destId="{3803FB98-6041-4212-A597-E57FA3522139}" srcOrd="1" destOrd="0" presId="urn:microsoft.com/office/officeart/2018/2/layout/IconVerticalSolidList"/>
    <dgm:cxn modelId="{596FA5CB-EA39-420A-AD0F-7A80A3270270}" type="presParOf" srcId="{39D0CE62-0866-4C56-999B-40283F838325}" destId="{989C2957-48FD-40F2-A78E-6447BE4E24BD}" srcOrd="2" destOrd="0" presId="urn:microsoft.com/office/officeart/2018/2/layout/IconVerticalSolidList"/>
    <dgm:cxn modelId="{C3EA89E1-0050-454A-A95C-19144C9D96A6}" type="presParOf" srcId="{39D0CE62-0866-4C56-999B-40283F838325}" destId="{7203FE41-3E37-47C2-BACF-EE23A6F63360}" srcOrd="3" destOrd="0" presId="urn:microsoft.com/office/officeart/2018/2/layout/IconVerticalSolidList"/>
    <dgm:cxn modelId="{66641CFA-3266-48D9-80DF-430B3330608B}" type="presParOf" srcId="{0DC8ECC6-B6AD-490C-AF3A-C46DB2C9C17E}" destId="{A9115723-2661-4BB1-AF83-8C22614CF088}" srcOrd="1" destOrd="0" presId="urn:microsoft.com/office/officeart/2018/2/layout/IconVerticalSolidList"/>
    <dgm:cxn modelId="{C4C3C6AB-E494-4DAD-9E3C-048C1C5DD510}" type="presParOf" srcId="{0DC8ECC6-B6AD-490C-AF3A-C46DB2C9C17E}" destId="{5221BB73-88F0-48DE-813B-A82CC04A7099}" srcOrd="2" destOrd="0" presId="urn:microsoft.com/office/officeart/2018/2/layout/IconVerticalSolidList"/>
    <dgm:cxn modelId="{BA65688E-6BBF-47FC-A5E5-B16559040455}" type="presParOf" srcId="{5221BB73-88F0-48DE-813B-A82CC04A7099}" destId="{302C2AEA-D281-4470-AEDF-51101F8E263B}" srcOrd="0" destOrd="0" presId="urn:microsoft.com/office/officeart/2018/2/layout/IconVerticalSolidList"/>
    <dgm:cxn modelId="{91CC3356-426D-4710-990D-47178E33E035}" type="presParOf" srcId="{5221BB73-88F0-48DE-813B-A82CC04A7099}" destId="{0CACF0DC-2FDF-4E96-8632-C4ED77B92BD3}" srcOrd="1" destOrd="0" presId="urn:microsoft.com/office/officeart/2018/2/layout/IconVerticalSolidList"/>
    <dgm:cxn modelId="{A44BDA0D-3D6A-416F-BCC4-EE6AAE5F7A6F}" type="presParOf" srcId="{5221BB73-88F0-48DE-813B-A82CC04A7099}" destId="{797BDC3B-11EB-43C8-A8BA-4D3DC1FF53A7}" srcOrd="2" destOrd="0" presId="urn:microsoft.com/office/officeart/2018/2/layout/IconVerticalSolidList"/>
    <dgm:cxn modelId="{1EE5863D-CF40-4807-964D-E0DDCA3EC430}" type="presParOf" srcId="{5221BB73-88F0-48DE-813B-A82CC04A7099}" destId="{5C2370AF-43F3-445D-85C5-1B55B1F08DFA}" srcOrd="3" destOrd="0" presId="urn:microsoft.com/office/officeart/2018/2/layout/IconVerticalSolidList"/>
    <dgm:cxn modelId="{BD04227B-01C3-42D7-A314-E07965AD099D}" type="presParOf" srcId="{0DC8ECC6-B6AD-490C-AF3A-C46DB2C9C17E}" destId="{40FACD61-5E7D-452D-92B5-BD4A292BCB6F}" srcOrd="3" destOrd="0" presId="urn:microsoft.com/office/officeart/2018/2/layout/IconVerticalSolidList"/>
    <dgm:cxn modelId="{B463AE87-87C5-40EE-8963-AA760B49E626}" type="presParOf" srcId="{0DC8ECC6-B6AD-490C-AF3A-C46DB2C9C17E}" destId="{32A244F3-C3B5-44E5-B173-1353A7B2FEEF}" srcOrd="4" destOrd="0" presId="urn:microsoft.com/office/officeart/2018/2/layout/IconVerticalSolidList"/>
    <dgm:cxn modelId="{74EC2D0A-B7F3-450F-989A-2327FC964686}" type="presParOf" srcId="{32A244F3-C3B5-44E5-B173-1353A7B2FEEF}" destId="{83D993B4-CCCB-4CB6-8A8E-BE1801B2CA42}" srcOrd="0" destOrd="0" presId="urn:microsoft.com/office/officeart/2018/2/layout/IconVerticalSolidList"/>
    <dgm:cxn modelId="{2389A20E-5387-4294-85FB-2A2E13BF2F3F}" type="presParOf" srcId="{32A244F3-C3B5-44E5-B173-1353A7B2FEEF}" destId="{6DE5849C-519E-43DF-BD28-84F596B88892}" srcOrd="1" destOrd="0" presId="urn:microsoft.com/office/officeart/2018/2/layout/IconVerticalSolidList"/>
    <dgm:cxn modelId="{4115121D-6789-4547-AB51-6117574CE4B0}" type="presParOf" srcId="{32A244F3-C3B5-44E5-B173-1353A7B2FEEF}" destId="{576316B2-30E3-4394-AB3C-80F55E9A01D2}" srcOrd="2" destOrd="0" presId="urn:microsoft.com/office/officeart/2018/2/layout/IconVerticalSolidList"/>
    <dgm:cxn modelId="{6647E9A7-6CD5-48EB-B765-D2518B0635B2}" type="presParOf" srcId="{32A244F3-C3B5-44E5-B173-1353A7B2FEEF}" destId="{F10F91F8-0C50-4455-92D4-AFB2D3A6B10A}" srcOrd="3" destOrd="0" presId="urn:microsoft.com/office/officeart/2018/2/layout/IconVerticalSolidList"/>
    <dgm:cxn modelId="{C9108F14-ADAE-4E34-B826-69AE3C676DB7}" type="presParOf" srcId="{0DC8ECC6-B6AD-490C-AF3A-C46DB2C9C17E}" destId="{7B60C65C-F127-4353-BD8C-7AF664644444}" srcOrd="5" destOrd="0" presId="urn:microsoft.com/office/officeart/2018/2/layout/IconVerticalSolidList"/>
    <dgm:cxn modelId="{024E026C-CB90-4FA7-9B72-B252B7FF3CC2}" type="presParOf" srcId="{0DC8ECC6-B6AD-490C-AF3A-C46DB2C9C17E}" destId="{5B82D9F9-654D-4EFE-8445-66895C25175E}" srcOrd="6" destOrd="0" presId="urn:microsoft.com/office/officeart/2018/2/layout/IconVerticalSolidList"/>
    <dgm:cxn modelId="{6ACD25CC-F615-4AFC-9F10-B48473F83E1B}" type="presParOf" srcId="{5B82D9F9-654D-4EFE-8445-66895C25175E}" destId="{AFFEC625-AF78-42D2-80F1-645F0BA37B41}" srcOrd="0" destOrd="0" presId="urn:microsoft.com/office/officeart/2018/2/layout/IconVerticalSolidList"/>
    <dgm:cxn modelId="{9495D4EE-7505-4FC2-8AE1-AFB42163C590}" type="presParOf" srcId="{5B82D9F9-654D-4EFE-8445-66895C25175E}" destId="{D1DA714C-779C-4917-8B8D-846002147B0D}" srcOrd="1" destOrd="0" presId="urn:microsoft.com/office/officeart/2018/2/layout/IconVerticalSolidList"/>
    <dgm:cxn modelId="{A4BFD6D5-C852-470C-8A95-8097C5027E1D}" type="presParOf" srcId="{5B82D9F9-654D-4EFE-8445-66895C25175E}" destId="{283CEF86-0709-47D7-AE10-F8579D272B8C}" srcOrd="2" destOrd="0" presId="urn:microsoft.com/office/officeart/2018/2/layout/IconVerticalSolidList"/>
    <dgm:cxn modelId="{F1E6F577-8D63-4B46-9884-98C5365C831F}" type="presParOf" srcId="{5B82D9F9-654D-4EFE-8445-66895C25175E}" destId="{F3A0635E-0F1E-48C2-AAD2-88F0A3290BCB}" srcOrd="3" destOrd="0" presId="urn:microsoft.com/office/officeart/2018/2/layout/IconVerticalSolidList"/>
  </dgm:cxnLst>
  <dgm:bg>
    <a:solidFill>
      <a:schemeClr val="bg1"/>
    </a:solidFill>
  </dgm:bg>
  <dgm:whole>
    <a:ln>
      <a:solidFill>
        <a:srgbClr val="F0F9FE"/>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632C0B-17E6-456E-8232-4D7B254422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DA8C7BC-CDBC-4D45-A9F3-2D7C2E9D2573}">
      <dgm:prSet phldr="0" custT="1"/>
      <dgm:spPr>
        <a:ln>
          <a:noFill/>
        </a:ln>
      </dgm:spPr>
      <dgm:t>
        <a:bodyPr/>
        <a:lstStyle/>
        <a:p>
          <a:pPr>
            <a:lnSpc>
              <a:spcPct val="100000"/>
            </a:lnSpc>
          </a:pPr>
          <a:r>
            <a:rPr lang="en-GB" sz="1600" b="0">
              <a:solidFill>
                <a:srgbClr val="4478A8"/>
              </a:solidFill>
              <a:latin typeface="Arial"/>
              <a:cs typeface="Arial"/>
            </a:rPr>
            <a:t>Fatigue is not just about sleep! </a:t>
          </a:r>
          <a:br>
            <a:rPr lang="en-GB" sz="1600" b="0">
              <a:solidFill>
                <a:srgbClr val="4478A8"/>
              </a:solidFill>
              <a:latin typeface="Arial"/>
              <a:cs typeface="Arial"/>
            </a:rPr>
          </a:br>
          <a:r>
            <a:rPr lang="en-GB" sz="1600" b="0">
              <a:solidFill>
                <a:srgbClr val="4478A8"/>
              </a:solidFill>
              <a:latin typeface="Arial"/>
              <a:cs typeface="Arial"/>
            </a:rPr>
            <a:t>There are other forms of fatigue: physical, mental and emotional</a:t>
          </a:r>
        </a:p>
      </dgm:t>
    </dgm:pt>
    <dgm:pt modelId="{21734732-23AA-489C-B2BD-F6C7EC0D3C7F}" type="parTrans" cxnId="{E9032DCD-3BA1-45AB-BC56-CD2196DAB9D3}">
      <dgm:prSet/>
      <dgm:spPr/>
      <dgm:t>
        <a:bodyPr/>
        <a:lstStyle/>
        <a:p>
          <a:endParaRPr lang="en-US" sz="1800">
            <a:solidFill>
              <a:srgbClr val="336699"/>
            </a:solidFill>
            <a:latin typeface="Arial" panose="020B0604020202020204" pitchFamily="34" charset="0"/>
            <a:cs typeface="Arial" panose="020B0604020202020204" pitchFamily="34" charset="0"/>
          </a:endParaRPr>
        </a:p>
      </dgm:t>
    </dgm:pt>
    <dgm:pt modelId="{09B21F43-18E8-46F4-BB97-F163A0A3E17B}" type="sibTrans" cxnId="{E9032DCD-3BA1-45AB-BC56-CD2196DAB9D3}">
      <dgm:prSet/>
      <dgm:spPr/>
      <dgm:t>
        <a:bodyPr/>
        <a:lstStyle/>
        <a:p>
          <a:endParaRPr lang="en-US" sz="1800">
            <a:solidFill>
              <a:srgbClr val="336699"/>
            </a:solidFill>
            <a:latin typeface="Arial" panose="020B0604020202020204" pitchFamily="34" charset="0"/>
            <a:cs typeface="Arial" panose="020B0604020202020204" pitchFamily="34" charset="0"/>
          </a:endParaRPr>
        </a:p>
      </dgm:t>
    </dgm:pt>
    <dgm:pt modelId="{529B8973-3503-4B71-B7D5-850725A985EE}">
      <dgm:prSet custT="1"/>
      <dgm:spPr>
        <a:solidFill>
          <a:srgbClr val="E4E9F3"/>
        </a:solidFill>
      </dgm:spPr>
      <dgm:t>
        <a:bodyPr/>
        <a:lstStyle/>
        <a:p>
          <a:pPr>
            <a:lnSpc>
              <a:spcPct val="100000"/>
            </a:lnSpc>
          </a:pPr>
          <a:r>
            <a:rPr lang="en-GB" sz="1600" b="0">
              <a:solidFill>
                <a:srgbClr val="4478A8"/>
              </a:solidFill>
              <a:latin typeface="Arial"/>
              <a:cs typeface="Arial"/>
            </a:rPr>
            <a:t>Fatigue can be triggered by various causes (e.g., working long hours, weather conditions, conflicts, accumulation of work) that can accumulate</a:t>
          </a:r>
        </a:p>
      </dgm:t>
    </dgm:pt>
    <dgm:pt modelId="{1E4DE839-D4E0-4B84-A4DA-2CE78D6DB4D8}" type="sibTrans" cxnId="{375494FE-ADC0-4584-9DF1-468DC7AB7D61}">
      <dgm:prSet/>
      <dgm:spPr/>
      <dgm:t>
        <a:bodyPr/>
        <a:lstStyle/>
        <a:p>
          <a:endParaRPr lang="en-GB" sz="1800">
            <a:solidFill>
              <a:srgbClr val="336699"/>
            </a:solidFill>
            <a:latin typeface="Arial" panose="020B0604020202020204" pitchFamily="34" charset="0"/>
            <a:cs typeface="Arial" panose="020B0604020202020204" pitchFamily="34" charset="0"/>
          </a:endParaRPr>
        </a:p>
      </dgm:t>
    </dgm:pt>
    <dgm:pt modelId="{F3850E77-FEB1-41DF-9B45-6F83809E6F9E}" type="parTrans" cxnId="{375494FE-ADC0-4584-9DF1-468DC7AB7D61}">
      <dgm:prSet/>
      <dgm:spPr/>
      <dgm:t>
        <a:bodyPr/>
        <a:lstStyle/>
        <a:p>
          <a:endParaRPr lang="en-GB" sz="1800">
            <a:solidFill>
              <a:srgbClr val="336699"/>
            </a:solidFill>
            <a:latin typeface="Arial" panose="020B0604020202020204" pitchFamily="34" charset="0"/>
            <a:cs typeface="Arial" panose="020B0604020202020204" pitchFamily="34" charset="0"/>
          </a:endParaRPr>
        </a:p>
      </dgm:t>
    </dgm:pt>
    <dgm:pt modelId="{6CDAA756-E29E-4E42-A6DB-C61E6F2CD38C}">
      <dgm:prSet phldr="0" custT="1"/>
      <dgm:spPr>
        <a:solidFill>
          <a:srgbClr val="E4E9F3"/>
        </a:solidFill>
      </dgm:spPr>
      <dgm:t>
        <a:bodyPr/>
        <a:lstStyle/>
        <a:p>
          <a:pPr rtl="0">
            <a:lnSpc>
              <a:spcPct val="100000"/>
            </a:lnSpc>
          </a:pPr>
          <a:r>
            <a:rPr lang="en-GB" sz="1600" b="0">
              <a:solidFill>
                <a:srgbClr val="4478A8"/>
              </a:solidFill>
              <a:latin typeface="Arial"/>
              <a:cs typeface="Arial"/>
            </a:rPr>
            <a:t>We are all unique in our patterns of fatigue risks and our protective resources. It is helpful understand your own balance of work and circumstances.</a:t>
          </a:r>
        </a:p>
      </dgm:t>
    </dgm:pt>
    <dgm:pt modelId="{89A68434-32BF-4BB6-A8E7-05831D01C955}" type="parTrans" cxnId="{027FAB3B-2ABA-4971-A9D9-221687E830B8}">
      <dgm:prSet/>
      <dgm:spPr/>
      <dgm:t>
        <a:bodyPr/>
        <a:lstStyle/>
        <a:p>
          <a:endParaRPr lang="en-GB"/>
        </a:p>
      </dgm:t>
    </dgm:pt>
    <dgm:pt modelId="{E5DDE00E-976D-4BD2-853F-E5607E8680C9}" type="sibTrans" cxnId="{027FAB3B-2ABA-4971-A9D9-221687E830B8}">
      <dgm:prSet/>
      <dgm:spPr/>
      <dgm:t>
        <a:bodyPr/>
        <a:lstStyle/>
        <a:p>
          <a:endParaRPr lang="en-GB"/>
        </a:p>
      </dgm:t>
    </dgm:pt>
    <dgm:pt modelId="{CDFD4B39-5452-4F16-93EA-66D4EC799274}">
      <dgm:prSet phldr="0" custT="1"/>
      <dgm:spPr/>
      <dgm:t>
        <a:bodyPr/>
        <a:lstStyle/>
        <a:p>
          <a:pPr rtl="0">
            <a:lnSpc>
              <a:spcPct val="100000"/>
            </a:lnSpc>
          </a:pPr>
          <a:r>
            <a:rPr lang="en-GB" sz="1600" b="0" kern="1200">
              <a:solidFill>
                <a:srgbClr val="4478A8"/>
              </a:solidFill>
              <a:latin typeface="Arial"/>
              <a:ea typeface="+mn-ea"/>
              <a:cs typeface="Arial"/>
            </a:rPr>
            <a:t>There are things you and your organisation can do to manage these risks. </a:t>
          </a:r>
          <a:br>
            <a:rPr lang="en-GB" sz="1600" b="0" kern="1200">
              <a:solidFill>
                <a:srgbClr val="4478A8"/>
              </a:solidFill>
              <a:latin typeface="Arial"/>
              <a:ea typeface="+mn-ea"/>
              <a:cs typeface="Arial"/>
            </a:rPr>
          </a:br>
          <a:r>
            <a:rPr lang="en-GB" sz="1600" b="0" kern="1200">
              <a:solidFill>
                <a:srgbClr val="4478A8"/>
              </a:solidFill>
              <a:latin typeface="Arial"/>
              <a:ea typeface="+mn-ea"/>
              <a:cs typeface="Arial"/>
            </a:rPr>
            <a:t>On your side, this requires an active and engaged reflection.</a:t>
          </a:r>
        </a:p>
      </dgm:t>
    </dgm:pt>
    <dgm:pt modelId="{CA6CF7E2-DC02-43E3-AD11-1DCD5ACDE4A3}" type="parTrans" cxnId="{E9949C99-3DA8-4381-A314-FFE36B87D137}">
      <dgm:prSet/>
      <dgm:spPr/>
      <dgm:t>
        <a:bodyPr/>
        <a:lstStyle/>
        <a:p>
          <a:endParaRPr lang="en-GB"/>
        </a:p>
      </dgm:t>
    </dgm:pt>
    <dgm:pt modelId="{EB96B1D6-6B71-49F6-B868-D3E995C61C99}" type="sibTrans" cxnId="{E9949C99-3DA8-4381-A314-FFE36B87D137}">
      <dgm:prSet/>
      <dgm:spPr/>
      <dgm:t>
        <a:bodyPr/>
        <a:lstStyle/>
        <a:p>
          <a:endParaRPr lang="en-GB"/>
        </a:p>
      </dgm:t>
    </dgm:pt>
    <dgm:pt modelId="{0DC8ECC6-B6AD-490C-AF3A-C46DB2C9C17E}" type="pres">
      <dgm:prSet presAssocID="{11632C0B-17E6-456E-8232-4D7B25442239}" presName="root" presStyleCnt="0">
        <dgm:presLayoutVars>
          <dgm:dir/>
          <dgm:resizeHandles val="exact"/>
        </dgm:presLayoutVars>
      </dgm:prSet>
      <dgm:spPr/>
    </dgm:pt>
    <dgm:pt modelId="{39D0CE62-0866-4C56-999B-40283F838325}" type="pres">
      <dgm:prSet presAssocID="{BDA8C7BC-CDBC-4D45-A9F3-2D7C2E9D2573}" presName="compNode" presStyleCnt="0"/>
      <dgm:spPr/>
    </dgm:pt>
    <dgm:pt modelId="{3673BA86-2498-4D9C-B6B5-55853A3E5FFE}" type="pres">
      <dgm:prSet presAssocID="{BDA8C7BC-CDBC-4D45-A9F3-2D7C2E9D2573}" presName="bgRect" presStyleLbl="bgShp" presStyleIdx="0" presStyleCnt="4" custLinFactNeighborX="283" custLinFactNeighborY="-4806"/>
      <dgm:spPr>
        <a:prstGeom prst="roundRect">
          <a:avLst/>
        </a:prstGeom>
        <a:solidFill>
          <a:srgbClr val="E4E9F3"/>
        </a:solidFill>
      </dgm:spPr>
      <dgm:extLst>
        <a:ext uri="{E40237B7-FDA0-4F09-8148-C483321AD2D9}">
          <dgm14:cNvPr xmlns:dgm14="http://schemas.microsoft.com/office/drawing/2010/diagram" id="0" name="">
            <a:hlinkClick xmlns:r="http://schemas.openxmlformats.org/officeDocument/2006/relationships" r:id="" action="ppaction://hlinkshowjump?jump=nextslide" highlightClick="1"/>
          </dgm14:cNvPr>
        </a:ext>
      </dgm:extLst>
    </dgm:pt>
    <dgm:pt modelId="{3803FB98-6041-4212-A597-E57FA3522139}" type="pres">
      <dgm:prSet presAssocID="{BDA8C7BC-CDBC-4D45-A9F3-2D7C2E9D2573}" presName="iconRect" presStyleLbl="node1" presStyleIdx="0" presStyleCnt="4" custLinFactNeighborY="4060"/>
      <dgm:spPr>
        <a:solidFill>
          <a:srgbClr val="4478A8"/>
        </a:solidFill>
        <a:ln>
          <a:solidFill>
            <a:srgbClr val="4478A8"/>
          </a:solidFill>
        </a:ln>
      </dgm:spPr>
      <dgm:extLst>
        <a:ext uri="{E40237B7-FDA0-4F09-8148-C483321AD2D9}">
          <dgm14:cNvPr xmlns:dgm14="http://schemas.microsoft.com/office/drawing/2010/diagram" id="0" name="" descr="Brain in head"/>
        </a:ext>
      </dgm:extLst>
    </dgm:pt>
    <dgm:pt modelId="{989C2957-48FD-40F2-A78E-6447BE4E24BD}" type="pres">
      <dgm:prSet presAssocID="{BDA8C7BC-CDBC-4D45-A9F3-2D7C2E9D2573}" presName="spaceRect" presStyleCnt="0"/>
      <dgm:spPr/>
    </dgm:pt>
    <dgm:pt modelId="{7203FE41-3E37-47C2-BACF-EE23A6F63360}" type="pres">
      <dgm:prSet presAssocID="{BDA8C7BC-CDBC-4D45-A9F3-2D7C2E9D2573}" presName="parTx" presStyleLbl="revTx" presStyleIdx="0" presStyleCnt="4">
        <dgm:presLayoutVars>
          <dgm:chMax val="0"/>
          <dgm:chPref val="0"/>
        </dgm:presLayoutVars>
      </dgm:prSet>
      <dgm:spPr/>
    </dgm:pt>
    <dgm:pt modelId="{A9115723-2661-4BB1-AF83-8C22614CF088}" type="pres">
      <dgm:prSet presAssocID="{09B21F43-18E8-46F4-BB97-F163A0A3E17B}" presName="sibTrans" presStyleCnt="0"/>
      <dgm:spPr/>
    </dgm:pt>
    <dgm:pt modelId="{AFB959EC-A0AA-48A7-82F2-63739EFC1EDC}" type="pres">
      <dgm:prSet presAssocID="{529B8973-3503-4B71-B7D5-850725A985EE}" presName="compNode" presStyleCnt="0"/>
      <dgm:spPr/>
    </dgm:pt>
    <dgm:pt modelId="{DE9BF80B-1FD6-4EC4-8AEE-183F6E757180}" type="pres">
      <dgm:prSet presAssocID="{529B8973-3503-4B71-B7D5-850725A985EE}" presName="bgRect" presStyleLbl="bgShp" presStyleIdx="1" presStyleCnt="4"/>
      <dgm:spPr>
        <a:prstGeom prst="roundRect">
          <a:avLst/>
        </a:prstGeom>
        <a:solidFill>
          <a:srgbClr val="E4E9F3"/>
        </a:solidFill>
      </dgm:spPr>
      <dgm:extLst>
        <a:ext uri="{E40237B7-FDA0-4F09-8148-C483321AD2D9}">
          <dgm14:cNvPr xmlns:dgm14="http://schemas.microsoft.com/office/drawing/2010/diagram" id="0" name="">
            <a:hlinkClick xmlns:r="http://schemas.openxmlformats.org/officeDocument/2006/relationships" r:id="rId1" action="ppaction://hlinksldjump" highlightClick="1"/>
          </dgm14:cNvPr>
        </a:ext>
      </dgm:extLst>
    </dgm:pt>
    <dgm:pt modelId="{43AA83D4-5ED9-456A-BA60-77FA749DAF62}" type="pres">
      <dgm:prSet presAssocID="{529B8973-3503-4B71-B7D5-850725A985EE}" presName="iconRect" presStyleLbl="node1" presStyleIdx="1" presStyleCnt="4"/>
      <dgm:spPr>
        <a:solidFill>
          <a:srgbClr val="4478A8"/>
        </a:solidFill>
        <a:ln>
          <a:solidFill>
            <a:srgbClr val="4478A8"/>
          </a:solidFill>
        </a:ln>
      </dgm:spPr>
      <dgm:extLst>
        <a:ext uri="{E40237B7-FDA0-4F09-8148-C483321AD2D9}">
          <dgm14:cNvPr xmlns:dgm14="http://schemas.microsoft.com/office/drawing/2010/diagram" id="0" name="" descr="Iceberg with solid fill"/>
        </a:ext>
      </dgm:extLst>
    </dgm:pt>
    <dgm:pt modelId="{4073C86C-F2BE-4539-8DD7-214546091BED}" type="pres">
      <dgm:prSet presAssocID="{529B8973-3503-4B71-B7D5-850725A985EE}" presName="spaceRect" presStyleCnt="0"/>
      <dgm:spPr/>
    </dgm:pt>
    <dgm:pt modelId="{80A9FE94-A690-434E-9ADF-0495F96B78A8}" type="pres">
      <dgm:prSet presAssocID="{529B8973-3503-4B71-B7D5-850725A985EE}" presName="parTx" presStyleLbl="revTx" presStyleIdx="1" presStyleCnt="4" custLinFactNeighborY="-360">
        <dgm:presLayoutVars>
          <dgm:chMax val="0"/>
          <dgm:chPref val="0"/>
        </dgm:presLayoutVars>
      </dgm:prSet>
      <dgm:spPr>
        <a:prstGeom prst="roundRect">
          <a:avLst/>
        </a:prstGeom>
      </dgm:spPr>
    </dgm:pt>
    <dgm:pt modelId="{6931FDB9-99A4-4C35-9D5B-AEBBAAF53A94}" type="pres">
      <dgm:prSet presAssocID="{1E4DE839-D4E0-4B84-A4DA-2CE78D6DB4D8}" presName="sibTrans" presStyleCnt="0"/>
      <dgm:spPr/>
    </dgm:pt>
    <dgm:pt modelId="{4D79378F-888C-4B4D-900D-4E8F7567AFEE}" type="pres">
      <dgm:prSet presAssocID="{CDFD4B39-5452-4F16-93EA-66D4EC799274}" presName="compNode" presStyleCnt="0"/>
      <dgm:spPr/>
    </dgm:pt>
    <dgm:pt modelId="{AA0F99F8-CA5A-4C0D-A56A-1130CD841427}" type="pres">
      <dgm:prSet presAssocID="{CDFD4B39-5452-4F16-93EA-66D4EC799274}" presName="bgRect" presStyleLbl="bgShp" presStyleIdx="2" presStyleCnt="4"/>
      <dgm:spPr>
        <a:prstGeom prst="roundRect">
          <a:avLst/>
        </a:prstGeom>
        <a:solidFill>
          <a:srgbClr val="E4E9F3"/>
        </a:solidFill>
        <a:ln>
          <a:solidFill>
            <a:srgbClr val="E4E9F3"/>
          </a:solidFill>
        </a:ln>
      </dgm:spPr>
    </dgm:pt>
    <dgm:pt modelId="{D4C93A11-78D9-473A-8B1A-DDEC3321EF36}" type="pres">
      <dgm:prSet presAssocID="{CDFD4B39-5452-4F16-93EA-66D4EC799274}" presName="iconRect" presStyleLbl="node1" presStyleIdx="2" presStyleCnt="4"/>
      <dgm:spPr>
        <a:solidFill>
          <a:srgbClr val="4478A8"/>
        </a:solidFill>
        <a:ln>
          <a:noFill/>
        </a:ln>
      </dgm:spPr>
    </dgm:pt>
    <dgm:pt modelId="{87D0A4FF-3226-4878-A6D4-F7236C5F9E1B}" type="pres">
      <dgm:prSet presAssocID="{CDFD4B39-5452-4F16-93EA-66D4EC799274}" presName="spaceRect" presStyleCnt="0"/>
      <dgm:spPr/>
    </dgm:pt>
    <dgm:pt modelId="{376610DC-FC2A-460A-8B5C-BF0614996542}" type="pres">
      <dgm:prSet presAssocID="{CDFD4B39-5452-4F16-93EA-66D4EC799274}" presName="parTx" presStyleLbl="revTx" presStyleIdx="2" presStyleCnt="4">
        <dgm:presLayoutVars>
          <dgm:chMax val="0"/>
          <dgm:chPref val="0"/>
        </dgm:presLayoutVars>
      </dgm:prSet>
      <dgm:spPr/>
    </dgm:pt>
    <dgm:pt modelId="{B774878E-7832-4423-A5A4-41468137E603}" type="pres">
      <dgm:prSet presAssocID="{EB96B1D6-6B71-49F6-B868-D3E995C61C99}" presName="sibTrans" presStyleCnt="0"/>
      <dgm:spPr/>
    </dgm:pt>
    <dgm:pt modelId="{32A244F3-C3B5-44E5-B173-1353A7B2FEEF}" type="pres">
      <dgm:prSet presAssocID="{6CDAA756-E29E-4E42-A6DB-C61E6F2CD38C}" presName="compNode" presStyleCnt="0"/>
      <dgm:spPr/>
    </dgm:pt>
    <dgm:pt modelId="{83D993B4-CCCB-4CB6-8A8E-BE1801B2CA42}" type="pres">
      <dgm:prSet presAssocID="{6CDAA756-E29E-4E42-A6DB-C61E6F2CD38C}" presName="bgRect" presStyleLbl="bgShp" presStyleIdx="3" presStyleCnt="4"/>
      <dgm:spPr>
        <a:prstGeom prst="roundRect">
          <a:avLst/>
        </a:prstGeom>
        <a:solidFill>
          <a:srgbClr val="E4E9F3"/>
        </a:solidFill>
      </dgm:spPr>
    </dgm:pt>
    <dgm:pt modelId="{6DE5849C-519E-43DF-BD28-84F596B88892}" type="pres">
      <dgm:prSet presAssocID="{6CDAA756-E29E-4E42-A6DB-C61E6F2CD38C}" presName="iconRect" presStyleLbl="node1" presStyleIdx="3" presStyleCnt="4"/>
      <dgm:spPr>
        <a:solidFill>
          <a:srgbClr val="4478A8"/>
        </a:solidFill>
        <a:ln>
          <a:noFill/>
        </a:ln>
      </dgm:spPr>
    </dgm:pt>
    <dgm:pt modelId="{576316B2-30E3-4394-AB3C-80F55E9A01D2}" type="pres">
      <dgm:prSet presAssocID="{6CDAA756-E29E-4E42-A6DB-C61E6F2CD38C}" presName="spaceRect" presStyleCnt="0"/>
      <dgm:spPr/>
    </dgm:pt>
    <dgm:pt modelId="{F10F91F8-0C50-4455-92D4-AFB2D3A6B10A}" type="pres">
      <dgm:prSet presAssocID="{6CDAA756-E29E-4E42-A6DB-C61E6F2CD38C}" presName="parTx" presStyleLbl="revTx" presStyleIdx="3" presStyleCnt="4">
        <dgm:presLayoutVars>
          <dgm:chMax val="0"/>
          <dgm:chPref val="0"/>
        </dgm:presLayoutVars>
      </dgm:prSet>
      <dgm:spPr>
        <a:prstGeom prst="roundRect">
          <a:avLst/>
        </a:prstGeom>
      </dgm:spPr>
    </dgm:pt>
  </dgm:ptLst>
  <dgm:cxnLst>
    <dgm:cxn modelId="{2BDE822F-83A0-4709-986F-69A9F7B58182}" type="presOf" srcId="{CDFD4B39-5452-4F16-93EA-66D4EC799274}" destId="{376610DC-FC2A-460A-8B5C-BF0614996542}" srcOrd="0" destOrd="0" presId="urn:microsoft.com/office/officeart/2018/2/layout/IconVerticalSolidList"/>
    <dgm:cxn modelId="{027FAB3B-2ABA-4971-A9D9-221687E830B8}" srcId="{11632C0B-17E6-456E-8232-4D7B25442239}" destId="{6CDAA756-E29E-4E42-A6DB-C61E6F2CD38C}" srcOrd="3" destOrd="0" parTransId="{89A68434-32BF-4BB6-A8E7-05831D01C955}" sibTransId="{E5DDE00E-976D-4BD2-853F-E5607E8680C9}"/>
    <dgm:cxn modelId="{658E0A81-9186-4F67-81A2-01F9C91FF372}" type="presOf" srcId="{BDA8C7BC-CDBC-4D45-A9F3-2D7C2E9D2573}" destId="{7203FE41-3E37-47C2-BACF-EE23A6F63360}" srcOrd="0" destOrd="0" presId="urn:microsoft.com/office/officeart/2018/2/layout/IconVerticalSolidList"/>
    <dgm:cxn modelId="{E9949C99-3DA8-4381-A314-FFE36B87D137}" srcId="{11632C0B-17E6-456E-8232-4D7B25442239}" destId="{CDFD4B39-5452-4F16-93EA-66D4EC799274}" srcOrd="2" destOrd="0" parTransId="{CA6CF7E2-DC02-43E3-AD11-1DCD5ACDE4A3}" sibTransId="{EB96B1D6-6B71-49F6-B868-D3E995C61C99}"/>
    <dgm:cxn modelId="{5CA62EBB-FBF5-4CBD-80AE-6AE57BD5B7C1}" type="presOf" srcId="{11632C0B-17E6-456E-8232-4D7B25442239}" destId="{0DC8ECC6-B6AD-490C-AF3A-C46DB2C9C17E}" srcOrd="0" destOrd="0" presId="urn:microsoft.com/office/officeart/2018/2/layout/IconVerticalSolidList"/>
    <dgm:cxn modelId="{E9032DCD-3BA1-45AB-BC56-CD2196DAB9D3}" srcId="{11632C0B-17E6-456E-8232-4D7B25442239}" destId="{BDA8C7BC-CDBC-4D45-A9F3-2D7C2E9D2573}" srcOrd="0" destOrd="0" parTransId="{21734732-23AA-489C-B2BD-F6C7EC0D3C7F}" sibTransId="{09B21F43-18E8-46F4-BB97-F163A0A3E17B}"/>
    <dgm:cxn modelId="{1D6940DD-B585-4450-8AA9-0550058331AC}" type="presOf" srcId="{529B8973-3503-4B71-B7D5-850725A985EE}" destId="{80A9FE94-A690-434E-9ADF-0495F96B78A8}" srcOrd="0" destOrd="0" presId="urn:microsoft.com/office/officeart/2018/2/layout/IconVerticalSolidList"/>
    <dgm:cxn modelId="{77C55EF2-70DF-487A-A336-41139DC944DA}" type="presOf" srcId="{6CDAA756-E29E-4E42-A6DB-C61E6F2CD38C}" destId="{F10F91F8-0C50-4455-92D4-AFB2D3A6B10A}" srcOrd="0" destOrd="0" presId="urn:microsoft.com/office/officeart/2018/2/layout/IconVerticalSolidList"/>
    <dgm:cxn modelId="{375494FE-ADC0-4584-9DF1-468DC7AB7D61}" srcId="{11632C0B-17E6-456E-8232-4D7B25442239}" destId="{529B8973-3503-4B71-B7D5-850725A985EE}" srcOrd="1" destOrd="0" parTransId="{F3850E77-FEB1-41DF-9B45-6F83809E6F9E}" sibTransId="{1E4DE839-D4E0-4B84-A4DA-2CE78D6DB4D8}"/>
    <dgm:cxn modelId="{D7341F8D-CB91-42C6-8F8E-51BBF868BF51}" type="presParOf" srcId="{0DC8ECC6-B6AD-490C-AF3A-C46DB2C9C17E}" destId="{39D0CE62-0866-4C56-999B-40283F838325}" srcOrd="0" destOrd="0" presId="urn:microsoft.com/office/officeart/2018/2/layout/IconVerticalSolidList"/>
    <dgm:cxn modelId="{ACD92D95-7352-4FBD-9B2F-74CD5FD2A630}" type="presParOf" srcId="{39D0CE62-0866-4C56-999B-40283F838325}" destId="{3673BA86-2498-4D9C-B6B5-55853A3E5FFE}" srcOrd="0" destOrd="0" presId="urn:microsoft.com/office/officeart/2018/2/layout/IconVerticalSolidList"/>
    <dgm:cxn modelId="{D53BD7A2-D15A-4E93-A9F7-1FCD351026A1}" type="presParOf" srcId="{39D0CE62-0866-4C56-999B-40283F838325}" destId="{3803FB98-6041-4212-A597-E57FA3522139}" srcOrd="1" destOrd="0" presId="urn:microsoft.com/office/officeart/2018/2/layout/IconVerticalSolidList"/>
    <dgm:cxn modelId="{6AD5B056-935C-4609-8626-E04645B8CBA2}" type="presParOf" srcId="{39D0CE62-0866-4C56-999B-40283F838325}" destId="{989C2957-48FD-40F2-A78E-6447BE4E24BD}" srcOrd="2" destOrd="0" presId="urn:microsoft.com/office/officeart/2018/2/layout/IconVerticalSolidList"/>
    <dgm:cxn modelId="{5C46DB24-B3D7-49EC-AA61-2CC40DE35312}" type="presParOf" srcId="{39D0CE62-0866-4C56-999B-40283F838325}" destId="{7203FE41-3E37-47C2-BACF-EE23A6F63360}" srcOrd="3" destOrd="0" presId="urn:microsoft.com/office/officeart/2018/2/layout/IconVerticalSolidList"/>
    <dgm:cxn modelId="{5EC82D13-9663-4A5B-8F93-EDA751F32F84}" type="presParOf" srcId="{0DC8ECC6-B6AD-490C-AF3A-C46DB2C9C17E}" destId="{A9115723-2661-4BB1-AF83-8C22614CF088}" srcOrd="1" destOrd="0" presId="urn:microsoft.com/office/officeart/2018/2/layout/IconVerticalSolidList"/>
    <dgm:cxn modelId="{02EFBC63-7B95-4D5F-88A0-DC1CD696F44A}" type="presParOf" srcId="{0DC8ECC6-B6AD-490C-AF3A-C46DB2C9C17E}" destId="{AFB959EC-A0AA-48A7-82F2-63739EFC1EDC}" srcOrd="2" destOrd="0" presId="urn:microsoft.com/office/officeart/2018/2/layout/IconVerticalSolidList"/>
    <dgm:cxn modelId="{FE83F27A-BD92-44C8-ABE9-758DD1707398}" type="presParOf" srcId="{AFB959EC-A0AA-48A7-82F2-63739EFC1EDC}" destId="{DE9BF80B-1FD6-4EC4-8AEE-183F6E757180}" srcOrd="0" destOrd="0" presId="urn:microsoft.com/office/officeart/2018/2/layout/IconVerticalSolidList"/>
    <dgm:cxn modelId="{3A0E2D88-F942-4E7C-A1BD-0733695F30A2}" type="presParOf" srcId="{AFB959EC-A0AA-48A7-82F2-63739EFC1EDC}" destId="{43AA83D4-5ED9-456A-BA60-77FA749DAF62}" srcOrd="1" destOrd="0" presId="urn:microsoft.com/office/officeart/2018/2/layout/IconVerticalSolidList"/>
    <dgm:cxn modelId="{008AB337-090D-415E-B33F-B3734CA8ED3F}" type="presParOf" srcId="{AFB959EC-A0AA-48A7-82F2-63739EFC1EDC}" destId="{4073C86C-F2BE-4539-8DD7-214546091BED}" srcOrd="2" destOrd="0" presId="urn:microsoft.com/office/officeart/2018/2/layout/IconVerticalSolidList"/>
    <dgm:cxn modelId="{7F0E0BF7-30BC-448E-AE2D-90A090A381FB}" type="presParOf" srcId="{AFB959EC-A0AA-48A7-82F2-63739EFC1EDC}" destId="{80A9FE94-A690-434E-9ADF-0495F96B78A8}" srcOrd="3" destOrd="0" presId="urn:microsoft.com/office/officeart/2018/2/layout/IconVerticalSolidList"/>
    <dgm:cxn modelId="{479FA4DF-3A51-4807-91A1-E86FACC589AB}" type="presParOf" srcId="{0DC8ECC6-B6AD-490C-AF3A-C46DB2C9C17E}" destId="{6931FDB9-99A4-4C35-9D5B-AEBBAAF53A94}" srcOrd="3" destOrd="0" presId="urn:microsoft.com/office/officeart/2018/2/layout/IconVerticalSolidList"/>
    <dgm:cxn modelId="{AB0EAB3C-FB56-4C37-BB84-15BC4D83CEC3}" type="presParOf" srcId="{0DC8ECC6-B6AD-490C-AF3A-C46DB2C9C17E}" destId="{4D79378F-888C-4B4D-900D-4E8F7567AFEE}" srcOrd="4" destOrd="0" presId="urn:microsoft.com/office/officeart/2018/2/layout/IconVerticalSolidList"/>
    <dgm:cxn modelId="{0AC3B677-3A7C-4190-8204-3785A6DB76AB}" type="presParOf" srcId="{4D79378F-888C-4B4D-900D-4E8F7567AFEE}" destId="{AA0F99F8-CA5A-4C0D-A56A-1130CD841427}" srcOrd="0" destOrd="0" presId="urn:microsoft.com/office/officeart/2018/2/layout/IconVerticalSolidList"/>
    <dgm:cxn modelId="{C952BB9A-844C-4303-8250-E0F35363F024}" type="presParOf" srcId="{4D79378F-888C-4B4D-900D-4E8F7567AFEE}" destId="{D4C93A11-78D9-473A-8B1A-DDEC3321EF36}" srcOrd="1" destOrd="0" presId="urn:microsoft.com/office/officeart/2018/2/layout/IconVerticalSolidList"/>
    <dgm:cxn modelId="{320C58EC-A96F-44D5-8311-14AB228471AD}" type="presParOf" srcId="{4D79378F-888C-4B4D-900D-4E8F7567AFEE}" destId="{87D0A4FF-3226-4878-A6D4-F7236C5F9E1B}" srcOrd="2" destOrd="0" presId="urn:microsoft.com/office/officeart/2018/2/layout/IconVerticalSolidList"/>
    <dgm:cxn modelId="{6A9FFB7D-B2A4-46FC-B6F1-7231DD315992}" type="presParOf" srcId="{4D79378F-888C-4B4D-900D-4E8F7567AFEE}" destId="{376610DC-FC2A-460A-8B5C-BF0614996542}" srcOrd="3" destOrd="0" presId="urn:microsoft.com/office/officeart/2018/2/layout/IconVerticalSolidList"/>
    <dgm:cxn modelId="{61310312-06D1-4CCF-905A-8D7DBFD03C3B}" type="presParOf" srcId="{0DC8ECC6-B6AD-490C-AF3A-C46DB2C9C17E}" destId="{B774878E-7832-4423-A5A4-41468137E603}" srcOrd="5" destOrd="0" presId="urn:microsoft.com/office/officeart/2018/2/layout/IconVerticalSolidList"/>
    <dgm:cxn modelId="{DB716D7D-41DF-4E15-8F1B-BF3878400F3A}" type="presParOf" srcId="{0DC8ECC6-B6AD-490C-AF3A-C46DB2C9C17E}" destId="{32A244F3-C3B5-44E5-B173-1353A7B2FEEF}" srcOrd="6" destOrd="0" presId="urn:microsoft.com/office/officeart/2018/2/layout/IconVerticalSolidList"/>
    <dgm:cxn modelId="{49B37192-606A-4B0A-980E-D4866EF8A22E}" type="presParOf" srcId="{32A244F3-C3B5-44E5-B173-1353A7B2FEEF}" destId="{83D993B4-CCCB-4CB6-8A8E-BE1801B2CA42}" srcOrd="0" destOrd="0" presId="urn:microsoft.com/office/officeart/2018/2/layout/IconVerticalSolidList"/>
    <dgm:cxn modelId="{5ACDEFD5-91F8-4DB3-87B9-75FA2DE43F05}" type="presParOf" srcId="{32A244F3-C3B5-44E5-B173-1353A7B2FEEF}" destId="{6DE5849C-519E-43DF-BD28-84F596B88892}" srcOrd="1" destOrd="0" presId="urn:microsoft.com/office/officeart/2018/2/layout/IconVerticalSolidList"/>
    <dgm:cxn modelId="{B7A70503-58F2-4E91-A921-566E0524B32A}" type="presParOf" srcId="{32A244F3-C3B5-44E5-B173-1353A7B2FEEF}" destId="{576316B2-30E3-4394-AB3C-80F55E9A01D2}" srcOrd="2" destOrd="0" presId="urn:microsoft.com/office/officeart/2018/2/layout/IconVerticalSolidList"/>
    <dgm:cxn modelId="{27A7783A-3F86-4332-9E94-19BD6CEF6195}" type="presParOf" srcId="{32A244F3-C3B5-44E5-B173-1353A7B2FEEF}" destId="{F10F91F8-0C50-4455-92D4-AFB2D3A6B10A}" srcOrd="3" destOrd="0" presId="urn:microsoft.com/office/officeart/2018/2/layout/IconVerticalSolidList"/>
  </dgm:cxnLst>
  <dgm:bg>
    <a:solidFill>
      <a:schemeClr val="bg1"/>
    </a:solidFill>
  </dgm:bg>
  <dgm:whole>
    <a:ln>
      <a:solidFill>
        <a:srgbClr val="F0F9FE"/>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3BA86-2498-4D9C-B6B5-55853A3E5FFE}">
      <dsp:nvSpPr>
        <dsp:cNvPr id="0" name=""/>
        <dsp:cNvSpPr/>
      </dsp:nvSpPr>
      <dsp:spPr>
        <a:xfrm>
          <a:off x="0" y="0"/>
          <a:ext cx="7730732" cy="744459"/>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3803FB98-6041-4212-A597-E57FA3522139}">
      <dsp:nvSpPr>
        <dsp:cNvPr id="0" name=""/>
        <dsp:cNvSpPr/>
      </dsp:nvSpPr>
      <dsp:spPr>
        <a:xfrm>
          <a:off x="225198" y="187622"/>
          <a:ext cx="409452" cy="409452"/>
        </a:xfrm>
        <a:prstGeom prst="rect">
          <a:avLst/>
        </a:prstGeom>
        <a:solidFill>
          <a:srgbClr val="4478A8"/>
        </a:solidFill>
        <a:ln w="12700" cap="flat" cmpd="sng" algn="ctr">
          <a:solidFill>
            <a:srgbClr val="7C9A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03FE41-3E37-47C2-BACF-EE23A6F63360}">
      <dsp:nvSpPr>
        <dsp:cNvPr id="0" name=""/>
        <dsp:cNvSpPr/>
      </dsp:nvSpPr>
      <dsp:spPr>
        <a:xfrm>
          <a:off x="859850" y="3495"/>
          <a:ext cx="6870881" cy="744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89" tIns="78789" rIns="78789" bIns="78789" numCol="1" spcCol="1270" anchor="ctr" anchorCtr="0">
          <a:noAutofit/>
        </a:bodyPr>
        <a:lstStyle/>
        <a:p>
          <a:pPr marL="0" lvl="0" indent="0" algn="l" defTabSz="711200">
            <a:lnSpc>
              <a:spcPct val="100000"/>
            </a:lnSpc>
            <a:spcBef>
              <a:spcPct val="0"/>
            </a:spcBef>
            <a:spcAft>
              <a:spcPct val="35000"/>
            </a:spcAft>
            <a:buNone/>
          </a:pPr>
          <a:r>
            <a:rPr lang="en-US" sz="1600" b="0" kern="1200">
              <a:solidFill>
                <a:srgbClr val="4478A8"/>
              </a:solidFill>
              <a:latin typeface="Arial"/>
              <a:cs typeface="Arial"/>
            </a:rPr>
            <a:t>Fatigue matters because it has an important role in safe and healthy working</a:t>
          </a:r>
        </a:p>
      </dsp:txBody>
      <dsp:txXfrm>
        <a:off x="859850" y="3495"/>
        <a:ext cx="6870881" cy="744459"/>
      </dsp:txXfrm>
    </dsp:sp>
    <dsp:sp modelId="{DE9BF80B-1FD6-4EC4-8AEE-183F6E757180}">
      <dsp:nvSpPr>
        <dsp:cNvPr id="0" name=""/>
        <dsp:cNvSpPr/>
      </dsp:nvSpPr>
      <dsp:spPr>
        <a:xfrm>
          <a:off x="0" y="934069"/>
          <a:ext cx="7730732" cy="744459"/>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43AA83D4-5ED9-456A-BA60-77FA749DAF62}">
      <dsp:nvSpPr>
        <dsp:cNvPr id="0" name=""/>
        <dsp:cNvSpPr/>
      </dsp:nvSpPr>
      <dsp:spPr>
        <a:xfrm>
          <a:off x="225198" y="1101572"/>
          <a:ext cx="409452" cy="409452"/>
        </a:xfrm>
        <a:prstGeom prst="rect">
          <a:avLst/>
        </a:prstGeom>
        <a:solidFill>
          <a:srgbClr val="4478A8"/>
        </a:solidFill>
        <a:ln w="12700" cap="flat" cmpd="sng" algn="ctr">
          <a:solidFill>
            <a:srgbClr val="7C9A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9FE94-A690-434E-9ADF-0495F96B78A8}">
      <dsp:nvSpPr>
        <dsp:cNvPr id="0" name=""/>
        <dsp:cNvSpPr/>
      </dsp:nvSpPr>
      <dsp:spPr>
        <a:xfrm>
          <a:off x="859850" y="934069"/>
          <a:ext cx="6870881" cy="744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89" tIns="78789" rIns="78789" bIns="78789" numCol="1" spcCol="1270" anchor="ctr" anchorCtr="0">
          <a:noAutofit/>
        </a:bodyPr>
        <a:lstStyle/>
        <a:p>
          <a:pPr marL="0" lvl="0" indent="0" algn="l" defTabSz="711200">
            <a:lnSpc>
              <a:spcPct val="100000"/>
            </a:lnSpc>
            <a:spcBef>
              <a:spcPct val="0"/>
            </a:spcBef>
            <a:spcAft>
              <a:spcPct val="35000"/>
            </a:spcAft>
            <a:buNone/>
          </a:pPr>
          <a:r>
            <a:rPr lang="en-US" sz="1600" b="0" kern="1200">
              <a:solidFill>
                <a:srgbClr val="4478A8"/>
              </a:solidFill>
              <a:latin typeface="Arial"/>
              <a:cs typeface="Arial"/>
            </a:rPr>
            <a:t>Fatigue is difficult to manage because it’s really complex and difficult to predict </a:t>
          </a:r>
        </a:p>
      </dsp:txBody>
      <dsp:txXfrm>
        <a:off x="859850" y="934069"/>
        <a:ext cx="6870881" cy="744459"/>
      </dsp:txXfrm>
    </dsp:sp>
    <dsp:sp modelId="{E50FD14B-829F-400E-A4D5-C005B3DF3720}">
      <dsp:nvSpPr>
        <dsp:cNvPr id="0" name=""/>
        <dsp:cNvSpPr/>
      </dsp:nvSpPr>
      <dsp:spPr>
        <a:xfrm>
          <a:off x="0" y="1864642"/>
          <a:ext cx="7730732" cy="744459"/>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D96A529B-A92A-42FC-9505-C66C340AFE53}">
      <dsp:nvSpPr>
        <dsp:cNvPr id="0" name=""/>
        <dsp:cNvSpPr/>
      </dsp:nvSpPr>
      <dsp:spPr>
        <a:xfrm>
          <a:off x="225198" y="2032146"/>
          <a:ext cx="409452" cy="409452"/>
        </a:xfrm>
        <a:prstGeom prst="rect">
          <a:avLst/>
        </a:prstGeom>
        <a:solidFill>
          <a:srgbClr val="4478A8"/>
        </a:solidFill>
        <a:ln w="12700" cap="flat" cmpd="sng" algn="ctr">
          <a:solidFill>
            <a:srgbClr val="7C9A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3E245A-4184-4445-B825-640B7A52B3FD}">
      <dsp:nvSpPr>
        <dsp:cNvPr id="0" name=""/>
        <dsp:cNvSpPr/>
      </dsp:nvSpPr>
      <dsp:spPr>
        <a:xfrm>
          <a:off x="859850" y="1864642"/>
          <a:ext cx="6870881" cy="744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89" tIns="78789" rIns="78789" bIns="78789" numCol="1" spcCol="1270" anchor="ctr" anchorCtr="0">
          <a:noAutofit/>
        </a:bodyPr>
        <a:lstStyle/>
        <a:p>
          <a:pPr marL="0" lvl="0" indent="0" algn="l" defTabSz="711200">
            <a:lnSpc>
              <a:spcPct val="100000"/>
            </a:lnSpc>
            <a:spcBef>
              <a:spcPct val="0"/>
            </a:spcBef>
            <a:spcAft>
              <a:spcPct val="35000"/>
            </a:spcAft>
            <a:buNone/>
          </a:pPr>
          <a:r>
            <a:rPr lang="en-US" sz="1600" b="0" kern="1200">
              <a:solidFill>
                <a:srgbClr val="4478A8"/>
              </a:solidFill>
              <a:latin typeface="Arial"/>
              <a:cs typeface="Arial"/>
            </a:rPr>
            <a:t>If we don’t manage fatigue, we are much more likely to adopt unsafe and riskier ways of working </a:t>
          </a:r>
        </a:p>
      </dsp:txBody>
      <dsp:txXfrm>
        <a:off x="859850" y="1864642"/>
        <a:ext cx="6870881" cy="744459"/>
      </dsp:txXfrm>
    </dsp:sp>
    <dsp:sp modelId="{9A06C885-F918-441E-954C-0454B3629575}">
      <dsp:nvSpPr>
        <dsp:cNvPr id="0" name=""/>
        <dsp:cNvSpPr/>
      </dsp:nvSpPr>
      <dsp:spPr>
        <a:xfrm>
          <a:off x="0" y="2795216"/>
          <a:ext cx="7730732" cy="744459"/>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229F2A96-15EC-4280-AED5-0088535D2A1B}">
      <dsp:nvSpPr>
        <dsp:cNvPr id="0" name=""/>
        <dsp:cNvSpPr/>
      </dsp:nvSpPr>
      <dsp:spPr>
        <a:xfrm>
          <a:off x="225198" y="2962720"/>
          <a:ext cx="409452" cy="409452"/>
        </a:xfrm>
        <a:prstGeom prst="rect">
          <a:avLst/>
        </a:prstGeom>
        <a:solidFill>
          <a:srgbClr val="4478A8"/>
        </a:solidFill>
        <a:ln w="12700" cap="flat" cmpd="sng" algn="ctr">
          <a:solidFill>
            <a:srgbClr val="7C9A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AF64D9-1FA1-4970-9C37-902C7A2A933C}">
      <dsp:nvSpPr>
        <dsp:cNvPr id="0" name=""/>
        <dsp:cNvSpPr/>
      </dsp:nvSpPr>
      <dsp:spPr>
        <a:xfrm>
          <a:off x="859850" y="2795216"/>
          <a:ext cx="6870881" cy="744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89" tIns="78789" rIns="78789" bIns="78789" numCol="1" spcCol="1270" anchor="ctr" anchorCtr="0">
          <a:noAutofit/>
        </a:bodyPr>
        <a:lstStyle/>
        <a:p>
          <a:pPr marL="0" lvl="0" indent="0" algn="l" defTabSz="711200">
            <a:lnSpc>
              <a:spcPct val="100000"/>
            </a:lnSpc>
            <a:spcBef>
              <a:spcPct val="0"/>
            </a:spcBef>
            <a:spcAft>
              <a:spcPct val="35000"/>
            </a:spcAft>
            <a:buNone/>
          </a:pPr>
          <a:r>
            <a:rPr lang="en-US" sz="1600" b="0" kern="1200">
              <a:solidFill>
                <a:srgbClr val="4478A8"/>
              </a:solidFill>
              <a:latin typeface="Arial"/>
              <a:cs typeface="Arial"/>
            </a:rPr>
            <a:t>Being tired at work is normal and healthy, but there are more implications to being fatigued than feeling tired</a:t>
          </a:r>
        </a:p>
      </dsp:txBody>
      <dsp:txXfrm>
        <a:off x="859850" y="2795216"/>
        <a:ext cx="6870881" cy="744459"/>
      </dsp:txXfrm>
    </dsp:sp>
    <dsp:sp modelId="{E37FE722-A1A8-45C6-834B-AC0F6D0DC04A}">
      <dsp:nvSpPr>
        <dsp:cNvPr id="0" name=""/>
        <dsp:cNvSpPr/>
      </dsp:nvSpPr>
      <dsp:spPr>
        <a:xfrm>
          <a:off x="0" y="3725790"/>
          <a:ext cx="7730732" cy="744459"/>
        </a:xfrm>
        <a:prstGeom prst="roundRect">
          <a:avLst>
            <a:gd name="adj" fmla="val 10000"/>
          </a:avLst>
        </a:prstGeom>
        <a:solidFill>
          <a:srgbClr val="E4E9F3"/>
        </a:solidFill>
        <a:ln>
          <a:noFill/>
        </a:ln>
        <a:effectLst/>
      </dsp:spPr>
      <dsp:style>
        <a:lnRef idx="0">
          <a:scrgbClr r="0" g="0" b="0"/>
        </a:lnRef>
        <a:fillRef idx="1">
          <a:scrgbClr r="0" g="0" b="0"/>
        </a:fillRef>
        <a:effectRef idx="0">
          <a:scrgbClr r="0" g="0" b="0"/>
        </a:effectRef>
        <a:fontRef idx="minor"/>
      </dsp:style>
    </dsp:sp>
    <dsp:sp modelId="{28B3EE85-846C-4D59-A00C-65E666437F53}">
      <dsp:nvSpPr>
        <dsp:cNvPr id="0" name=""/>
        <dsp:cNvSpPr/>
      </dsp:nvSpPr>
      <dsp:spPr>
        <a:xfrm>
          <a:off x="225198" y="3893294"/>
          <a:ext cx="409452" cy="409452"/>
        </a:xfrm>
        <a:prstGeom prst="rect">
          <a:avLst/>
        </a:prstGeom>
        <a:solidFill>
          <a:srgbClr val="4478A8"/>
        </a:solidFill>
        <a:ln w="12700" cap="flat" cmpd="sng" algn="ctr">
          <a:solidFill>
            <a:srgbClr val="7C9A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B01C20-EA79-466C-8EDA-7D10553027C2}">
      <dsp:nvSpPr>
        <dsp:cNvPr id="0" name=""/>
        <dsp:cNvSpPr/>
      </dsp:nvSpPr>
      <dsp:spPr>
        <a:xfrm>
          <a:off x="859850" y="3725790"/>
          <a:ext cx="6870881" cy="744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789" tIns="78789" rIns="78789" bIns="78789" numCol="1" spcCol="1270" anchor="ctr" anchorCtr="0">
          <a:noAutofit/>
        </a:bodyPr>
        <a:lstStyle/>
        <a:p>
          <a:pPr marL="0" lvl="0" indent="0" algn="l" defTabSz="711200">
            <a:lnSpc>
              <a:spcPct val="100000"/>
            </a:lnSpc>
            <a:spcBef>
              <a:spcPct val="0"/>
            </a:spcBef>
            <a:spcAft>
              <a:spcPct val="35000"/>
            </a:spcAft>
            <a:buNone/>
          </a:pPr>
          <a:r>
            <a:rPr lang="en-US" sz="1600" b="0" kern="1200">
              <a:solidFill>
                <a:srgbClr val="4478A8"/>
              </a:solidFill>
              <a:latin typeface="Arial"/>
              <a:cs typeface="Arial"/>
            </a:rPr>
            <a:t>It is helpful to explore fatigue using a Bowtie approach, which can help us explore risks, consequences and controls</a:t>
          </a:r>
        </a:p>
      </dsp:txBody>
      <dsp:txXfrm>
        <a:off x="859850" y="3725790"/>
        <a:ext cx="6870881" cy="744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3BA86-2498-4D9C-B6B5-55853A3E5FFE}">
      <dsp:nvSpPr>
        <dsp:cNvPr id="0" name=""/>
        <dsp:cNvSpPr/>
      </dsp:nvSpPr>
      <dsp:spPr>
        <a:xfrm>
          <a:off x="0" y="0"/>
          <a:ext cx="6783061" cy="660586"/>
        </a:xfrm>
        <a:prstGeom prst="roundRect">
          <a:avLst/>
        </a:prstGeom>
        <a:solidFill>
          <a:srgbClr val="E4E9F3"/>
        </a:solidFill>
        <a:ln>
          <a:noFill/>
        </a:ln>
        <a:effectLst/>
      </dsp:spPr>
      <dsp:style>
        <a:lnRef idx="0">
          <a:scrgbClr r="0" g="0" b="0"/>
        </a:lnRef>
        <a:fillRef idx="1">
          <a:scrgbClr r="0" g="0" b="0"/>
        </a:fillRef>
        <a:effectRef idx="0">
          <a:scrgbClr r="0" g="0" b="0"/>
        </a:effectRef>
        <a:fontRef idx="minor"/>
      </dsp:style>
    </dsp:sp>
    <dsp:sp modelId="{3803FB98-6041-4212-A597-E57FA3522139}">
      <dsp:nvSpPr>
        <dsp:cNvPr id="0" name=""/>
        <dsp:cNvSpPr/>
      </dsp:nvSpPr>
      <dsp:spPr>
        <a:xfrm>
          <a:off x="199827" y="164686"/>
          <a:ext cx="363322" cy="363322"/>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03FE41-3E37-47C2-BACF-EE23A6F63360}">
      <dsp:nvSpPr>
        <dsp:cNvPr id="0" name=""/>
        <dsp:cNvSpPr/>
      </dsp:nvSpPr>
      <dsp:spPr>
        <a:xfrm>
          <a:off x="762977" y="1303"/>
          <a:ext cx="6020083" cy="660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2" tIns="69912" rIns="69912" bIns="69912" numCol="1" spcCol="1270" anchor="ctr" anchorCtr="0">
          <a:noAutofit/>
        </a:bodyPr>
        <a:lstStyle/>
        <a:p>
          <a:pPr marL="0" lvl="0" indent="0" algn="l" defTabSz="711200">
            <a:lnSpc>
              <a:spcPct val="100000"/>
            </a:lnSpc>
            <a:spcBef>
              <a:spcPct val="0"/>
            </a:spcBef>
            <a:spcAft>
              <a:spcPct val="35000"/>
            </a:spcAft>
            <a:buNone/>
          </a:pPr>
          <a:r>
            <a:rPr lang="en-GB" sz="1600" kern="1200">
              <a:solidFill>
                <a:srgbClr val="4478A8"/>
              </a:solidFill>
              <a:latin typeface="Arial"/>
              <a:cs typeface="Arial"/>
            </a:rPr>
            <a:t>The common causes of fatigue for frontline workers in your industry</a:t>
          </a:r>
        </a:p>
      </dsp:txBody>
      <dsp:txXfrm>
        <a:off x="762977" y="1303"/>
        <a:ext cx="6020083" cy="660586"/>
      </dsp:txXfrm>
    </dsp:sp>
    <dsp:sp modelId="{302C2AEA-D281-4470-AEDF-51101F8E263B}">
      <dsp:nvSpPr>
        <dsp:cNvPr id="0" name=""/>
        <dsp:cNvSpPr/>
      </dsp:nvSpPr>
      <dsp:spPr>
        <a:xfrm>
          <a:off x="0" y="827036"/>
          <a:ext cx="6783061" cy="660586"/>
        </a:xfrm>
        <a:prstGeom prst="roundRect">
          <a:avLst/>
        </a:prstGeom>
        <a:solidFill>
          <a:srgbClr val="E4E9F3"/>
        </a:solidFill>
        <a:ln>
          <a:noFill/>
        </a:ln>
        <a:effectLst/>
      </dsp:spPr>
      <dsp:style>
        <a:lnRef idx="0">
          <a:scrgbClr r="0" g="0" b="0"/>
        </a:lnRef>
        <a:fillRef idx="1">
          <a:scrgbClr r="0" g="0" b="0"/>
        </a:fillRef>
        <a:effectRef idx="0">
          <a:scrgbClr r="0" g="0" b="0"/>
        </a:effectRef>
        <a:fontRef idx="minor"/>
      </dsp:style>
    </dsp:sp>
    <dsp:sp modelId="{0CACF0DC-2FDF-4E96-8632-C4ED77B92BD3}">
      <dsp:nvSpPr>
        <dsp:cNvPr id="0" name=""/>
        <dsp:cNvSpPr/>
      </dsp:nvSpPr>
      <dsp:spPr>
        <a:xfrm>
          <a:off x="199827" y="975668"/>
          <a:ext cx="363322" cy="363322"/>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2370AF-43F3-445D-85C5-1B55B1F08DFA}">
      <dsp:nvSpPr>
        <dsp:cNvPr id="0" name=""/>
        <dsp:cNvSpPr/>
      </dsp:nvSpPr>
      <dsp:spPr>
        <a:xfrm>
          <a:off x="762977" y="827036"/>
          <a:ext cx="6020083" cy="660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2" tIns="69912" rIns="69912" bIns="69912" numCol="1" spcCol="1270" anchor="ctr" anchorCtr="0">
          <a:noAutofit/>
        </a:bodyPr>
        <a:lstStyle/>
        <a:p>
          <a:pPr marL="0" lvl="0" indent="0" algn="l" defTabSz="711200">
            <a:lnSpc>
              <a:spcPct val="100000"/>
            </a:lnSpc>
            <a:spcBef>
              <a:spcPct val="0"/>
            </a:spcBef>
            <a:spcAft>
              <a:spcPct val="35000"/>
            </a:spcAft>
            <a:buNone/>
          </a:pPr>
          <a:r>
            <a:rPr lang="en-US" sz="1600" kern="1200">
              <a:solidFill>
                <a:srgbClr val="4478A8"/>
              </a:solidFill>
              <a:latin typeface="Arial"/>
              <a:cs typeface="Arial"/>
            </a:rPr>
            <a:t>Thinking about organisational control of these risks</a:t>
          </a:r>
          <a:endParaRPr lang="en-GB" sz="1600" kern="1200">
            <a:solidFill>
              <a:srgbClr val="4478A8"/>
            </a:solidFill>
            <a:latin typeface="Arial"/>
            <a:cs typeface="Arial"/>
          </a:endParaRPr>
        </a:p>
      </dsp:txBody>
      <dsp:txXfrm>
        <a:off x="762977" y="827036"/>
        <a:ext cx="6020083" cy="660586"/>
      </dsp:txXfrm>
    </dsp:sp>
    <dsp:sp modelId="{83D993B4-CCCB-4CB6-8A8E-BE1801B2CA42}">
      <dsp:nvSpPr>
        <dsp:cNvPr id="0" name=""/>
        <dsp:cNvSpPr/>
      </dsp:nvSpPr>
      <dsp:spPr>
        <a:xfrm>
          <a:off x="0" y="1652770"/>
          <a:ext cx="6783061" cy="660586"/>
        </a:xfrm>
        <a:prstGeom prst="roundRect">
          <a:avLst/>
        </a:prstGeom>
        <a:solidFill>
          <a:srgbClr val="E4E9F3"/>
        </a:solidFill>
        <a:ln>
          <a:noFill/>
        </a:ln>
        <a:effectLst/>
      </dsp:spPr>
      <dsp:style>
        <a:lnRef idx="0">
          <a:scrgbClr r="0" g="0" b="0"/>
        </a:lnRef>
        <a:fillRef idx="1">
          <a:scrgbClr r="0" g="0" b="0"/>
        </a:fillRef>
        <a:effectRef idx="0">
          <a:scrgbClr r="0" g="0" b="0"/>
        </a:effectRef>
        <a:fontRef idx="minor"/>
      </dsp:style>
    </dsp:sp>
    <dsp:sp modelId="{6DE5849C-519E-43DF-BD28-84F596B88892}">
      <dsp:nvSpPr>
        <dsp:cNvPr id="0" name=""/>
        <dsp:cNvSpPr/>
      </dsp:nvSpPr>
      <dsp:spPr>
        <a:xfrm>
          <a:off x="199827" y="1801402"/>
          <a:ext cx="363322" cy="363322"/>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0F91F8-0C50-4455-92D4-AFB2D3A6B10A}">
      <dsp:nvSpPr>
        <dsp:cNvPr id="0" name=""/>
        <dsp:cNvSpPr/>
      </dsp:nvSpPr>
      <dsp:spPr>
        <a:xfrm>
          <a:off x="762977" y="1652770"/>
          <a:ext cx="6020083" cy="660586"/>
        </a:xfrm>
        <a:prstGeom prst="roundRect">
          <a:avLst/>
        </a:prstGeom>
        <a:solidFill>
          <a:srgbClr val="E4E9F3"/>
        </a:solidFill>
        <a:ln>
          <a:noFill/>
        </a:ln>
        <a:effectLst/>
      </dsp:spPr>
      <dsp:style>
        <a:lnRef idx="0">
          <a:scrgbClr r="0" g="0" b="0"/>
        </a:lnRef>
        <a:fillRef idx="0">
          <a:scrgbClr r="0" g="0" b="0"/>
        </a:fillRef>
        <a:effectRef idx="0">
          <a:scrgbClr r="0" g="0" b="0"/>
        </a:effectRef>
        <a:fontRef idx="minor"/>
      </dsp:style>
      <dsp:txBody>
        <a:bodyPr spcFirstLastPara="0" vert="horz" wrap="square" lIns="69912" tIns="69912" rIns="69912" bIns="69912" numCol="1" spcCol="1270" anchor="ctr" anchorCtr="0">
          <a:noAutofit/>
        </a:bodyPr>
        <a:lstStyle/>
        <a:p>
          <a:pPr marL="0" lvl="0" indent="0" algn="l" defTabSz="711200">
            <a:lnSpc>
              <a:spcPct val="100000"/>
            </a:lnSpc>
            <a:spcBef>
              <a:spcPct val="0"/>
            </a:spcBef>
            <a:spcAft>
              <a:spcPct val="35000"/>
            </a:spcAft>
            <a:buNone/>
          </a:pPr>
          <a:r>
            <a:rPr lang="en-GB" sz="1600" kern="1200">
              <a:solidFill>
                <a:srgbClr val="4478A8"/>
              </a:solidFill>
              <a:latin typeface="Arial"/>
              <a:cs typeface="Arial"/>
            </a:rPr>
            <a:t>What </a:t>
          </a:r>
          <a:r>
            <a:rPr lang="en-GB" sz="1600" b="0" kern="1200">
              <a:solidFill>
                <a:srgbClr val="4478A8"/>
              </a:solidFill>
              <a:latin typeface="Arial"/>
              <a:cs typeface="Arial"/>
            </a:rPr>
            <a:t>you </a:t>
          </a:r>
          <a:r>
            <a:rPr lang="en-GB" sz="1600" kern="1200">
              <a:solidFill>
                <a:srgbClr val="4478A8"/>
              </a:solidFill>
              <a:latin typeface="Arial"/>
              <a:cs typeface="Arial"/>
            </a:rPr>
            <a:t>can do to m</a:t>
          </a:r>
          <a:r>
            <a:rPr lang="en-GB" sz="1600" kern="1200" baseline="0">
              <a:solidFill>
                <a:srgbClr val="4478A8"/>
              </a:solidFill>
              <a:latin typeface="Arial"/>
              <a:cs typeface="Arial"/>
            </a:rPr>
            <a:t>anage these risks </a:t>
          </a:r>
          <a:endParaRPr lang="en-GB" sz="1600" kern="1200">
            <a:solidFill>
              <a:srgbClr val="4478A8"/>
            </a:solidFill>
            <a:latin typeface="Arial"/>
            <a:cs typeface="Arial"/>
          </a:endParaRPr>
        </a:p>
      </dsp:txBody>
      <dsp:txXfrm>
        <a:off x="795224" y="1685017"/>
        <a:ext cx="5955589" cy="596092"/>
      </dsp:txXfrm>
    </dsp:sp>
    <dsp:sp modelId="{AFFEC625-AF78-42D2-80F1-645F0BA37B41}">
      <dsp:nvSpPr>
        <dsp:cNvPr id="0" name=""/>
        <dsp:cNvSpPr/>
      </dsp:nvSpPr>
      <dsp:spPr>
        <a:xfrm>
          <a:off x="0" y="2478503"/>
          <a:ext cx="6783061" cy="660586"/>
        </a:xfrm>
        <a:prstGeom prst="roundRect">
          <a:avLst/>
        </a:prstGeom>
        <a:solidFill>
          <a:srgbClr val="E4E9F3"/>
        </a:solidFill>
        <a:ln>
          <a:noFill/>
        </a:ln>
        <a:effectLst/>
      </dsp:spPr>
      <dsp:style>
        <a:lnRef idx="0">
          <a:scrgbClr r="0" g="0" b="0"/>
        </a:lnRef>
        <a:fillRef idx="1">
          <a:scrgbClr r="0" g="0" b="0"/>
        </a:fillRef>
        <a:effectRef idx="0">
          <a:scrgbClr r="0" g="0" b="0"/>
        </a:effectRef>
        <a:fontRef idx="minor"/>
      </dsp:style>
    </dsp:sp>
    <dsp:sp modelId="{D1DA714C-779C-4917-8B8D-846002147B0D}">
      <dsp:nvSpPr>
        <dsp:cNvPr id="0" name=""/>
        <dsp:cNvSpPr/>
      </dsp:nvSpPr>
      <dsp:spPr>
        <a:xfrm>
          <a:off x="199827" y="2627135"/>
          <a:ext cx="363322" cy="363322"/>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A0635E-0F1E-48C2-AAD2-88F0A3290BCB}">
      <dsp:nvSpPr>
        <dsp:cNvPr id="0" name=""/>
        <dsp:cNvSpPr/>
      </dsp:nvSpPr>
      <dsp:spPr>
        <a:xfrm>
          <a:off x="762977" y="2478503"/>
          <a:ext cx="6020083" cy="660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2" tIns="69912" rIns="69912" bIns="69912" numCol="1" spcCol="1270" anchor="ctr" anchorCtr="0">
          <a:noAutofit/>
        </a:bodyPr>
        <a:lstStyle/>
        <a:p>
          <a:pPr marL="0" lvl="0" indent="0" algn="l" defTabSz="711200">
            <a:lnSpc>
              <a:spcPct val="100000"/>
            </a:lnSpc>
            <a:spcBef>
              <a:spcPct val="0"/>
            </a:spcBef>
            <a:spcAft>
              <a:spcPct val="35000"/>
            </a:spcAft>
            <a:buNone/>
          </a:pPr>
          <a:r>
            <a:rPr lang="en-US" sz="1600" kern="1200">
              <a:solidFill>
                <a:srgbClr val="4478A8"/>
              </a:solidFill>
              <a:latin typeface="Arial"/>
              <a:cs typeface="Arial"/>
            </a:rPr>
            <a:t>The ways these causes can combine and accumulate</a:t>
          </a:r>
          <a:endParaRPr lang="en-GB" sz="1600" kern="1200">
            <a:solidFill>
              <a:srgbClr val="4478A8"/>
            </a:solidFill>
            <a:latin typeface="Arial"/>
            <a:cs typeface="Arial"/>
          </a:endParaRPr>
        </a:p>
      </dsp:txBody>
      <dsp:txXfrm>
        <a:off x="762977" y="2478503"/>
        <a:ext cx="6020083" cy="660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3BA86-2498-4D9C-B6B5-55853A3E5FFE}">
      <dsp:nvSpPr>
        <dsp:cNvPr id="0" name=""/>
        <dsp:cNvSpPr/>
      </dsp:nvSpPr>
      <dsp:spPr>
        <a:xfrm>
          <a:off x="0" y="0"/>
          <a:ext cx="8906444" cy="807036"/>
        </a:xfrm>
        <a:prstGeom prst="roundRect">
          <a:avLst/>
        </a:prstGeom>
        <a:solidFill>
          <a:srgbClr val="E4E9F3"/>
        </a:solidFill>
        <a:ln>
          <a:noFill/>
        </a:ln>
        <a:effectLst/>
      </dsp:spPr>
      <dsp:style>
        <a:lnRef idx="0">
          <a:scrgbClr r="0" g="0" b="0"/>
        </a:lnRef>
        <a:fillRef idx="1">
          <a:scrgbClr r="0" g="0" b="0"/>
        </a:fillRef>
        <a:effectRef idx="0">
          <a:scrgbClr r="0" g="0" b="0"/>
        </a:effectRef>
        <a:fontRef idx="minor"/>
      </dsp:style>
    </dsp:sp>
    <dsp:sp modelId="{3803FB98-6041-4212-A597-E57FA3522139}">
      <dsp:nvSpPr>
        <dsp:cNvPr id="0" name=""/>
        <dsp:cNvSpPr/>
      </dsp:nvSpPr>
      <dsp:spPr>
        <a:xfrm>
          <a:off x="244128" y="201196"/>
          <a:ext cx="443869" cy="443869"/>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03FE41-3E37-47C2-BACF-EE23A6F63360}">
      <dsp:nvSpPr>
        <dsp:cNvPr id="0" name=""/>
        <dsp:cNvSpPr/>
      </dsp:nvSpPr>
      <dsp:spPr>
        <a:xfrm>
          <a:off x="932126" y="1592"/>
          <a:ext cx="7974317" cy="807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411" tIns="85411" rIns="85411" bIns="85411" numCol="1" spcCol="1270" anchor="ctr" anchorCtr="0">
          <a:noAutofit/>
        </a:bodyPr>
        <a:lstStyle/>
        <a:p>
          <a:pPr marL="0" lvl="0" indent="0" algn="l" defTabSz="711200">
            <a:lnSpc>
              <a:spcPct val="100000"/>
            </a:lnSpc>
            <a:spcBef>
              <a:spcPct val="0"/>
            </a:spcBef>
            <a:spcAft>
              <a:spcPct val="35000"/>
            </a:spcAft>
            <a:buNone/>
          </a:pPr>
          <a:r>
            <a:rPr lang="en-GB" sz="1600" b="0" kern="1200">
              <a:solidFill>
                <a:srgbClr val="4478A8"/>
              </a:solidFill>
              <a:latin typeface="Arial"/>
              <a:cs typeface="Arial"/>
            </a:rPr>
            <a:t>Fatigue is not just about sleep! </a:t>
          </a:r>
          <a:br>
            <a:rPr lang="en-GB" sz="1600" b="0" kern="1200">
              <a:solidFill>
                <a:srgbClr val="4478A8"/>
              </a:solidFill>
              <a:latin typeface="Arial"/>
              <a:cs typeface="Arial"/>
            </a:rPr>
          </a:br>
          <a:r>
            <a:rPr lang="en-GB" sz="1600" b="0" kern="1200">
              <a:solidFill>
                <a:srgbClr val="4478A8"/>
              </a:solidFill>
              <a:latin typeface="Arial"/>
              <a:cs typeface="Arial"/>
            </a:rPr>
            <a:t>There are other forms of fatigue: physical, mental and emotional</a:t>
          </a:r>
        </a:p>
      </dsp:txBody>
      <dsp:txXfrm>
        <a:off x="932126" y="1592"/>
        <a:ext cx="7974317" cy="807036"/>
      </dsp:txXfrm>
    </dsp:sp>
    <dsp:sp modelId="{DE9BF80B-1FD6-4EC4-8AEE-183F6E757180}">
      <dsp:nvSpPr>
        <dsp:cNvPr id="0" name=""/>
        <dsp:cNvSpPr/>
      </dsp:nvSpPr>
      <dsp:spPr>
        <a:xfrm>
          <a:off x="0" y="1010387"/>
          <a:ext cx="8906444" cy="807036"/>
        </a:xfrm>
        <a:prstGeom prst="roundRect">
          <a:avLst/>
        </a:prstGeom>
        <a:solidFill>
          <a:srgbClr val="E4E9F3"/>
        </a:solidFill>
        <a:ln>
          <a:noFill/>
        </a:ln>
        <a:effectLst/>
      </dsp:spPr>
      <dsp:style>
        <a:lnRef idx="0">
          <a:scrgbClr r="0" g="0" b="0"/>
        </a:lnRef>
        <a:fillRef idx="1">
          <a:scrgbClr r="0" g="0" b="0"/>
        </a:fillRef>
        <a:effectRef idx="0">
          <a:scrgbClr r="0" g="0" b="0"/>
        </a:effectRef>
        <a:fontRef idx="minor"/>
      </dsp:style>
    </dsp:sp>
    <dsp:sp modelId="{43AA83D4-5ED9-456A-BA60-77FA749DAF62}">
      <dsp:nvSpPr>
        <dsp:cNvPr id="0" name=""/>
        <dsp:cNvSpPr/>
      </dsp:nvSpPr>
      <dsp:spPr>
        <a:xfrm>
          <a:off x="244128" y="1191970"/>
          <a:ext cx="443869" cy="443869"/>
        </a:xfrm>
        <a:prstGeom prst="rect">
          <a:avLst/>
        </a:prstGeom>
        <a:solidFill>
          <a:srgbClr val="4478A8"/>
        </a:solidFill>
        <a:ln w="12700" cap="flat" cmpd="sng" algn="ctr">
          <a:solidFill>
            <a:srgbClr val="4478A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9FE94-A690-434E-9ADF-0495F96B78A8}">
      <dsp:nvSpPr>
        <dsp:cNvPr id="0" name=""/>
        <dsp:cNvSpPr/>
      </dsp:nvSpPr>
      <dsp:spPr>
        <a:xfrm>
          <a:off x="932126" y="1007482"/>
          <a:ext cx="7974317" cy="807036"/>
        </a:xfrm>
        <a:prstGeom prst="roundRect">
          <a:avLst/>
        </a:prstGeom>
        <a:solidFill>
          <a:srgbClr val="E4E9F3"/>
        </a:solidFill>
        <a:ln>
          <a:noFill/>
        </a:ln>
        <a:effectLst/>
      </dsp:spPr>
      <dsp:style>
        <a:lnRef idx="0">
          <a:scrgbClr r="0" g="0" b="0"/>
        </a:lnRef>
        <a:fillRef idx="0">
          <a:scrgbClr r="0" g="0" b="0"/>
        </a:fillRef>
        <a:effectRef idx="0">
          <a:scrgbClr r="0" g="0" b="0"/>
        </a:effectRef>
        <a:fontRef idx="minor"/>
      </dsp:style>
      <dsp:txBody>
        <a:bodyPr spcFirstLastPara="0" vert="horz" wrap="square" lIns="85411" tIns="85411" rIns="85411" bIns="85411" numCol="1" spcCol="1270" anchor="ctr" anchorCtr="0">
          <a:noAutofit/>
        </a:bodyPr>
        <a:lstStyle/>
        <a:p>
          <a:pPr marL="0" lvl="0" indent="0" algn="l" defTabSz="711200">
            <a:lnSpc>
              <a:spcPct val="100000"/>
            </a:lnSpc>
            <a:spcBef>
              <a:spcPct val="0"/>
            </a:spcBef>
            <a:spcAft>
              <a:spcPct val="35000"/>
            </a:spcAft>
            <a:buNone/>
          </a:pPr>
          <a:r>
            <a:rPr lang="en-GB" sz="1600" b="0" kern="1200">
              <a:solidFill>
                <a:srgbClr val="4478A8"/>
              </a:solidFill>
              <a:latin typeface="Arial"/>
              <a:cs typeface="Arial"/>
            </a:rPr>
            <a:t>Fatigue can be triggered by various causes (e.g., working long hours, weather conditions, conflicts, accumulation of work) that can accumulate</a:t>
          </a:r>
        </a:p>
      </dsp:txBody>
      <dsp:txXfrm>
        <a:off x="971522" y="1046878"/>
        <a:ext cx="7895525" cy="728244"/>
      </dsp:txXfrm>
    </dsp:sp>
    <dsp:sp modelId="{AA0F99F8-CA5A-4C0D-A56A-1130CD841427}">
      <dsp:nvSpPr>
        <dsp:cNvPr id="0" name=""/>
        <dsp:cNvSpPr/>
      </dsp:nvSpPr>
      <dsp:spPr>
        <a:xfrm>
          <a:off x="0" y="2019182"/>
          <a:ext cx="8906444" cy="807036"/>
        </a:xfrm>
        <a:prstGeom prst="roundRect">
          <a:avLst/>
        </a:prstGeom>
        <a:solidFill>
          <a:srgbClr val="E4E9F3"/>
        </a:solidFill>
        <a:ln>
          <a:solidFill>
            <a:srgbClr val="E4E9F3"/>
          </a:solidFill>
        </a:ln>
        <a:effectLst/>
      </dsp:spPr>
      <dsp:style>
        <a:lnRef idx="0">
          <a:scrgbClr r="0" g="0" b="0"/>
        </a:lnRef>
        <a:fillRef idx="1">
          <a:scrgbClr r="0" g="0" b="0"/>
        </a:fillRef>
        <a:effectRef idx="0">
          <a:scrgbClr r="0" g="0" b="0"/>
        </a:effectRef>
        <a:fontRef idx="minor"/>
      </dsp:style>
    </dsp:sp>
    <dsp:sp modelId="{D4C93A11-78D9-473A-8B1A-DDEC3321EF36}">
      <dsp:nvSpPr>
        <dsp:cNvPr id="0" name=""/>
        <dsp:cNvSpPr/>
      </dsp:nvSpPr>
      <dsp:spPr>
        <a:xfrm>
          <a:off x="244128" y="2200765"/>
          <a:ext cx="443869" cy="443869"/>
        </a:xfrm>
        <a:prstGeom prst="rect">
          <a:avLst/>
        </a:prstGeom>
        <a:solidFill>
          <a:srgbClr val="4478A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6610DC-FC2A-460A-8B5C-BF0614996542}">
      <dsp:nvSpPr>
        <dsp:cNvPr id="0" name=""/>
        <dsp:cNvSpPr/>
      </dsp:nvSpPr>
      <dsp:spPr>
        <a:xfrm>
          <a:off x="932126" y="2019182"/>
          <a:ext cx="7974317" cy="807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411" tIns="85411" rIns="85411" bIns="85411" numCol="1" spcCol="1270" anchor="ctr" anchorCtr="0">
          <a:noAutofit/>
        </a:bodyPr>
        <a:lstStyle/>
        <a:p>
          <a:pPr marL="0" lvl="0" indent="0" algn="l" defTabSz="711200" rtl="0">
            <a:lnSpc>
              <a:spcPct val="100000"/>
            </a:lnSpc>
            <a:spcBef>
              <a:spcPct val="0"/>
            </a:spcBef>
            <a:spcAft>
              <a:spcPct val="35000"/>
            </a:spcAft>
            <a:buNone/>
          </a:pPr>
          <a:r>
            <a:rPr lang="en-GB" sz="1600" b="0" kern="1200">
              <a:solidFill>
                <a:srgbClr val="4478A8"/>
              </a:solidFill>
              <a:latin typeface="Arial"/>
              <a:ea typeface="+mn-ea"/>
              <a:cs typeface="Arial"/>
            </a:rPr>
            <a:t>There are things you and your organisation can do to manage these risks. </a:t>
          </a:r>
          <a:br>
            <a:rPr lang="en-GB" sz="1600" b="0" kern="1200">
              <a:solidFill>
                <a:srgbClr val="4478A8"/>
              </a:solidFill>
              <a:latin typeface="Arial"/>
              <a:ea typeface="+mn-ea"/>
              <a:cs typeface="Arial"/>
            </a:rPr>
          </a:br>
          <a:r>
            <a:rPr lang="en-GB" sz="1600" b="0" kern="1200">
              <a:solidFill>
                <a:srgbClr val="4478A8"/>
              </a:solidFill>
              <a:latin typeface="Arial"/>
              <a:ea typeface="+mn-ea"/>
              <a:cs typeface="Arial"/>
            </a:rPr>
            <a:t>On your side, this requires an active and engaged reflection.</a:t>
          </a:r>
        </a:p>
      </dsp:txBody>
      <dsp:txXfrm>
        <a:off x="932126" y="2019182"/>
        <a:ext cx="7974317" cy="807036"/>
      </dsp:txXfrm>
    </dsp:sp>
    <dsp:sp modelId="{83D993B4-CCCB-4CB6-8A8E-BE1801B2CA42}">
      <dsp:nvSpPr>
        <dsp:cNvPr id="0" name=""/>
        <dsp:cNvSpPr/>
      </dsp:nvSpPr>
      <dsp:spPr>
        <a:xfrm>
          <a:off x="0" y="3027977"/>
          <a:ext cx="8906444" cy="807036"/>
        </a:xfrm>
        <a:prstGeom prst="roundRect">
          <a:avLst/>
        </a:prstGeom>
        <a:solidFill>
          <a:srgbClr val="E4E9F3"/>
        </a:solidFill>
        <a:ln>
          <a:noFill/>
        </a:ln>
        <a:effectLst/>
      </dsp:spPr>
      <dsp:style>
        <a:lnRef idx="0">
          <a:scrgbClr r="0" g="0" b="0"/>
        </a:lnRef>
        <a:fillRef idx="1">
          <a:scrgbClr r="0" g="0" b="0"/>
        </a:fillRef>
        <a:effectRef idx="0">
          <a:scrgbClr r="0" g="0" b="0"/>
        </a:effectRef>
        <a:fontRef idx="minor"/>
      </dsp:style>
    </dsp:sp>
    <dsp:sp modelId="{6DE5849C-519E-43DF-BD28-84F596B88892}">
      <dsp:nvSpPr>
        <dsp:cNvPr id="0" name=""/>
        <dsp:cNvSpPr/>
      </dsp:nvSpPr>
      <dsp:spPr>
        <a:xfrm>
          <a:off x="244128" y="3209560"/>
          <a:ext cx="443869" cy="443869"/>
        </a:xfrm>
        <a:prstGeom prst="rect">
          <a:avLst/>
        </a:prstGeom>
        <a:solidFill>
          <a:srgbClr val="4478A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0F91F8-0C50-4455-92D4-AFB2D3A6B10A}">
      <dsp:nvSpPr>
        <dsp:cNvPr id="0" name=""/>
        <dsp:cNvSpPr/>
      </dsp:nvSpPr>
      <dsp:spPr>
        <a:xfrm>
          <a:off x="932126" y="3027977"/>
          <a:ext cx="7974317" cy="807036"/>
        </a:xfrm>
        <a:prstGeom prst="roundRect">
          <a:avLst/>
        </a:prstGeom>
        <a:solidFill>
          <a:srgbClr val="E4E9F3"/>
        </a:solidFill>
        <a:ln>
          <a:noFill/>
        </a:ln>
        <a:effectLst/>
      </dsp:spPr>
      <dsp:style>
        <a:lnRef idx="0">
          <a:scrgbClr r="0" g="0" b="0"/>
        </a:lnRef>
        <a:fillRef idx="0">
          <a:scrgbClr r="0" g="0" b="0"/>
        </a:fillRef>
        <a:effectRef idx="0">
          <a:scrgbClr r="0" g="0" b="0"/>
        </a:effectRef>
        <a:fontRef idx="minor"/>
      </dsp:style>
      <dsp:txBody>
        <a:bodyPr spcFirstLastPara="0" vert="horz" wrap="square" lIns="85411" tIns="85411" rIns="85411" bIns="85411" numCol="1" spcCol="1270" anchor="ctr" anchorCtr="0">
          <a:noAutofit/>
        </a:bodyPr>
        <a:lstStyle/>
        <a:p>
          <a:pPr marL="0" lvl="0" indent="0" algn="l" defTabSz="711200" rtl="0">
            <a:lnSpc>
              <a:spcPct val="100000"/>
            </a:lnSpc>
            <a:spcBef>
              <a:spcPct val="0"/>
            </a:spcBef>
            <a:spcAft>
              <a:spcPct val="35000"/>
            </a:spcAft>
            <a:buNone/>
          </a:pPr>
          <a:r>
            <a:rPr lang="en-GB" sz="1600" b="0" kern="1200">
              <a:solidFill>
                <a:srgbClr val="4478A8"/>
              </a:solidFill>
              <a:latin typeface="Arial"/>
              <a:cs typeface="Arial"/>
            </a:rPr>
            <a:t>We are all unique in our patterns of fatigue risks and our protective resources. It is helpful understand your own balance of work and circumstances.</a:t>
          </a:r>
        </a:p>
      </dsp:txBody>
      <dsp:txXfrm>
        <a:off x="971522" y="3067373"/>
        <a:ext cx="7895525" cy="7282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48344-08F2-B74C-806E-535CC85ECE55}" type="datetimeFigureOut">
              <a:rPr lang="en-US" smtClean="0"/>
              <a:t>8/5/2024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1DC4A-5A47-1D44-B011-3AB6CC1E3CAC}" type="slidenum">
              <a:rPr lang="en-US" smtClean="0"/>
              <a:t>‹#›</a:t>
            </a:fld>
            <a:endParaRPr lang="en-US"/>
          </a:p>
        </p:txBody>
      </p:sp>
    </p:spTree>
    <p:extLst>
      <p:ext uri="{BB962C8B-B14F-4D97-AF65-F5344CB8AC3E}">
        <p14:creationId xmlns:p14="http://schemas.microsoft.com/office/powerpoint/2010/main" val="3844767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7858C1-D36C-4F04-A3E3-0D91279BB3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967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6F1DC4A-5A47-1D44-B011-3AB6CC1E3CAC}" type="slidenum">
              <a:rPr lang="en-US" smtClean="0"/>
              <a:t>13</a:t>
            </a:fld>
            <a:endParaRPr lang="en-US"/>
          </a:p>
        </p:txBody>
      </p:sp>
    </p:spTree>
    <p:extLst>
      <p:ext uri="{BB962C8B-B14F-4D97-AF65-F5344CB8AC3E}">
        <p14:creationId xmlns:p14="http://schemas.microsoft.com/office/powerpoint/2010/main" val="3321979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0F5A6-E80C-8D1E-C639-369220084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3DDC9-864D-2A31-79B0-926FBA195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B6D87-A5E2-8577-AB72-31C082236952}"/>
              </a:ext>
            </a:extLst>
          </p:cNvPr>
          <p:cNvSpPr>
            <a:spLocks noGrp="1"/>
          </p:cNvSpPr>
          <p:nvPr>
            <p:ph type="body" idx="1"/>
          </p:nvPr>
        </p:nvSpPr>
        <p:spPr/>
        <p:txBody>
          <a:bodyPr/>
          <a:lstStyle/>
          <a:p>
            <a:pPr marL="0" indent="0" algn="l">
              <a:buNone/>
            </a:pPr>
            <a:r>
              <a:rPr lang="en-US">
                <a:solidFill>
                  <a:srgbClr val="4478A8"/>
                </a:solidFill>
                <a:latin typeface="Arial"/>
                <a:cs typeface="Arial"/>
              </a:rPr>
              <a:t>For</a:t>
            </a:r>
            <a:r>
              <a:rPr lang="en-US" sz="1200">
                <a:solidFill>
                  <a:srgbClr val="4478A8"/>
                </a:solidFill>
                <a:latin typeface="Arial"/>
                <a:cs typeface="Arial"/>
              </a:rPr>
              <a:t> control engineers </a:t>
            </a:r>
          </a:p>
          <a:p>
            <a:pPr marL="0" indent="0" algn="l">
              <a:buNone/>
            </a:pPr>
            <a:r>
              <a:rPr lang="en-US">
                <a:solidFill>
                  <a:srgbClr val="4478A8"/>
                </a:solidFill>
                <a:latin typeface="Arial"/>
                <a:cs typeface="Arial"/>
              </a:rPr>
              <a:t>Mental</a:t>
            </a:r>
            <a:r>
              <a:rPr lang="en-US" sz="1200">
                <a:solidFill>
                  <a:srgbClr val="4478A8"/>
                </a:solidFill>
                <a:latin typeface="Arial"/>
                <a:cs typeface="Arial"/>
              </a:rPr>
              <a:t> fatigue expressed by control room engineers from information overload (alarms, multiple phone calls) and immediate decision-making requirements (critical decision that are costly and safety critical)</a:t>
            </a:r>
          </a:p>
          <a:p>
            <a:endParaRPr lang="en-US">
              <a:ea typeface="Calibri"/>
              <a:cs typeface="Calibri"/>
            </a:endParaRPr>
          </a:p>
        </p:txBody>
      </p:sp>
      <p:sp>
        <p:nvSpPr>
          <p:cNvPr id="4" name="Slide Number Placeholder 3">
            <a:extLst>
              <a:ext uri="{FF2B5EF4-FFF2-40B4-BE49-F238E27FC236}">
                <a16:creationId xmlns:a16="http://schemas.microsoft.com/office/drawing/2014/main" id="{BCA5A52B-5D3E-D29F-7EB7-E7E0455638F3}"/>
              </a:ext>
            </a:extLst>
          </p:cNvPr>
          <p:cNvSpPr>
            <a:spLocks noGrp="1"/>
          </p:cNvSpPr>
          <p:nvPr>
            <p:ph type="sldNum" sz="quarter" idx="5"/>
          </p:nvPr>
        </p:nvSpPr>
        <p:spPr/>
        <p:txBody>
          <a:bodyPr/>
          <a:lstStyle/>
          <a:p>
            <a:fld id="{06F1DC4A-5A47-1D44-B011-3AB6CC1E3CAC}" type="slidenum">
              <a:rPr lang="en-US" smtClean="0"/>
              <a:t>14</a:t>
            </a:fld>
            <a:endParaRPr lang="en-US"/>
          </a:p>
        </p:txBody>
      </p:sp>
    </p:spTree>
    <p:extLst>
      <p:ext uri="{BB962C8B-B14F-4D97-AF65-F5344CB8AC3E}">
        <p14:creationId xmlns:p14="http://schemas.microsoft.com/office/powerpoint/2010/main" val="2284203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0F5A6-E80C-8D1E-C639-369220084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3DDC9-864D-2A31-79B0-926FBA195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B6D87-A5E2-8577-AB72-31C082236952}"/>
              </a:ext>
            </a:extLst>
          </p:cNvPr>
          <p:cNvSpPr>
            <a:spLocks noGrp="1"/>
          </p:cNvSpPr>
          <p:nvPr>
            <p:ph type="body" idx="1"/>
          </p:nvPr>
        </p:nvSpPr>
        <p:spPr/>
        <p:txBody>
          <a:bodyPr/>
          <a:lstStyle/>
          <a:p>
            <a:r>
              <a:rPr lang="en-US"/>
              <a:t>Please edit to include your own </a:t>
            </a:r>
            <a:r>
              <a:rPr lang="en-US" err="1"/>
              <a:t>organisational</a:t>
            </a:r>
            <a:r>
              <a:rPr lang="en-US"/>
              <a:t> approach and controls as appropriate</a:t>
            </a:r>
          </a:p>
        </p:txBody>
      </p:sp>
      <p:sp>
        <p:nvSpPr>
          <p:cNvPr id="4" name="Slide Number Placeholder 3">
            <a:extLst>
              <a:ext uri="{FF2B5EF4-FFF2-40B4-BE49-F238E27FC236}">
                <a16:creationId xmlns:a16="http://schemas.microsoft.com/office/drawing/2014/main" id="{BCA5A52B-5D3E-D29F-7EB7-E7E0455638F3}"/>
              </a:ext>
            </a:extLst>
          </p:cNvPr>
          <p:cNvSpPr>
            <a:spLocks noGrp="1"/>
          </p:cNvSpPr>
          <p:nvPr>
            <p:ph type="sldNum" sz="quarter" idx="5"/>
          </p:nvPr>
        </p:nvSpPr>
        <p:spPr/>
        <p:txBody>
          <a:bodyPr/>
          <a:lstStyle/>
          <a:p>
            <a:fld id="{06F1DC4A-5A47-1D44-B011-3AB6CC1E3CAC}" type="slidenum">
              <a:rPr lang="en-US" smtClean="0"/>
              <a:t>15</a:t>
            </a:fld>
            <a:endParaRPr lang="en-US"/>
          </a:p>
        </p:txBody>
      </p:sp>
    </p:spTree>
    <p:extLst>
      <p:ext uri="{BB962C8B-B14F-4D97-AF65-F5344CB8AC3E}">
        <p14:creationId xmlns:p14="http://schemas.microsoft.com/office/powerpoint/2010/main" val="2026749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0F5A6-E80C-8D1E-C639-369220084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3DDC9-864D-2A31-79B0-926FBA195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B6D87-A5E2-8577-AB72-31C082236952}"/>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CA5A52B-5D3E-D29F-7EB7-E7E0455638F3}"/>
              </a:ext>
            </a:extLst>
          </p:cNvPr>
          <p:cNvSpPr>
            <a:spLocks noGrp="1"/>
          </p:cNvSpPr>
          <p:nvPr>
            <p:ph type="sldNum" sz="quarter" idx="5"/>
          </p:nvPr>
        </p:nvSpPr>
        <p:spPr/>
        <p:txBody>
          <a:bodyPr/>
          <a:lstStyle/>
          <a:p>
            <a:fld id="{06F1DC4A-5A47-1D44-B011-3AB6CC1E3CAC}" type="slidenum">
              <a:rPr lang="en-US" smtClean="0"/>
              <a:t>16</a:t>
            </a:fld>
            <a:endParaRPr lang="en-US"/>
          </a:p>
        </p:txBody>
      </p:sp>
    </p:spTree>
    <p:extLst>
      <p:ext uri="{BB962C8B-B14F-4D97-AF65-F5344CB8AC3E}">
        <p14:creationId xmlns:p14="http://schemas.microsoft.com/office/powerpoint/2010/main" val="3766271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6F1DC4A-5A47-1D44-B011-3AB6CC1E3CAC}" type="slidenum">
              <a:rPr lang="en-US" smtClean="0"/>
              <a:t>17</a:t>
            </a:fld>
            <a:endParaRPr lang="en-US"/>
          </a:p>
        </p:txBody>
      </p:sp>
    </p:spTree>
    <p:extLst>
      <p:ext uri="{BB962C8B-B14F-4D97-AF65-F5344CB8AC3E}">
        <p14:creationId xmlns:p14="http://schemas.microsoft.com/office/powerpoint/2010/main" val="4261391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0F5A6-E80C-8D1E-C639-369220084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3DDC9-864D-2A31-79B0-926FBA195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B6D87-A5E2-8577-AB72-31C082236952}"/>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CA5A52B-5D3E-D29F-7EB7-E7E0455638F3}"/>
              </a:ext>
            </a:extLst>
          </p:cNvPr>
          <p:cNvSpPr>
            <a:spLocks noGrp="1"/>
          </p:cNvSpPr>
          <p:nvPr>
            <p:ph type="sldNum" sz="quarter" idx="5"/>
          </p:nvPr>
        </p:nvSpPr>
        <p:spPr/>
        <p:txBody>
          <a:bodyPr/>
          <a:lstStyle/>
          <a:p>
            <a:fld id="{06F1DC4A-5A47-1D44-B011-3AB6CC1E3CAC}" type="slidenum">
              <a:rPr lang="en-US" smtClean="0"/>
              <a:t>18</a:t>
            </a:fld>
            <a:endParaRPr lang="en-US"/>
          </a:p>
        </p:txBody>
      </p:sp>
    </p:spTree>
    <p:extLst>
      <p:ext uri="{BB962C8B-B14F-4D97-AF65-F5344CB8AC3E}">
        <p14:creationId xmlns:p14="http://schemas.microsoft.com/office/powerpoint/2010/main" val="1176715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0F5A6-E80C-8D1E-C639-369220084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3DDC9-864D-2A31-79B0-926FBA195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B6D87-A5E2-8577-AB72-31C082236952}"/>
              </a:ext>
            </a:extLst>
          </p:cNvPr>
          <p:cNvSpPr>
            <a:spLocks noGrp="1"/>
          </p:cNvSpPr>
          <p:nvPr>
            <p:ph type="body" idx="1"/>
          </p:nvPr>
        </p:nvSpPr>
        <p:spPr/>
        <p:txBody>
          <a:bodyPr/>
          <a:lstStyle/>
          <a:p>
            <a:r>
              <a:rPr lang="en-US"/>
              <a:t>Please edit to include your own </a:t>
            </a:r>
            <a:r>
              <a:rPr lang="en-US" err="1"/>
              <a:t>organisational</a:t>
            </a:r>
            <a:r>
              <a:rPr lang="en-US"/>
              <a:t> approach and controls as appropriate</a:t>
            </a:r>
          </a:p>
        </p:txBody>
      </p:sp>
      <p:sp>
        <p:nvSpPr>
          <p:cNvPr id="4" name="Slide Number Placeholder 3">
            <a:extLst>
              <a:ext uri="{FF2B5EF4-FFF2-40B4-BE49-F238E27FC236}">
                <a16:creationId xmlns:a16="http://schemas.microsoft.com/office/drawing/2014/main" id="{BCA5A52B-5D3E-D29F-7EB7-E7E0455638F3}"/>
              </a:ext>
            </a:extLst>
          </p:cNvPr>
          <p:cNvSpPr>
            <a:spLocks noGrp="1"/>
          </p:cNvSpPr>
          <p:nvPr>
            <p:ph type="sldNum" sz="quarter" idx="5"/>
          </p:nvPr>
        </p:nvSpPr>
        <p:spPr/>
        <p:txBody>
          <a:bodyPr/>
          <a:lstStyle/>
          <a:p>
            <a:fld id="{06F1DC4A-5A47-1D44-B011-3AB6CC1E3CAC}" type="slidenum">
              <a:rPr lang="en-US" smtClean="0"/>
              <a:t>19</a:t>
            </a:fld>
            <a:endParaRPr lang="en-US"/>
          </a:p>
        </p:txBody>
      </p:sp>
    </p:spTree>
    <p:extLst>
      <p:ext uri="{BB962C8B-B14F-4D97-AF65-F5344CB8AC3E}">
        <p14:creationId xmlns:p14="http://schemas.microsoft.com/office/powerpoint/2010/main" val="3634777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0F5A6-E80C-8D1E-C639-369220084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3DDC9-864D-2A31-79B0-926FBA195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B6D87-A5E2-8577-AB72-31C082236952}"/>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CA5A52B-5D3E-D29F-7EB7-E7E0455638F3}"/>
              </a:ext>
            </a:extLst>
          </p:cNvPr>
          <p:cNvSpPr>
            <a:spLocks noGrp="1"/>
          </p:cNvSpPr>
          <p:nvPr>
            <p:ph type="sldNum" sz="quarter" idx="5"/>
          </p:nvPr>
        </p:nvSpPr>
        <p:spPr/>
        <p:txBody>
          <a:bodyPr/>
          <a:lstStyle/>
          <a:p>
            <a:fld id="{06F1DC4A-5A47-1D44-B011-3AB6CC1E3CAC}" type="slidenum">
              <a:rPr lang="en-US" smtClean="0"/>
              <a:t>20</a:t>
            </a:fld>
            <a:endParaRPr lang="en-US"/>
          </a:p>
        </p:txBody>
      </p:sp>
    </p:spTree>
    <p:extLst>
      <p:ext uri="{BB962C8B-B14F-4D97-AF65-F5344CB8AC3E}">
        <p14:creationId xmlns:p14="http://schemas.microsoft.com/office/powerpoint/2010/main" val="2787119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6F1DC4A-5A47-1D44-B011-3AB6CC1E3CAC}" type="slidenum">
              <a:rPr lang="en-US" smtClean="0"/>
              <a:t>21</a:t>
            </a:fld>
            <a:endParaRPr lang="en-US"/>
          </a:p>
        </p:txBody>
      </p:sp>
    </p:spTree>
    <p:extLst>
      <p:ext uri="{BB962C8B-B14F-4D97-AF65-F5344CB8AC3E}">
        <p14:creationId xmlns:p14="http://schemas.microsoft.com/office/powerpoint/2010/main" val="1199258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E7858C1-D36C-4F04-A3E3-0D91279BB381}" type="slidenum">
              <a:rPr lang="en-GB" smtClean="0"/>
              <a:t>22</a:t>
            </a:fld>
            <a:endParaRPr lang="en-GB"/>
          </a:p>
        </p:txBody>
      </p:sp>
    </p:spTree>
    <p:extLst>
      <p:ext uri="{BB962C8B-B14F-4D97-AF65-F5344CB8AC3E}">
        <p14:creationId xmlns:p14="http://schemas.microsoft.com/office/powerpoint/2010/main" val="190289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E103C-33AA-09A9-B815-B2566C504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7A78E-7FCB-567D-95D5-90A3F3345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D74AF-CC80-1D57-120C-8652E858E19C}"/>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AB96132F-520B-DCAD-8C5A-FA583051C16C}"/>
              </a:ext>
            </a:extLst>
          </p:cNvPr>
          <p:cNvSpPr>
            <a:spLocks noGrp="1"/>
          </p:cNvSpPr>
          <p:nvPr>
            <p:ph type="sldNum" sz="quarter" idx="5"/>
          </p:nvPr>
        </p:nvSpPr>
        <p:spPr/>
        <p:txBody>
          <a:bodyPr/>
          <a:lstStyle/>
          <a:p>
            <a:fld id="{6E7858C1-D36C-4F04-A3E3-0D91279BB381}" type="slidenum">
              <a:rPr lang="en-GB" smtClean="0"/>
              <a:t>4</a:t>
            </a:fld>
            <a:endParaRPr lang="en-GB"/>
          </a:p>
        </p:txBody>
      </p:sp>
    </p:spTree>
    <p:extLst>
      <p:ext uri="{BB962C8B-B14F-4D97-AF65-F5344CB8AC3E}">
        <p14:creationId xmlns:p14="http://schemas.microsoft.com/office/powerpoint/2010/main" val="4179932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model is very simple and encourages us to oversimply the fatigue risks.</a:t>
            </a:r>
            <a:endParaRPr lang="en-US"/>
          </a:p>
          <a:p>
            <a:r>
              <a:rPr lang="en-US">
                <a:cs typeface="Calibri"/>
              </a:rPr>
              <a:t>It is unusual to only face one type of risk and the risks tend to interact in ways that are hard to understand and predict. </a:t>
            </a:r>
          </a:p>
          <a:p>
            <a:r>
              <a:rPr lang="en-US">
                <a:cs typeface="Calibri"/>
              </a:rPr>
              <a:t>We can not consider this in its full complexity, but we can identify the specific risks and attempt to control them. </a:t>
            </a:r>
          </a:p>
        </p:txBody>
      </p:sp>
      <p:sp>
        <p:nvSpPr>
          <p:cNvPr id="4" name="Slide Number Placeholder 3"/>
          <p:cNvSpPr>
            <a:spLocks noGrp="1"/>
          </p:cNvSpPr>
          <p:nvPr>
            <p:ph type="sldNum" sz="quarter" idx="5"/>
          </p:nvPr>
        </p:nvSpPr>
        <p:spPr/>
        <p:txBody>
          <a:bodyPr/>
          <a:lstStyle/>
          <a:p>
            <a:fld id="{6E7858C1-D36C-4F04-A3E3-0D91279BB381}" type="slidenum">
              <a:rPr lang="en-GB" smtClean="0"/>
              <a:t>23</a:t>
            </a:fld>
            <a:endParaRPr lang="en-GB"/>
          </a:p>
        </p:txBody>
      </p:sp>
    </p:spTree>
    <p:extLst>
      <p:ext uri="{BB962C8B-B14F-4D97-AF65-F5344CB8AC3E}">
        <p14:creationId xmlns:p14="http://schemas.microsoft.com/office/powerpoint/2010/main" val="578250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E103C-33AA-09A9-B815-B2566C504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7A78E-7FCB-567D-95D5-90A3F3345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D74AF-CC80-1D57-120C-8652E858E19C}"/>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AB96132F-520B-DCAD-8C5A-FA583051C16C}"/>
              </a:ext>
            </a:extLst>
          </p:cNvPr>
          <p:cNvSpPr>
            <a:spLocks noGrp="1"/>
          </p:cNvSpPr>
          <p:nvPr>
            <p:ph type="sldNum" sz="quarter" idx="5"/>
          </p:nvPr>
        </p:nvSpPr>
        <p:spPr/>
        <p:txBody>
          <a:bodyPr/>
          <a:lstStyle/>
          <a:p>
            <a:fld id="{6E7858C1-D36C-4F04-A3E3-0D91279BB381}" type="slidenum">
              <a:rPr lang="en-GB" smtClean="0"/>
              <a:t>24</a:t>
            </a:fld>
            <a:endParaRPr lang="en-GB"/>
          </a:p>
        </p:txBody>
      </p:sp>
    </p:spTree>
    <p:extLst>
      <p:ext uri="{BB962C8B-B14F-4D97-AF65-F5344CB8AC3E}">
        <p14:creationId xmlns:p14="http://schemas.microsoft.com/office/powerpoint/2010/main" val="4179932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E7858C1-D36C-4F04-A3E3-0D91279BB381}" type="slidenum">
              <a:rPr lang="en-GB" smtClean="0"/>
              <a:t>28</a:t>
            </a:fld>
            <a:endParaRPr lang="en-GB"/>
          </a:p>
        </p:txBody>
      </p:sp>
    </p:spTree>
    <p:extLst>
      <p:ext uri="{BB962C8B-B14F-4D97-AF65-F5344CB8AC3E}">
        <p14:creationId xmlns:p14="http://schemas.microsoft.com/office/powerpoint/2010/main" val="399918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solidFill>
                  <a:srgbClr val="4478A8"/>
                </a:solidFill>
                <a:latin typeface="Arial"/>
                <a:ea typeface="Calibri"/>
                <a:cs typeface="Arial"/>
              </a:rPr>
              <a:t>We are all familiar with fatigue that is caused by sleep disruptions, </a:t>
            </a:r>
            <a:r>
              <a:rPr lang="en-US">
                <a:solidFill>
                  <a:srgbClr val="4478A8"/>
                </a:solidFill>
                <a:latin typeface="Arial"/>
                <a:ea typeface="Calibri"/>
                <a:cs typeface="Arial"/>
              </a:rPr>
              <a:t>a bad</a:t>
            </a:r>
            <a:r>
              <a:rPr lang="en-US" sz="1200">
                <a:solidFill>
                  <a:srgbClr val="4478A8"/>
                </a:solidFill>
                <a:latin typeface="Arial"/>
                <a:ea typeface="Calibri"/>
                <a:cs typeface="Arial"/>
              </a:rPr>
              <a:t> night sleep, standby, working at night – this is really common and the most well understood cause of fatigue</a:t>
            </a:r>
            <a:r>
              <a:rPr lang="en-US">
                <a:solidFill>
                  <a:srgbClr val="4478A8"/>
                </a:solidFill>
                <a:latin typeface="Arial"/>
                <a:ea typeface="Calibri"/>
                <a:cs typeface="Arial"/>
              </a:rPr>
              <a:t> </a:t>
            </a:r>
            <a:endParaRPr lang="en-US" sz="1200">
              <a:solidFill>
                <a:srgbClr val="4478A8"/>
              </a:solidFill>
              <a:latin typeface="Arial"/>
              <a:ea typeface="Calibri"/>
              <a:cs typeface="Calibri"/>
            </a:endParaRPr>
          </a:p>
          <a:p>
            <a:r>
              <a:rPr lang="en-GB">
                <a:cs typeface="Calibri"/>
              </a:rPr>
              <a:t>Physical fatigue risks may include digging, climbing, standing for long periods</a:t>
            </a:r>
          </a:p>
          <a:p>
            <a:r>
              <a:rPr lang="en-GB">
                <a:cs typeface="Calibri"/>
              </a:rPr>
              <a:t>Mental fatigue risks may include sustained attention, complex problem solving </a:t>
            </a:r>
          </a:p>
          <a:p>
            <a:r>
              <a:rPr lang="en-GB">
                <a:cs typeface="Calibri"/>
              </a:rPr>
              <a:t>Emotional fatigue risks may include interpersonal conflict </a:t>
            </a:r>
          </a:p>
        </p:txBody>
      </p:sp>
      <p:sp>
        <p:nvSpPr>
          <p:cNvPr id="4" name="Slide Number Placeholder 3"/>
          <p:cNvSpPr>
            <a:spLocks noGrp="1"/>
          </p:cNvSpPr>
          <p:nvPr>
            <p:ph type="sldNum" sz="quarter" idx="5"/>
          </p:nvPr>
        </p:nvSpPr>
        <p:spPr/>
        <p:txBody>
          <a:bodyPr/>
          <a:lstStyle/>
          <a:p>
            <a:fld id="{06F1DC4A-5A47-1D44-B011-3AB6CC1E3CAC}" type="slidenum">
              <a:rPr lang="en-US" smtClean="0"/>
              <a:t>5</a:t>
            </a:fld>
            <a:endParaRPr lang="en-US"/>
          </a:p>
        </p:txBody>
      </p:sp>
    </p:spTree>
    <p:extLst>
      <p:ext uri="{BB962C8B-B14F-4D97-AF65-F5344CB8AC3E}">
        <p14:creationId xmlns:p14="http://schemas.microsoft.com/office/powerpoint/2010/main" val="3581302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0F5A6-E80C-8D1E-C639-369220084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3DDC9-864D-2A31-79B0-926FBA195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B6D87-A5E2-8577-AB72-31C082236952}"/>
              </a:ext>
            </a:extLst>
          </p:cNvPr>
          <p:cNvSpPr>
            <a:spLocks noGrp="1"/>
          </p:cNvSpPr>
          <p:nvPr>
            <p:ph type="body" idx="1"/>
          </p:nvPr>
        </p:nvSpPr>
        <p:spPr/>
        <p:txBody>
          <a:bodyPr/>
          <a:lstStyle/>
          <a:p>
            <a:pPr marL="0" indent="0">
              <a:buNone/>
            </a:pPr>
            <a:r>
              <a:rPr lang="en-GB" sz="1200">
                <a:solidFill>
                  <a:srgbClr val="4478A8"/>
                </a:solidFill>
                <a:latin typeface="Arial" panose="020B0604020202020204" pitchFamily="34" charset="0"/>
              </a:rPr>
              <a:t>Long hours - the longer you work the more likely your sleep will be affected (late to bed) </a:t>
            </a:r>
          </a:p>
          <a:p>
            <a:pPr marL="0" indent="0">
              <a:buNone/>
            </a:pPr>
            <a:r>
              <a:rPr lang="en-GB" sz="1200">
                <a:solidFill>
                  <a:srgbClr val="4478A8"/>
                </a:solidFill>
                <a:latin typeface="Arial" panose="020B0604020202020204" pitchFamily="34" charset="0"/>
              </a:rPr>
              <a:t>Standby – knowing you are on-call can disrupt the quality of your sleep </a:t>
            </a:r>
          </a:p>
          <a:p>
            <a:pPr marL="0" indent="0">
              <a:buNone/>
            </a:pPr>
            <a:r>
              <a:rPr lang="en-GB" sz="1200">
                <a:solidFill>
                  <a:srgbClr val="4478A8"/>
                </a:solidFill>
                <a:latin typeface="Arial" panose="020B0604020202020204" pitchFamily="34" charset="0"/>
              </a:rPr>
              <a:t>Emergency call out – working at night disrupts your physiological sleep cycle </a:t>
            </a:r>
            <a:endParaRPr lang="en-US"/>
          </a:p>
          <a:p>
            <a:endParaRPr lang="en-US"/>
          </a:p>
        </p:txBody>
      </p:sp>
      <p:sp>
        <p:nvSpPr>
          <p:cNvPr id="4" name="Slide Number Placeholder 3">
            <a:extLst>
              <a:ext uri="{FF2B5EF4-FFF2-40B4-BE49-F238E27FC236}">
                <a16:creationId xmlns:a16="http://schemas.microsoft.com/office/drawing/2014/main" id="{BCA5A52B-5D3E-D29F-7EB7-E7E0455638F3}"/>
              </a:ext>
            </a:extLst>
          </p:cNvPr>
          <p:cNvSpPr>
            <a:spLocks noGrp="1"/>
          </p:cNvSpPr>
          <p:nvPr>
            <p:ph type="sldNum" sz="quarter" idx="5"/>
          </p:nvPr>
        </p:nvSpPr>
        <p:spPr/>
        <p:txBody>
          <a:bodyPr/>
          <a:lstStyle/>
          <a:p>
            <a:fld id="{06F1DC4A-5A47-1D44-B011-3AB6CC1E3CAC}" type="slidenum">
              <a:rPr lang="en-US" smtClean="0"/>
              <a:t>6</a:t>
            </a:fld>
            <a:endParaRPr lang="en-US"/>
          </a:p>
        </p:txBody>
      </p:sp>
    </p:spTree>
    <p:extLst>
      <p:ext uri="{BB962C8B-B14F-4D97-AF65-F5344CB8AC3E}">
        <p14:creationId xmlns:p14="http://schemas.microsoft.com/office/powerpoint/2010/main" val="2012739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0F5A6-E80C-8D1E-C639-369220084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3DDC9-864D-2A31-79B0-926FBA195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B6D87-A5E2-8577-AB72-31C082236952}"/>
              </a:ext>
            </a:extLst>
          </p:cNvPr>
          <p:cNvSpPr>
            <a:spLocks noGrp="1"/>
          </p:cNvSpPr>
          <p:nvPr>
            <p:ph type="body" idx="1"/>
          </p:nvPr>
        </p:nvSpPr>
        <p:spPr/>
        <p:txBody>
          <a:bodyPr/>
          <a:lstStyle/>
          <a:p>
            <a:r>
              <a:rPr lang="en-US">
                <a:ea typeface="Calibri"/>
                <a:cs typeface="Calibri"/>
              </a:rPr>
              <a:t>Please edit to include your own </a:t>
            </a:r>
            <a:r>
              <a:rPr lang="en-US" err="1">
                <a:ea typeface="Calibri"/>
                <a:cs typeface="Calibri"/>
              </a:rPr>
              <a:t>organisational</a:t>
            </a:r>
            <a:r>
              <a:rPr lang="en-US">
                <a:ea typeface="Calibri"/>
                <a:cs typeface="Calibri"/>
              </a:rPr>
              <a:t> approach and controls as appropriate</a:t>
            </a:r>
          </a:p>
        </p:txBody>
      </p:sp>
      <p:sp>
        <p:nvSpPr>
          <p:cNvPr id="4" name="Slide Number Placeholder 3">
            <a:extLst>
              <a:ext uri="{FF2B5EF4-FFF2-40B4-BE49-F238E27FC236}">
                <a16:creationId xmlns:a16="http://schemas.microsoft.com/office/drawing/2014/main" id="{BCA5A52B-5D3E-D29F-7EB7-E7E0455638F3}"/>
              </a:ext>
            </a:extLst>
          </p:cNvPr>
          <p:cNvSpPr>
            <a:spLocks noGrp="1"/>
          </p:cNvSpPr>
          <p:nvPr>
            <p:ph type="sldNum" sz="quarter" idx="5"/>
          </p:nvPr>
        </p:nvSpPr>
        <p:spPr/>
        <p:txBody>
          <a:bodyPr/>
          <a:lstStyle/>
          <a:p>
            <a:fld id="{06F1DC4A-5A47-1D44-B011-3AB6CC1E3CAC}" type="slidenum">
              <a:rPr lang="en-US" smtClean="0"/>
              <a:t>7</a:t>
            </a:fld>
            <a:endParaRPr lang="en-US"/>
          </a:p>
        </p:txBody>
      </p:sp>
    </p:spTree>
    <p:extLst>
      <p:ext uri="{BB962C8B-B14F-4D97-AF65-F5344CB8AC3E}">
        <p14:creationId xmlns:p14="http://schemas.microsoft.com/office/powerpoint/2010/main" val="486834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0F5A6-E80C-8D1E-C639-369220084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3DDC9-864D-2A31-79B0-926FBA195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B6D87-A5E2-8577-AB72-31C082236952}"/>
              </a:ext>
            </a:extLst>
          </p:cNvPr>
          <p:cNvSpPr>
            <a:spLocks noGrp="1"/>
          </p:cNvSpPr>
          <p:nvPr>
            <p:ph type="body" idx="1"/>
          </p:nvPr>
        </p:nvSpPr>
        <p:spPr/>
        <p:txBody>
          <a:bodyPr/>
          <a:lstStyle/>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BCA5A52B-5D3E-D29F-7EB7-E7E0455638F3}"/>
              </a:ext>
            </a:extLst>
          </p:cNvPr>
          <p:cNvSpPr>
            <a:spLocks noGrp="1"/>
          </p:cNvSpPr>
          <p:nvPr>
            <p:ph type="sldNum" sz="quarter" idx="5"/>
          </p:nvPr>
        </p:nvSpPr>
        <p:spPr/>
        <p:txBody>
          <a:bodyPr/>
          <a:lstStyle/>
          <a:p>
            <a:fld id="{06F1DC4A-5A47-1D44-B011-3AB6CC1E3CAC}" type="slidenum">
              <a:rPr lang="en-US" smtClean="0"/>
              <a:t>8</a:t>
            </a:fld>
            <a:endParaRPr lang="en-US"/>
          </a:p>
        </p:txBody>
      </p:sp>
    </p:spTree>
    <p:extLst>
      <p:ext uri="{BB962C8B-B14F-4D97-AF65-F5344CB8AC3E}">
        <p14:creationId xmlns:p14="http://schemas.microsoft.com/office/powerpoint/2010/main" val="2565227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0F5A6-E80C-8D1E-C639-369220084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3DDC9-864D-2A31-79B0-926FBA195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B6D87-A5E2-8577-AB72-31C082236952}"/>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CA5A52B-5D3E-D29F-7EB7-E7E0455638F3}"/>
              </a:ext>
            </a:extLst>
          </p:cNvPr>
          <p:cNvSpPr>
            <a:spLocks noGrp="1"/>
          </p:cNvSpPr>
          <p:nvPr>
            <p:ph type="sldNum" sz="quarter" idx="5"/>
          </p:nvPr>
        </p:nvSpPr>
        <p:spPr/>
        <p:txBody>
          <a:bodyPr/>
          <a:lstStyle/>
          <a:p>
            <a:fld id="{06F1DC4A-5A47-1D44-B011-3AB6CC1E3CAC}" type="slidenum">
              <a:rPr lang="en-US" smtClean="0"/>
              <a:t>10</a:t>
            </a:fld>
            <a:endParaRPr lang="en-US"/>
          </a:p>
        </p:txBody>
      </p:sp>
    </p:spTree>
    <p:extLst>
      <p:ext uri="{BB962C8B-B14F-4D97-AF65-F5344CB8AC3E}">
        <p14:creationId xmlns:p14="http://schemas.microsoft.com/office/powerpoint/2010/main" val="3972901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0F5A6-E80C-8D1E-C639-369220084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3DDC9-864D-2A31-79B0-926FBA195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B6D87-A5E2-8577-AB72-31C082236952}"/>
              </a:ext>
            </a:extLst>
          </p:cNvPr>
          <p:cNvSpPr>
            <a:spLocks noGrp="1"/>
          </p:cNvSpPr>
          <p:nvPr>
            <p:ph type="body" idx="1"/>
          </p:nvPr>
        </p:nvSpPr>
        <p:spPr/>
        <p:txBody>
          <a:bodyPr/>
          <a:lstStyle/>
          <a:p>
            <a:r>
              <a:rPr lang="en-US"/>
              <a:t>Please edit to include your own </a:t>
            </a:r>
            <a:r>
              <a:rPr lang="en-US" err="1"/>
              <a:t>organisational</a:t>
            </a:r>
            <a:r>
              <a:rPr lang="en-US"/>
              <a:t> approach and controls as appropriate</a:t>
            </a:r>
          </a:p>
        </p:txBody>
      </p:sp>
      <p:sp>
        <p:nvSpPr>
          <p:cNvPr id="4" name="Slide Number Placeholder 3">
            <a:extLst>
              <a:ext uri="{FF2B5EF4-FFF2-40B4-BE49-F238E27FC236}">
                <a16:creationId xmlns:a16="http://schemas.microsoft.com/office/drawing/2014/main" id="{BCA5A52B-5D3E-D29F-7EB7-E7E0455638F3}"/>
              </a:ext>
            </a:extLst>
          </p:cNvPr>
          <p:cNvSpPr>
            <a:spLocks noGrp="1"/>
          </p:cNvSpPr>
          <p:nvPr>
            <p:ph type="sldNum" sz="quarter" idx="5"/>
          </p:nvPr>
        </p:nvSpPr>
        <p:spPr/>
        <p:txBody>
          <a:bodyPr/>
          <a:lstStyle/>
          <a:p>
            <a:fld id="{06F1DC4A-5A47-1D44-B011-3AB6CC1E3CAC}" type="slidenum">
              <a:rPr lang="en-US" smtClean="0"/>
              <a:t>11</a:t>
            </a:fld>
            <a:endParaRPr lang="en-US"/>
          </a:p>
        </p:txBody>
      </p:sp>
    </p:spTree>
    <p:extLst>
      <p:ext uri="{BB962C8B-B14F-4D97-AF65-F5344CB8AC3E}">
        <p14:creationId xmlns:p14="http://schemas.microsoft.com/office/powerpoint/2010/main" val="1174411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0F5A6-E80C-8D1E-C639-3692200844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3DDC9-864D-2A31-79B0-926FBA195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B6D87-A5E2-8577-AB72-31C082236952}"/>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CA5A52B-5D3E-D29F-7EB7-E7E0455638F3}"/>
              </a:ext>
            </a:extLst>
          </p:cNvPr>
          <p:cNvSpPr>
            <a:spLocks noGrp="1"/>
          </p:cNvSpPr>
          <p:nvPr>
            <p:ph type="sldNum" sz="quarter" idx="5"/>
          </p:nvPr>
        </p:nvSpPr>
        <p:spPr/>
        <p:txBody>
          <a:bodyPr/>
          <a:lstStyle/>
          <a:p>
            <a:fld id="{06F1DC4A-5A47-1D44-B011-3AB6CC1E3CAC}" type="slidenum">
              <a:rPr lang="en-US" smtClean="0"/>
              <a:t>12</a:t>
            </a:fld>
            <a:endParaRPr lang="en-US"/>
          </a:p>
        </p:txBody>
      </p:sp>
    </p:spTree>
    <p:extLst>
      <p:ext uri="{BB962C8B-B14F-4D97-AF65-F5344CB8AC3E}">
        <p14:creationId xmlns:p14="http://schemas.microsoft.com/office/powerpoint/2010/main" val="1128834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7E3D7-FEEC-4893-BC0F-199B2C0685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69A3313-51A6-4BF8-A349-F27B1C7EDB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0875E0-8572-4F56-A3D9-BE40176B5C9A}"/>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5" name="Footer Placeholder 4">
            <a:extLst>
              <a:ext uri="{FF2B5EF4-FFF2-40B4-BE49-F238E27FC236}">
                <a16:creationId xmlns:a16="http://schemas.microsoft.com/office/drawing/2014/main" id="{B0F7DF2A-CAC9-4D76-8886-46037050F3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ACEFA2-1324-46BC-A8F9-F59DB6921F64}"/>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49559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0E628-9B76-478D-B7F8-39265B3384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231762-F851-4662-8836-08BEEFAD16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C6B7DB-BC68-4355-8980-EAA1845C4C5C}"/>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5" name="Footer Placeholder 4">
            <a:extLst>
              <a:ext uri="{FF2B5EF4-FFF2-40B4-BE49-F238E27FC236}">
                <a16:creationId xmlns:a16="http://schemas.microsoft.com/office/drawing/2014/main" id="{9070D543-BC40-40C6-BEA5-6B99DF38B6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0DD67E-F10B-42E1-BD85-E8ABCA61FD61}"/>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335160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6F36D5-651D-409B-9FCD-C8654465BD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FE8314-703C-465A-AB91-6E57148F33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9A7997-8918-410D-9A0F-9A0131D05408}"/>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5" name="Footer Placeholder 4">
            <a:extLst>
              <a:ext uri="{FF2B5EF4-FFF2-40B4-BE49-F238E27FC236}">
                <a16:creationId xmlns:a16="http://schemas.microsoft.com/office/drawing/2014/main" id="{5991A427-8823-4E76-9FD4-A256CE0264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96B1F0-EC91-4F90-AB52-19B98D68712C}"/>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2372327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4150-3974-4073-99E2-17430BB716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D1D2FA-85C2-4E71-88E2-58BDF164D2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96C63D-790A-4DE1-A685-29E0A3BF94AF}"/>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5" name="Footer Placeholder 4">
            <a:extLst>
              <a:ext uri="{FF2B5EF4-FFF2-40B4-BE49-F238E27FC236}">
                <a16:creationId xmlns:a16="http://schemas.microsoft.com/office/drawing/2014/main" id="{956123A0-0C3F-4B0A-AC09-0C199AC9E5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26B708-C54C-41E2-BC44-C0281ACB52C9}"/>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401789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0E70-6E94-4860-92FC-D594EDC6AB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F828CA-788A-4909-B948-F1EE026A89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AE0ABA-8778-4079-8B33-F90899AC3FD4}"/>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5" name="Footer Placeholder 4">
            <a:extLst>
              <a:ext uri="{FF2B5EF4-FFF2-40B4-BE49-F238E27FC236}">
                <a16:creationId xmlns:a16="http://schemas.microsoft.com/office/drawing/2014/main" id="{AF2003D4-D4FB-4C1E-A98B-33FD787A94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0F5C6-DC4D-48FA-92FF-154FB3AE359C}"/>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233411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97F1-A084-4206-9953-C64CF620AF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7C2EA9-9BBE-4DFA-B5EC-44A38A07E8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BEECF5-C5F4-406D-8E6D-52A41EE2B30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0941D1-2D09-4029-BA37-1FB20D85E7BD}"/>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6" name="Footer Placeholder 5">
            <a:extLst>
              <a:ext uri="{FF2B5EF4-FFF2-40B4-BE49-F238E27FC236}">
                <a16:creationId xmlns:a16="http://schemas.microsoft.com/office/drawing/2014/main" id="{76DA66B2-AE3B-443F-B6B7-E785611C1C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3B3F1F-0DB4-42A8-908A-E929210C15B0}"/>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17862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CFCE-FD91-47A7-9142-442FD2F3BA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067D28-0277-45EE-BCA7-FF0D5A1373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268691-4CB2-4958-9951-61F2BCD5D0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67D322-D0B0-41DF-A532-34F286038D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DB78F9-F98E-4B35-9867-BB6378153D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2B2307-2D9B-44A0-99C7-E7A27042FFCA}"/>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8" name="Footer Placeholder 7">
            <a:extLst>
              <a:ext uri="{FF2B5EF4-FFF2-40B4-BE49-F238E27FC236}">
                <a16:creationId xmlns:a16="http://schemas.microsoft.com/office/drawing/2014/main" id="{41E08337-155E-4DEC-9BEB-2A62E852E72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2960F57-5C7B-4BEC-BDC1-DCCEFEAE273A}"/>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31178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18AA-8B2F-4FCA-BF59-E6DD32A516E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ABF953-8DEB-4E5F-8A4E-F6EC75D8C4F9}"/>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4" name="Footer Placeholder 3">
            <a:extLst>
              <a:ext uri="{FF2B5EF4-FFF2-40B4-BE49-F238E27FC236}">
                <a16:creationId xmlns:a16="http://schemas.microsoft.com/office/drawing/2014/main" id="{EC7E21F4-F3D1-47E5-AA20-384CAFA7A9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AA7639-B915-455B-82F8-8145702B030D}"/>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3762021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2F5F87-E4C7-4C7A-84AA-7C4D0C7DA699}"/>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3" name="Footer Placeholder 2">
            <a:extLst>
              <a:ext uri="{FF2B5EF4-FFF2-40B4-BE49-F238E27FC236}">
                <a16:creationId xmlns:a16="http://schemas.microsoft.com/office/drawing/2014/main" id="{AF47F625-0166-4568-BA77-2D15520F4C3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BF9B02-C350-4541-95E6-5A7E775DCD21}"/>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418367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3994-654D-4E81-A76D-4425B445D8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130324-914B-499A-A306-652C201042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838D46-380D-48E8-AA34-9B62E6D71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B89414-A21D-4165-A635-366F2EF66E0C}"/>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6" name="Footer Placeholder 5">
            <a:extLst>
              <a:ext uri="{FF2B5EF4-FFF2-40B4-BE49-F238E27FC236}">
                <a16:creationId xmlns:a16="http://schemas.microsoft.com/office/drawing/2014/main" id="{0E3BAD28-7430-436E-ACF4-50B823D6D7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F9F1C7-622F-4FA6-98B7-97DFDE1BB0A9}"/>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348858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1612-86F3-4C07-9624-B8405F4CD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09CFDB-23AE-4A1F-842C-351E8689A4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5AE339-D8B3-4DF5-B98E-CEF40833C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6C3052-89D0-49DA-908A-972DCD06A75B}"/>
              </a:ext>
            </a:extLst>
          </p:cNvPr>
          <p:cNvSpPr>
            <a:spLocks noGrp="1"/>
          </p:cNvSpPr>
          <p:nvPr>
            <p:ph type="dt" sz="half" idx="10"/>
          </p:nvPr>
        </p:nvSpPr>
        <p:spPr/>
        <p:txBody>
          <a:bodyPr/>
          <a:lstStyle/>
          <a:p>
            <a:fld id="{DD948299-5F8A-4DCC-95CA-70327F629CED}" type="datetimeFigureOut">
              <a:rPr lang="en-GB" smtClean="0"/>
              <a:t>05/08/2024</a:t>
            </a:fld>
            <a:endParaRPr lang="en-GB"/>
          </a:p>
        </p:txBody>
      </p:sp>
      <p:sp>
        <p:nvSpPr>
          <p:cNvPr id="6" name="Footer Placeholder 5">
            <a:extLst>
              <a:ext uri="{FF2B5EF4-FFF2-40B4-BE49-F238E27FC236}">
                <a16:creationId xmlns:a16="http://schemas.microsoft.com/office/drawing/2014/main" id="{9B2ED374-C04E-4D2B-A806-9876235584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02B36E-3E7E-45CC-89F4-2A89864DFA02}"/>
              </a:ext>
            </a:extLst>
          </p:cNvPr>
          <p:cNvSpPr>
            <a:spLocks noGrp="1"/>
          </p:cNvSpPr>
          <p:nvPr>
            <p:ph type="sldNum" sz="quarter" idx="12"/>
          </p:nvPr>
        </p:nvSpPr>
        <p:spPr/>
        <p:txBody>
          <a:bodyPr/>
          <a:lstStyle/>
          <a:p>
            <a:fld id="{6378BB5A-EBF4-4FED-9291-B5E431F0C6FE}" type="slidenum">
              <a:rPr lang="en-GB" smtClean="0"/>
              <a:t>‹#›</a:t>
            </a:fld>
            <a:endParaRPr lang="en-GB"/>
          </a:p>
        </p:txBody>
      </p:sp>
    </p:spTree>
    <p:extLst>
      <p:ext uri="{BB962C8B-B14F-4D97-AF65-F5344CB8AC3E}">
        <p14:creationId xmlns:p14="http://schemas.microsoft.com/office/powerpoint/2010/main" val="111039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CEA11B-62B4-4714-B309-C3C896636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39BA17-C64B-4565-87D4-AA2ED9010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798C5B-D10E-4BCF-955F-A6C1A041B3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48299-5F8A-4DCC-95CA-70327F629CED}" type="datetimeFigureOut">
              <a:rPr lang="en-GB" smtClean="0"/>
              <a:t>05/08/2024</a:t>
            </a:fld>
            <a:endParaRPr lang="en-GB"/>
          </a:p>
        </p:txBody>
      </p:sp>
      <p:sp>
        <p:nvSpPr>
          <p:cNvPr id="5" name="Footer Placeholder 4">
            <a:extLst>
              <a:ext uri="{FF2B5EF4-FFF2-40B4-BE49-F238E27FC236}">
                <a16:creationId xmlns:a16="http://schemas.microsoft.com/office/drawing/2014/main" id="{C4116821-E54B-4849-A209-AF3D7C86C9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963754-525E-4CB4-B0F5-5C7D0C4DA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8BB5A-EBF4-4FED-9291-B5E431F0C6FE}" type="slidenum">
              <a:rPr lang="en-GB" smtClean="0"/>
              <a:t>‹#›</a:t>
            </a:fld>
            <a:endParaRPr lang="en-GB"/>
          </a:p>
        </p:txBody>
      </p:sp>
    </p:spTree>
    <p:extLst>
      <p:ext uri="{BB962C8B-B14F-4D97-AF65-F5344CB8AC3E}">
        <p14:creationId xmlns:p14="http://schemas.microsoft.com/office/powerpoint/2010/main" val="2951641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1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26.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emf"/><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image" Target="../media/image2.em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hyperlink" Target="https://pubmed.ncbi.nlm.nih.gov/34516957/" TargetMode="External"/><Relationship Id="rId7" Type="http://schemas.openxmlformats.org/officeDocument/2006/relationships/image" Target="../media/image1.png"/><Relationship Id="rId2" Type="http://schemas.openxmlformats.org/officeDocument/2006/relationships/hyperlink" Target="https://www.nhs.uk/live-well/sleep-and-tiredness/self-help-tips-to-fight-fatigue" TargetMode="Externa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png"/><Relationship Id="rId4" Type="http://schemas.openxmlformats.org/officeDocument/2006/relationships/hyperlink" Target="https://www.youtube.com/watch?v=nsxaD3Euz2Q"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mailto:humanfactors@hull.ac.uk" TargetMode="External"/><Relationship Id="rId5" Type="http://schemas.openxmlformats.org/officeDocument/2006/relationships/image" Target="../media/image19.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2.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hyperlink" Target="https://pixabay.com/en/men-at-work-worker-builder-145925/" TargetMode="External"/><Relationship Id="rId3" Type="http://schemas.openxmlformats.org/officeDocument/2006/relationships/image" Target="../media/image6.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emf"/><Relationship Id="rId10" Type="http://schemas.openxmlformats.org/officeDocument/2006/relationships/hyperlink" Target="https://topkit.org/2018/03/20/dont-wait-go-deeper-cultivating-higher-thinking-beginning-classes/" TargetMode="External"/><Relationship Id="rId4" Type="http://schemas.openxmlformats.org/officeDocument/2006/relationships/hyperlink" Target="https://pxhere.com/en/photo/1497157" TargetMode="Externa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slide" Target="slide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DBB784-CF9C-62A4-8F27-F5DDAA7A213B}"/>
              </a:ext>
            </a:extLst>
          </p:cNvPr>
          <p:cNvPicPr>
            <a:picLocks noChangeAspect="1"/>
          </p:cNvPicPr>
          <p:nvPr/>
        </p:nvPicPr>
        <p:blipFill>
          <a:blip r:embed="rId3"/>
          <a:stretch>
            <a:fillRect/>
          </a:stretch>
        </p:blipFill>
        <p:spPr>
          <a:xfrm>
            <a:off x="4652010" y="1210762"/>
            <a:ext cx="7138188" cy="3980913"/>
          </a:xfrm>
          <a:prstGeom prst="rect">
            <a:avLst/>
          </a:prstGeom>
          <a:ln>
            <a:noFill/>
          </a:ln>
        </p:spPr>
      </p:pic>
      <p:grpSp>
        <p:nvGrpSpPr>
          <p:cNvPr id="1077" name="Group 1076">
            <a:extLst>
              <a:ext uri="{FF2B5EF4-FFF2-40B4-BE49-F238E27FC236}">
                <a16:creationId xmlns:a16="http://schemas.microsoft.com/office/drawing/2014/main" id="{3B337C2F-F4B9-764C-45E5-86A1306E17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76" y="5338644"/>
            <a:ext cx="12202176" cy="1519355"/>
            <a:chOff x="-10176" y="5338644"/>
            <a:chExt cx="12202176" cy="1519355"/>
          </a:xfrm>
        </p:grpSpPr>
        <p:sp>
          <p:nvSpPr>
            <p:cNvPr id="1078" name="Rectangle 1077">
              <a:extLst>
                <a:ext uri="{FF2B5EF4-FFF2-40B4-BE49-F238E27FC236}">
                  <a16:creationId xmlns:a16="http://schemas.microsoft.com/office/drawing/2014/main" id="{DE1E11FF-4A87-A65F-DAEC-E20057A3F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5331238" y="-2767"/>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9" name="Rectangle 1078">
              <a:extLst>
                <a:ext uri="{FF2B5EF4-FFF2-40B4-BE49-F238E27FC236}">
                  <a16:creationId xmlns:a16="http://schemas.microsoft.com/office/drawing/2014/main" id="{1719AAC3-64F6-CEDF-0B56-5C0C6BD3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8906919" y="3566802"/>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0" name="Rectangle 1079">
              <a:extLst>
                <a:ext uri="{FF2B5EF4-FFF2-40B4-BE49-F238E27FC236}">
                  <a16:creationId xmlns:a16="http://schemas.microsoft.com/office/drawing/2014/main" id="{BA0DE637-E8FB-63A7-A5E2-E28DBE1A4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3921534" y="1406934"/>
              <a:ext cx="1519355" cy="9382775"/>
            </a:xfrm>
            <a:prstGeom prst="rect">
              <a:avLst/>
            </a:prstGeom>
            <a:gradFill>
              <a:gsLst>
                <a:gs pos="29000">
                  <a:schemeClr val="accent5">
                    <a:lumMod val="60000"/>
                    <a:lumOff val="40000"/>
                    <a:alpha val="0"/>
                  </a:schemeClr>
                </a:gs>
                <a:gs pos="100000">
                  <a:schemeClr val="accent5">
                    <a:lumMod val="7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Title 1">
            <a:extLst>
              <a:ext uri="{FF2B5EF4-FFF2-40B4-BE49-F238E27FC236}">
                <a16:creationId xmlns:a16="http://schemas.microsoft.com/office/drawing/2014/main" id="{AB392799-9150-4A26-89BF-4B2C4C75FB5F}"/>
              </a:ext>
            </a:extLst>
          </p:cNvPr>
          <p:cNvSpPr txBox="1">
            <a:spLocks/>
          </p:cNvSpPr>
          <p:nvPr/>
        </p:nvSpPr>
        <p:spPr>
          <a:xfrm>
            <a:off x="401802" y="276133"/>
            <a:ext cx="4353078" cy="466633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solidFill>
                  <a:srgbClr val="4478A8"/>
                </a:solidFill>
                <a:effectLst/>
                <a:uLnTx/>
                <a:uFillTx/>
                <a:latin typeface="Arial" panose="020B0604020202020204" pitchFamily="34" charset="0"/>
                <a:ea typeface="+mj-ea"/>
                <a:cs typeface="Arial" panose="020B0604020202020204" pitchFamily="34" charset="0"/>
              </a:rPr>
              <a:t>Introduction to Work-Related Fatigue</a:t>
            </a:r>
            <a:br>
              <a:rPr kumimoji="0" lang="en-US" sz="3200" b="0" i="0" u="none" strike="noStrike" kern="1200" cap="none" spc="0" normalizeH="0" baseline="0" noProof="0">
                <a:ln>
                  <a:noFill/>
                </a:ln>
                <a:solidFill>
                  <a:srgbClr val="4478A8"/>
                </a:solidFill>
                <a:effectLst/>
                <a:uLnTx/>
                <a:uFillTx/>
                <a:latin typeface="Arial" panose="020B0604020202020204" pitchFamily="34" charset="0"/>
                <a:ea typeface="+mj-ea"/>
                <a:cs typeface="Arial" panose="020B0604020202020204" pitchFamily="34" charset="0"/>
              </a:rPr>
            </a:br>
            <a:endParaRPr kumimoji="0" lang="en-US" sz="3200" b="0" i="0" u="none" strike="noStrike" kern="1200" cap="none" spc="0" normalizeH="0" baseline="0" noProof="0">
              <a:ln>
                <a:noFill/>
              </a:ln>
              <a:solidFill>
                <a:srgbClr val="4478A8"/>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a:ln>
                  <a:noFill/>
                </a:ln>
                <a:solidFill>
                  <a:srgbClr val="ED7D31"/>
                </a:solidFill>
                <a:effectLst/>
                <a:uLnTx/>
                <a:uFillTx/>
                <a:latin typeface="Arial" panose="020B0604020202020204" pitchFamily="34" charset="0"/>
                <a:ea typeface="+mj-ea"/>
                <a:cs typeface="Arial" panose="020B0604020202020204" pitchFamily="34" charset="0"/>
              </a:rPr>
              <a:t>Unit </a:t>
            </a:r>
            <a:r>
              <a:rPr lang="en-US" sz="3200" b="1">
                <a:solidFill>
                  <a:srgbClr val="ED7D31"/>
                </a:solidFill>
                <a:latin typeface="Arial" panose="020B0604020202020204" pitchFamily="34" charset="0"/>
                <a:cs typeface="Arial" panose="020B0604020202020204" pitchFamily="34" charset="0"/>
              </a:rPr>
              <a:t>2</a:t>
            </a:r>
            <a:r>
              <a:rPr kumimoji="0" lang="en-US" sz="3200" b="1" i="0" u="none" strike="noStrike" kern="1200" cap="none" spc="0" normalizeH="0" baseline="0" noProof="0">
                <a:ln>
                  <a:noFill/>
                </a:ln>
                <a:solidFill>
                  <a:srgbClr val="ED7D31"/>
                </a:solidFill>
                <a:effectLst/>
                <a:uLnTx/>
                <a:uFillTx/>
                <a:latin typeface="Arial" panose="020B0604020202020204" pitchFamily="34" charset="0"/>
                <a:ea typeface="+mj-ea"/>
                <a:cs typeface="Arial" panose="020B0604020202020204" pitchFamily="34" charset="0"/>
              </a:rPr>
              <a:t>: </a:t>
            </a:r>
            <a:br>
              <a:rPr kumimoji="0" lang="en-US" sz="3200" b="0" i="0" u="none" strike="noStrike" kern="1200" cap="none" spc="0" normalizeH="0" baseline="0" noProof="0">
                <a:ln>
                  <a:noFill/>
                </a:ln>
                <a:solidFill>
                  <a:srgbClr val="ED7D31"/>
                </a:solidFill>
                <a:effectLst/>
                <a:uLnTx/>
                <a:uFillTx/>
                <a:latin typeface="Arial" panose="020B0604020202020204" pitchFamily="34" charset="0"/>
                <a:ea typeface="+mj-ea"/>
                <a:cs typeface="Arial" panose="020B0604020202020204" pitchFamily="34" charset="0"/>
              </a:rPr>
            </a:br>
            <a:r>
              <a:rPr kumimoji="0" lang="en-US" sz="3200" b="0" i="0" u="none" strike="noStrike" kern="1200" cap="none" spc="0" normalizeH="0" baseline="0" noProof="0">
                <a:ln>
                  <a:noFill/>
                </a:ln>
                <a:solidFill>
                  <a:srgbClr val="ED7D31"/>
                </a:solidFill>
                <a:effectLst/>
                <a:uLnTx/>
                <a:uFillTx/>
                <a:latin typeface="Arial" panose="020B0604020202020204" pitchFamily="34" charset="0"/>
                <a:ea typeface="+mj-ea"/>
                <a:cs typeface="Arial" panose="020B0604020202020204" pitchFamily="34" charset="0"/>
              </a:rPr>
              <a:t>Causes of Fatigue </a:t>
            </a:r>
            <a:r>
              <a:rPr lang="en-US" sz="3200">
                <a:solidFill>
                  <a:srgbClr val="ED7D31"/>
                </a:solidFill>
                <a:latin typeface="Arial" panose="020B0604020202020204" pitchFamily="34" charset="0"/>
                <a:cs typeface="Arial" panose="020B0604020202020204" pitchFamily="34" charset="0"/>
              </a:rPr>
              <a:t>in your energy networks context </a:t>
            </a:r>
            <a:r>
              <a:rPr kumimoji="0" lang="en-US" sz="3200" b="0" i="0" u="none" strike="noStrike" kern="1200" cap="none" spc="0" normalizeH="0" baseline="0" noProof="0">
                <a:ln>
                  <a:noFill/>
                </a:ln>
                <a:solidFill>
                  <a:srgbClr val="ED7D31"/>
                </a:solidFill>
                <a:effectLst/>
                <a:uLnTx/>
                <a:uFillTx/>
                <a:latin typeface="Arial" panose="020B0604020202020204" pitchFamily="34" charset="0"/>
                <a:ea typeface="+mj-ea"/>
                <a:cs typeface="Arial" panose="020B0604020202020204" pitchFamily="34" charset="0"/>
              </a:rPr>
              <a:t>  </a:t>
            </a:r>
          </a:p>
        </p:txBody>
      </p:sp>
      <p:pic>
        <p:nvPicPr>
          <p:cNvPr id="4" name="Picture 3">
            <a:extLst>
              <a:ext uri="{FF2B5EF4-FFF2-40B4-BE49-F238E27FC236}">
                <a16:creationId xmlns:a16="http://schemas.microsoft.com/office/drawing/2014/main" id="{3BEE98EC-3154-494D-80C9-FCA20C9D87EF}"/>
              </a:ext>
            </a:extLst>
          </p:cNvPr>
          <p:cNvPicPr>
            <a:picLocks noChangeAspect="1"/>
          </p:cNvPicPr>
          <p:nvPr/>
        </p:nvPicPr>
        <p:blipFill>
          <a:blip r:embed="rId4"/>
          <a:stretch>
            <a:fillRect/>
          </a:stretch>
        </p:blipFill>
        <p:spPr>
          <a:xfrm>
            <a:off x="499287" y="5731275"/>
            <a:ext cx="3988741" cy="730549"/>
          </a:xfrm>
          <a:prstGeom prst="rect">
            <a:avLst/>
          </a:prstGeom>
        </p:spPr>
      </p:pic>
      <p:pic>
        <p:nvPicPr>
          <p:cNvPr id="2" name="Picture 1" descr="A blue and black logo&#10;&#10;Description automatically generated">
            <a:extLst>
              <a:ext uri="{FF2B5EF4-FFF2-40B4-BE49-F238E27FC236}">
                <a16:creationId xmlns:a16="http://schemas.microsoft.com/office/drawing/2014/main" id="{7F1A24E6-0C4A-D2F3-D2FC-34B5615F76C9}"/>
              </a:ext>
            </a:extLst>
          </p:cNvPr>
          <p:cNvPicPr>
            <a:picLocks noChangeAspect="1"/>
          </p:cNvPicPr>
          <p:nvPr/>
        </p:nvPicPr>
        <p:blipFill>
          <a:blip r:embed="rId5"/>
          <a:stretch>
            <a:fillRect/>
          </a:stretch>
        </p:blipFill>
        <p:spPr>
          <a:xfrm>
            <a:off x="10109582" y="-297147"/>
            <a:ext cx="1986171" cy="2000548"/>
          </a:xfrm>
          <a:prstGeom prst="rect">
            <a:avLst/>
          </a:prstGeom>
        </p:spPr>
      </p:pic>
      <p:sp>
        <p:nvSpPr>
          <p:cNvPr id="3" name="TextBox 2">
            <a:extLst>
              <a:ext uri="{FF2B5EF4-FFF2-40B4-BE49-F238E27FC236}">
                <a16:creationId xmlns:a16="http://schemas.microsoft.com/office/drawing/2014/main" id="{E6AE4C46-C8CB-FF78-801E-2EF610157FF4}"/>
              </a:ext>
            </a:extLst>
          </p:cNvPr>
          <p:cNvSpPr txBox="1"/>
          <p:nvPr/>
        </p:nvSpPr>
        <p:spPr>
          <a:xfrm>
            <a:off x="5340022" y="5062724"/>
            <a:ext cx="6755731" cy="1754326"/>
          </a:xfrm>
          <a:prstGeom prst="rect">
            <a:avLst/>
          </a:prstGeom>
          <a:noFill/>
        </p:spPr>
        <p:txBody>
          <a:bodyPr wrap="square" lIns="91440" tIns="45720" rIns="91440" bIns="45720" anchor="t">
            <a:spAutoFit/>
          </a:bodyPr>
          <a:lstStyle/>
          <a:p>
            <a:pPr algn="r"/>
            <a:endParaRPr lang="en-US" sz="1800">
              <a:solidFill>
                <a:schemeClr val="bg1"/>
              </a:solidFill>
            </a:endParaRPr>
          </a:p>
          <a:p>
            <a:pPr algn="r"/>
            <a:r>
              <a:rPr lang="en-US" sz="1800">
                <a:solidFill>
                  <a:schemeClr val="bg1"/>
                </a:solidFill>
              </a:rPr>
              <a:t>Prepared by:</a:t>
            </a:r>
            <a:endParaRPr lang="en-US" sz="1800">
              <a:solidFill>
                <a:schemeClr val="bg1"/>
              </a:solidFill>
              <a:ea typeface="Calibri"/>
              <a:cs typeface="Calibri"/>
            </a:endParaRPr>
          </a:p>
          <a:p>
            <a:pPr algn="r"/>
            <a:r>
              <a:rPr lang="en-US" sz="1800">
                <a:solidFill>
                  <a:schemeClr val="bg1"/>
                </a:solidFill>
              </a:rPr>
              <a:t>Centre for Human Factors, University of Hull</a:t>
            </a:r>
            <a:endParaRPr lang="en-US" sz="1800">
              <a:solidFill>
                <a:schemeClr val="bg1"/>
              </a:solidFill>
              <a:ea typeface="Calibri"/>
              <a:cs typeface="Calibri"/>
            </a:endParaRPr>
          </a:p>
          <a:p>
            <a:pPr algn="r"/>
            <a:r>
              <a:rPr lang="en-US" sz="1800">
                <a:solidFill>
                  <a:schemeClr val="bg1"/>
                </a:solidFill>
              </a:rPr>
              <a:t>Commissioned and supported by:</a:t>
            </a:r>
            <a:r>
              <a:rPr lang="en-US">
                <a:solidFill>
                  <a:schemeClr val="bg1"/>
                </a:solidFill>
              </a:rPr>
              <a:t>  </a:t>
            </a:r>
          </a:p>
          <a:p>
            <a:pPr algn="r"/>
            <a:r>
              <a:rPr lang="en-US" sz="1800">
                <a:solidFill>
                  <a:schemeClr val="bg1"/>
                </a:solidFill>
              </a:rPr>
              <a:t>Energy Networks</a:t>
            </a:r>
            <a:r>
              <a:rPr lang="en-US">
                <a:solidFill>
                  <a:schemeClr val="bg1"/>
                </a:solidFill>
              </a:rPr>
              <a:t> </a:t>
            </a:r>
            <a:r>
              <a:rPr lang="en-US" sz="1800">
                <a:solidFill>
                  <a:schemeClr val="bg1"/>
                </a:solidFill>
              </a:rPr>
              <a:t>Association</a:t>
            </a:r>
            <a:endParaRPr lang="en-US" sz="1800">
              <a:solidFill>
                <a:schemeClr val="bg1"/>
              </a:solidFill>
              <a:ea typeface="Calibri"/>
              <a:cs typeface="Calibri"/>
            </a:endParaRPr>
          </a:p>
          <a:p>
            <a:pPr algn="r"/>
            <a:r>
              <a:rPr lang="en-GB" sz="1600" b="0" i="0" u="none" strike="noStrike">
                <a:solidFill>
                  <a:schemeClr val="bg1"/>
                </a:solidFill>
                <a:effectLst/>
                <a:latin typeface="Arial"/>
                <a:cs typeface="Arial"/>
              </a:rPr>
              <a:t>Copyright © 2024 Centre for Human Factors. All rights reserved</a:t>
            </a:r>
            <a:r>
              <a:rPr lang="en-US">
                <a:solidFill>
                  <a:schemeClr val="bg1"/>
                </a:solidFill>
                <a:latin typeface="Arial"/>
                <a:cs typeface="Arial"/>
              </a:rPr>
              <a:t> </a:t>
            </a:r>
            <a:endParaRPr lang="en-US" sz="18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365988"/>
      </p:ext>
    </p:extLst>
  </p:cSld>
  <p:clrMapOvr>
    <a:masterClrMapping/>
  </p:clrMapOvr>
  <mc:AlternateContent xmlns:mc="http://schemas.openxmlformats.org/markup-compatibility/2006" xmlns:p14="http://schemas.microsoft.com/office/powerpoint/2010/main">
    <mc:Choice Requires="p14">
      <p:transition spd="slow" p14:dur="2000" advTm="5257"/>
    </mc:Choice>
    <mc:Fallback xmlns="">
      <p:transition spd="slow" advTm="525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E07D1-6CD8-D61C-F46A-5507420404E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1CA27FA-5022-FC61-6943-0B124F4A474F}"/>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43BB78E1-30B8-BE06-2F91-BECFEEB314EC}"/>
              </a:ext>
            </a:extLst>
          </p:cNvPr>
          <p:cNvSpPr>
            <a:spLocks noGrp="1"/>
          </p:cNvSpPr>
          <p:nvPr>
            <p:ph type="title"/>
          </p:nvPr>
        </p:nvSpPr>
        <p:spPr>
          <a:xfrm>
            <a:off x="334462" y="1113543"/>
            <a:ext cx="7541177" cy="594043"/>
          </a:xfrm>
        </p:spPr>
        <p:txBody>
          <a:bodyPr vert="horz" lIns="91440" tIns="45720" rIns="91440" bIns="45720" rtlCol="0" anchor="t">
            <a:normAutofit/>
          </a:bodyPr>
          <a:lstStyle/>
          <a:p>
            <a:r>
              <a:rPr lang="en-US" sz="3600">
                <a:solidFill>
                  <a:srgbClr val="4478A8"/>
                </a:solidFill>
                <a:latin typeface="Arial"/>
                <a:cs typeface="Calibri Light"/>
              </a:rPr>
              <a:t>Thinking about physical fatigue: </a:t>
            </a:r>
          </a:p>
        </p:txBody>
      </p:sp>
      <p:pic>
        <p:nvPicPr>
          <p:cNvPr id="7" name="Picture 6" descr="A blue and black logo&#10;&#10;Description automatically generated">
            <a:extLst>
              <a:ext uri="{FF2B5EF4-FFF2-40B4-BE49-F238E27FC236}">
                <a16:creationId xmlns:a16="http://schemas.microsoft.com/office/drawing/2014/main" id="{F9BBB470-ACF1-6C5B-ECEE-DDA02017AEC9}"/>
              </a:ext>
            </a:extLst>
          </p:cNvPr>
          <p:cNvPicPr>
            <a:picLocks noChangeAspect="1"/>
          </p:cNvPicPr>
          <p:nvPr/>
        </p:nvPicPr>
        <p:blipFill>
          <a:blip r:embed="rId4"/>
          <a:stretch>
            <a:fillRect/>
          </a:stretch>
        </p:blipFill>
        <p:spPr>
          <a:xfrm>
            <a:off x="10331133" y="-143510"/>
            <a:ext cx="1933575" cy="1943100"/>
          </a:xfrm>
          <a:prstGeom prst="rect">
            <a:avLst/>
          </a:prstGeom>
        </p:spPr>
      </p:pic>
      <p:sp>
        <p:nvSpPr>
          <p:cNvPr id="6" name="Rectangle 5">
            <a:extLst>
              <a:ext uri="{FF2B5EF4-FFF2-40B4-BE49-F238E27FC236}">
                <a16:creationId xmlns:a16="http://schemas.microsoft.com/office/drawing/2014/main" id="{C63A85AE-1EA6-94EA-7108-A7BEE6B919F3}"/>
              </a:ext>
            </a:extLst>
          </p:cNvPr>
          <p:cNvSpPr/>
          <p:nvPr/>
        </p:nvSpPr>
        <p:spPr>
          <a:xfrm flipV="1">
            <a:off x="490394" y="1684724"/>
            <a:ext cx="6339031"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
        <p:nvSpPr>
          <p:cNvPr id="8" name="Content Placeholder 7">
            <a:extLst>
              <a:ext uri="{FF2B5EF4-FFF2-40B4-BE49-F238E27FC236}">
                <a16:creationId xmlns:a16="http://schemas.microsoft.com/office/drawing/2014/main" id="{7F4A1C70-1460-A985-E0B9-B3BBF9CCA444}"/>
              </a:ext>
            </a:extLst>
          </p:cNvPr>
          <p:cNvSpPr>
            <a:spLocks noGrp="1"/>
          </p:cNvSpPr>
          <p:nvPr>
            <p:ph idx="1"/>
          </p:nvPr>
        </p:nvSpPr>
        <p:spPr>
          <a:xfrm>
            <a:off x="490392" y="1969599"/>
            <a:ext cx="6339033" cy="4417786"/>
          </a:xfrm>
          <a:solidFill>
            <a:srgbClr val="E4E9F3"/>
          </a:solidFill>
        </p:spPr>
        <p:txBody>
          <a:bodyPr vert="horz" lIns="91440" tIns="45720" rIns="91440" bIns="45720" rtlCol="0" anchor="t">
            <a:normAutofit fontScale="85000" lnSpcReduction="10000"/>
          </a:bodyPr>
          <a:lstStyle/>
          <a:p>
            <a:pPr marL="0" indent="0">
              <a:buNone/>
            </a:pPr>
            <a:r>
              <a:rPr lang="en-GB" sz="1900">
                <a:solidFill>
                  <a:srgbClr val="4478A8"/>
                </a:solidFill>
                <a:latin typeface="Arial" panose="020B0604020202020204" pitchFamily="34" charset="0"/>
              </a:rPr>
              <a:t>This is also a complex process that involves the body’s physiological response to physical activity and the psychological processes that go along with this: </a:t>
            </a:r>
          </a:p>
          <a:p>
            <a:r>
              <a:rPr lang="en-GB" sz="1900">
                <a:solidFill>
                  <a:srgbClr val="4478A8"/>
                </a:solidFill>
                <a:latin typeface="Arial" panose="020B0604020202020204" pitchFamily="34" charset="0"/>
              </a:rPr>
              <a:t>Feelings of psychological tiredness</a:t>
            </a:r>
          </a:p>
          <a:p>
            <a:r>
              <a:rPr lang="en-GB" sz="1900">
                <a:solidFill>
                  <a:srgbClr val="4478A8"/>
                </a:solidFill>
                <a:latin typeface="Arial" panose="020B0604020202020204" pitchFamily="34" charset="0"/>
              </a:rPr>
              <a:t>Aversion to sustaining your physical activity  </a:t>
            </a:r>
          </a:p>
          <a:p>
            <a:r>
              <a:rPr lang="en-GB" sz="1900">
                <a:solidFill>
                  <a:srgbClr val="4478A8"/>
                </a:solidFill>
                <a:latin typeface="Arial" panose="020B0604020202020204" pitchFamily="34" charset="0"/>
              </a:rPr>
              <a:t>Bodily sensations e.g. muscle aches and increasing weakness </a:t>
            </a:r>
          </a:p>
          <a:p>
            <a:pPr marL="0" indent="0">
              <a:buNone/>
            </a:pPr>
            <a:r>
              <a:rPr lang="en-GB" sz="1900">
                <a:solidFill>
                  <a:srgbClr val="4478A8"/>
                </a:solidFill>
                <a:latin typeface="Arial" panose="020B0604020202020204" pitchFamily="34" charset="0"/>
              </a:rPr>
              <a:t>Physical work can lead to fatigue, but it is more likely</a:t>
            </a:r>
          </a:p>
          <a:p>
            <a:pPr marL="457200" indent="-457200">
              <a:buFont typeface="+mj-lt"/>
              <a:buAutoNum type="arabicPeriod"/>
            </a:pPr>
            <a:r>
              <a:rPr lang="en-GB" sz="1900">
                <a:solidFill>
                  <a:srgbClr val="4478A8"/>
                </a:solidFill>
                <a:latin typeface="Arial" panose="020B0604020202020204" pitchFamily="34" charset="0"/>
              </a:rPr>
              <a:t>When the physical load is intense or prolonged </a:t>
            </a:r>
          </a:p>
          <a:p>
            <a:pPr marL="457200" indent="-457200">
              <a:buFont typeface="+mj-lt"/>
              <a:buAutoNum type="arabicPeriod"/>
            </a:pPr>
            <a:r>
              <a:rPr lang="en-GB" sz="1900">
                <a:solidFill>
                  <a:srgbClr val="4478A8"/>
                </a:solidFill>
                <a:latin typeface="Arial" panose="020B0604020202020204" pitchFamily="34" charset="0"/>
              </a:rPr>
              <a:t>If you are less physically able (fitness or health reasons) </a:t>
            </a:r>
          </a:p>
          <a:p>
            <a:pPr marL="0" indent="0">
              <a:buNone/>
            </a:pPr>
            <a:endParaRPr lang="en-GB" sz="1900">
              <a:solidFill>
                <a:srgbClr val="4478A8"/>
              </a:solidFill>
              <a:latin typeface="Arial" panose="020B0604020202020204" pitchFamily="34" charset="0"/>
            </a:endParaRPr>
          </a:p>
          <a:p>
            <a:pPr marL="0" indent="0">
              <a:buNone/>
            </a:pPr>
            <a:r>
              <a:rPr lang="en-GB" sz="1900" b="1">
                <a:solidFill>
                  <a:srgbClr val="4478A8"/>
                </a:solidFill>
                <a:latin typeface="Arial" panose="020B0604020202020204" pitchFamily="34" charset="0"/>
              </a:rPr>
              <a:t>Our exploration into your working context found: </a:t>
            </a:r>
          </a:p>
          <a:p>
            <a:pPr marL="0" indent="0" algn="ctr">
              <a:buNone/>
            </a:pPr>
            <a:r>
              <a:rPr lang="en-GB" sz="1900">
                <a:solidFill>
                  <a:srgbClr val="ED7D31"/>
                </a:solidFill>
                <a:latin typeface="Arial" panose="020B0604020202020204" pitchFamily="34" charset="0"/>
              </a:rPr>
              <a:t>Reports of physical fatigue risks were less common that we might have expected </a:t>
            </a:r>
            <a:r>
              <a:rPr lang="en-GB" sz="1900">
                <a:solidFill>
                  <a:srgbClr val="4478A8"/>
                </a:solidFill>
                <a:latin typeface="Arial" panose="020B0604020202020204" pitchFamily="34" charset="0"/>
              </a:rPr>
              <a:t>but key physical causes were:</a:t>
            </a:r>
          </a:p>
          <a:p>
            <a:pPr marL="0" indent="0" algn="ctr">
              <a:buNone/>
            </a:pPr>
            <a:r>
              <a:rPr lang="en-GB" sz="1900">
                <a:solidFill>
                  <a:srgbClr val="4478A8"/>
                </a:solidFill>
                <a:latin typeface="Arial" panose="020B0604020202020204" pitchFamily="34" charset="0"/>
              </a:rPr>
              <a:t>Weather (hot and wet conditions), heavy manual work, poor welfare    </a:t>
            </a:r>
          </a:p>
          <a:p>
            <a:pPr marL="0" indent="0" algn="ctr">
              <a:buNone/>
            </a:pPr>
            <a:endParaRPr lang="en-GB" sz="1900">
              <a:solidFill>
                <a:srgbClr val="ED7D31"/>
              </a:solidFill>
              <a:latin typeface="Arial" panose="020B0604020202020204" pitchFamily="34" charset="0"/>
            </a:endParaRPr>
          </a:p>
          <a:p>
            <a:pPr marL="0" indent="0" algn="ctr">
              <a:buNone/>
            </a:pPr>
            <a:endParaRPr lang="en-GB" sz="1900">
              <a:solidFill>
                <a:srgbClr val="ED7D31"/>
              </a:solidFill>
              <a:latin typeface="Arial" panose="020B0604020202020204" pitchFamily="34" charset="0"/>
            </a:endParaRPr>
          </a:p>
          <a:p>
            <a:pPr marL="0" indent="0" algn="ctr">
              <a:buNone/>
            </a:pPr>
            <a:endParaRPr lang="en-GB" sz="2000">
              <a:solidFill>
                <a:srgbClr val="ED7D31"/>
              </a:solidFill>
              <a:latin typeface="Arial" panose="020B0604020202020204" pitchFamily="34" charset="0"/>
            </a:endParaRPr>
          </a:p>
          <a:p>
            <a:pPr marL="0" indent="0" algn="ctr">
              <a:buNone/>
            </a:pPr>
            <a:endParaRPr lang="en-GB" sz="2000">
              <a:solidFill>
                <a:srgbClr val="ED7D31"/>
              </a:solidFill>
              <a:latin typeface="Arial" panose="020B0604020202020204" pitchFamily="34" charset="0"/>
            </a:endParaRPr>
          </a:p>
        </p:txBody>
      </p:sp>
      <p:pic>
        <p:nvPicPr>
          <p:cNvPr id="11" name="Picture 10">
            <a:extLst>
              <a:ext uri="{FF2B5EF4-FFF2-40B4-BE49-F238E27FC236}">
                <a16:creationId xmlns:a16="http://schemas.microsoft.com/office/drawing/2014/main" id="{EFB7D639-685E-7967-E483-487C8974D768}"/>
              </a:ext>
            </a:extLst>
          </p:cNvPr>
          <p:cNvPicPr>
            <a:picLocks noChangeAspect="1"/>
          </p:cNvPicPr>
          <p:nvPr/>
        </p:nvPicPr>
        <p:blipFill>
          <a:blip r:embed="rId5"/>
          <a:stretch>
            <a:fillRect/>
          </a:stretch>
        </p:blipFill>
        <p:spPr>
          <a:xfrm>
            <a:off x="7384026" y="2112798"/>
            <a:ext cx="3942588" cy="3631659"/>
          </a:xfrm>
          <a:prstGeom prst="rect">
            <a:avLst/>
          </a:prstGeom>
        </p:spPr>
      </p:pic>
    </p:spTree>
    <p:extLst>
      <p:ext uri="{BB962C8B-B14F-4D97-AF65-F5344CB8AC3E}">
        <p14:creationId xmlns:p14="http://schemas.microsoft.com/office/powerpoint/2010/main" val="2160267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E07D1-6CD8-D61C-F46A-5507420404E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1CA27FA-5022-FC61-6943-0B124F4A474F}"/>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43BB78E1-30B8-BE06-2F91-BECFEEB314EC}"/>
              </a:ext>
            </a:extLst>
          </p:cNvPr>
          <p:cNvSpPr>
            <a:spLocks noGrp="1"/>
          </p:cNvSpPr>
          <p:nvPr>
            <p:ph type="title"/>
          </p:nvPr>
        </p:nvSpPr>
        <p:spPr>
          <a:xfrm>
            <a:off x="334462" y="963478"/>
            <a:ext cx="10515600" cy="594043"/>
          </a:xfrm>
        </p:spPr>
        <p:txBody>
          <a:bodyPr vert="horz" lIns="91440" tIns="45720" rIns="91440" bIns="45720" rtlCol="0" anchor="t">
            <a:normAutofit/>
          </a:bodyPr>
          <a:lstStyle/>
          <a:p>
            <a:r>
              <a:rPr lang="en-US" sz="3600">
                <a:solidFill>
                  <a:srgbClr val="4478A8"/>
                </a:solidFill>
                <a:latin typeface="Arial"/>
                <a:cs typeface="Calibri Light"/>
              </a:rPr>
              <a:t>Controls for physical fatigue - Organisational</a:t>
            </a:r>
          </a:p>
        </p:txBody>
      </p:sp>
      <p:pic>
        <p:nvPicPr>
          <p:cNvPr id="7" name="Picture 6" descr="A blue and black logo&#10;&#10;Description automatically generated">
            <a:extLst>
              <a:ext uri="{FF2B5EF4-FFF2-40B4-BE49-F238E27FC236}">
                <a16:creationId xmlns:a16="http://schemas.microsoft.com/office/drawing/2014/main" id="{F9BBB470-ACF1-6C5B-ECEE-DDA02017AEC9}"/>
              </a:ext>
            </a:extLst>
          </p:cNvPr>
          <p:cNvPicPr>
            <a:picLocks noChangeAspect="1"/>
          </p:cNvPicPr>
          <p:nvPr/>
        </p:nvPicPr>
        <p:blipFill>
          <a:blip r:embed="rId4"/>
          <a:stretch>
            <a:fillRect/>
          </a:stretch>
        </p:blipFill>
        <p:spPr>
          <a:xfrm>
            <a:off x="10331133" y="-143510"/>
            <a:ext cx="1933575" cy="1943100"/>
          </a:xfrm>
          <a:prstGeom prst="rect">
            <a:avLst/>
          </a:prstGeom>
        </p:spPr>
      </p:pic>
      <p:sp>
        <p:nvSpPr>
          <p:cNvPr id="6" name="Rectangle 5">
            <a:extLst>
              <a:ext uri="{FF2B5EF4-FFF2-40B4-BE49-F238E27FC236}">
                <a16:creationId xmlns:a16="http://schemas.microsoft.com/office/drawing/2014/main" id="{C63A85AE-1EA6-94EA-7108-A7BEE6B919F3}"/>
              </a:ext>
            </a:extLst>
          </p:cNvPr>
          <p:cNvSpPr/>
          <p:nvPr/>
        </p:nvSpPr>
        <p:spPr>
          <a:xfrm flipV="1">
            <a:off x="442121" y="1529456"/>
            <a:ext cx="9032079"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
        <p:nvSpPr>
          <p:cNvPr id="11" name="TextBox 10">
            <a:extLst>
              <a:ext uri="{FF2B5EF4-FFF2-40B4-BE49-F238E27FC236}">
                <a16:creationId xmlns:a16="http://schemas.microsoft.com/office/drawing/2014/main" id="{C52F0A9C-9E12-F2FF-EFAF-DBEC466D3ADC}"/>
              </a:ext>
            </a:extLst>
          </p:cNvPr>
          <p:cNvSpPr txBox="1"/>
          <p:nvPr/>
        </p:nvSpPr>
        <p:spPr>
          <a:xfrm>
            <a:off x="4589124" y="2182406"/>
            <a:ext cx="6992058" cy="3293209"/>
          </a:xfrm>
          <a:prstGeom prst="rect">
            <a:avLst/>
          </a:prstGeom>
          <a:solidFill>
            <a:srgbClr val="E4E9F3"/>
          </a:solidFill>
          <a:ln>
            <a:solidFill>
              <a:schemeClr val="bg1"/>
            </a:solidFill>
          </a:ln>
        </p:spPr>
        <p:txBody>
          <a:bodyPr wrap="square" lIns="91440" tIns="45720" rIns="91440" bIns="45720" rtlCol="0" anchor="t">
            <a:spAutoFit/>
          </a:bodyPr>
          <a:lstStyle/>
          <a:p>
            <a:pPr algn="ctr"/>
            <a:r>
              <a:rPr lang="en-US" sz="1600" b="1">
                <a:solidFill>
                  <a:srgbClr val="4478A8"/>
                </a:solidFill>
                <a:latin typeface="Arial"/>
                <a:cs typeface="Arial"/>
              </a:rPr>
              <a:t>O</a:t>
            </a:r>
            <a:r>
              <a:rPr lang="en-GB" sz="1600" b="1">
                <a:solidFill>
                  <a:srgbClr val="4478A8"/>
                </a:solidFill>
                <a:latin typeface="Arial"/>
                <a:cs typeface="Arial"/>
              </a:rPr>
              <a:t>rganisation level controls</a:t>
            </a:r>
          </a:p>
          <a:p>
            <a:pPr algn="ctr"/>
            <a:endParaRPr lang="en-GB" sz="1600" b="1">
              <a:solidFill>
                <a:srgbClr val="4478A8"/>
              </a:solidFill>
              <a:latin typeface="Arial" panose="020B0604020202020204" pitchFamily="34" charset="0"/>
              <a:cs typeface="Arial" panose="020B0604020202020204" pitchFamily="34" charset="0"/>
            </a:endParaRPr>
          </a:p>
          <a:p>
            <a:r>
              <a:rPr lang="en-GB" sz="1600">
                <a:solidFill>
                  <a:srgbClr val="4478A8"/>
                </a:solidFill>
                <a:latin typeface="Arial"/>
                <a:cs typeface="Arial"/>
              </a:rPr>
              <a:t>Your organisation has the legal responsibility to ensure you have the physical resources for you to work safely and sustainably – this should include </a:t>
            </a:r>
            <a:br>
              <a:rPr lang="en-GB" sz="1600">
                <a:latin typeface="Arial"/>
                <a:cs typeface="Arial"/>
              </a:rPr>
            </a:br>
            <a:endParaRPr lang="en-GB" sz="1600">
              <a:solidFill>
                <a:srgbClr val="4478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solidFill>
                  <a:srgbClr val="4478A8"/>
                </a:solidFill>
                <a:latin typeface="Arial"/>
                <a:cs typeface="Arial"/>
              </a:rPr>
              <a:t>Appropriate and good condition PPE for the task and weather conditions  </a:t>
            </a:r>
            <a:br>
              <a:rPr lang="en-GB" sz="1600">
                <a:latin typeface="Arial"/>
                <a:cs typeface="Arial"/>
              </a:rPr>
            </a:br>
            <a:endParaRPr lang="en-GB" sz="1600">
              <a:solidFill>
                <a:srgbClr val="4478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solidFill>
                  <a:srgbClr val="4478A8"/>
                </a:solidFill>
                <a:latin typeface="Arial"/>
                <a:cs typeface="Arial"/>
              </a:rPr>
              <a:t>Well maintained tools to minimise the physical demands of the job as appropriate</a:t>
            </a:r>
            <a:br>
              <a:rPr lang="en-GB" sz="1600">
                <a:latin typeface="Arial"/>
                <a:cs typeface="Arial"/>
              </a:rPr>
            </a:br>
            <a:r>
              <a:rPr lang="en-GB" sz="1600">
                <a:solidFill>
                  <a:srgbClr val="4478A8"/>
                </a:solidFill>
                <a:latin typeface="Arial"/>
                <a:cs typeface="Arial"/>
              </a:rPr>
              <a:t> </a:t>
            </a:r>
            <a:endParaRPr lang="en-GB" sz="1600">
              <a:solidFill>
                <a:srgbClr val="4478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solidFill>
                  <a:srgbClr val="4478A8"/>
                </a:solidFill>
                <a:latin typeface="Arial"/>
                <a:cs typeface="Arial"/>
              </a:rPr>
              <a:t>Suitable welfare facilities</a:t>
            </a:r>
          </a:p>
        </p:txBody>
      </p:sp>
      <p:pic>
        <p:nvPicPr>
          <p:cNvPr id="8" name="Picture 7">
            <a:extLst>
              <a:ext uri="{FF2B5EF4-FFF2-40B4-BE49-F238E27FC236}">
                <a16:creationId xmlns:a16="http://schemas.microsoft.com/office/drawing/2014/main" id="{332245EC-BF07-3856-C933-D210FE570395}"/>
              </a:ext>
            </a:extLst>
          </p:cNvPr>
          <p:cNvPicPr>
            <a:picLocks noChangeAspect="1"/>
          </p:cNvPicPr>
          <p:nvPr/>
        </p:nvPicPr>
        <p:blipFill>
          <a:blip r:embed="rId5"/>
          <a:stretch>
            <a:fillRect/>
          </a:stretch>
        </p:blipFill>
        <p:spPr>
          <a:xfrm>
            <a:off x="442121" y="2141155"/>
            <a:ext cx="3664728" cy="3375712"/>
          </a:xfrm>
          <a:prstGeom prst="rect">
            <a:avLst/>
          </a:prstGeom>
        </p:spPr>
      </p:pic>
    </p:spTree>
    <p:extLst>
      <p:ext uri="{BB962C8B-B14F-4D97-AF65-F5344CB8AC3E}">
        <p14:creationId xmlns:p14="http://schemas.microsoft.com/office/powerpoint/2010/main" val="205851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E07D1-6CD8-D61C-F46A-5507420404E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1CA27FA-5022-FC61-6943-0B124F4A474F}"/>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43BB78E1-30B8-BE06-2F91-BECFEEB314EC}"/>
              </a:ext>
            </a:extLst>
          </p:cNvPr>
          <p:cNvSpPr>
            <a:spLocks noGrp="1"/>
          </p:cNvSpPr>
          <p:nvPr>
            <p:ph type="title"/>
          </p:nvPr>
        </p:nvSpPr>
        <p:spPr>
          <a:xfrm>
            <a:off x="334462" y="963478"/>
            <a:ext cx="10515600" cy="594043"/>
          </a:xfrm>
        </p:spPr>
        <p:txBody>
          <a:bodyPr vert="horz" lIns="91440" tIns="45720" rIns="91440" bIns="45720" rtlCol="0" anchor="t">
            <a:normAutofit/>
          </a:bodyPr>
          <a:lstStyle/>
          <a:p>
            <a:r>
              <a:rPr lang="en-US" sz="3600">
                <a:solidFill>
                  <a:srgbClr val="4478A8"/>
                </a:solidFill>
                <a:latin typeface="Arial"/>
                <a:cs typeface="Calibri Light"/>
              </a:rPr>
              <a:t>Controls for physical fatigue</a:t>
            </a:r>
          </a:p>
        </p:txBody>
      </p:sp>
      <p:pic>
        <p:nvPicPr>
          <p:cNvPr id="7" name="Picture 6" descr="A blue and black logo&#10;&#10;Description automatically generated">
            <a:extLst>
              <a:ext uri="{FF2B5EF4-FFF2-40B4-BE49-F238E27FC236}">
                <a16:creationId xmlns:a16="http://schemas.microsoft.com/office/drawing/2014/main" id="{F9BBB470-ACF1-6C5B-ECEE-DDA02017AEC9}"/>
              </a:ext>
            </a:extLst>
          </p:cNvPr>
          <p:cNvPicPr>
            <a:picLocks noChangeAspect="1"/>
          </p:cNvPicPr>
          <p:nvPr/>
        </p:nvPicPr>
        <p:blipFill>
          <a:blip r:embed="rId4"/>
          <a:stretch>
            <a:fillRect/>
          </a:stretch>
        </p:blipFill>
        <p:spPr>
          <a:xfrm>
            <a:off x="10331133" y="-143510"/>
            <a:ext cx="1933575" cy="1943100"/>
          </a:xfrm>
          <a:prstGeom prst="rect">
            <a:avLst/>
          </a:prstGeom>
        </p:spPr>
      </p:pic>
      <p:sp>
        <p:nvSpPr>
          <p:cNvPr id="6" name="Rectangle 5">
            <a:extLst>
              <a:ext uri="{FF2B5EF4-FFF2-40B4-BE49-F238E27FC236}">
                <a16:creationId xmlns:a16="http://schemas.microsoft.com/office/drawing/2014/main" id="{C63A85AE-1EA6-94EA-7108-A7BEE6B919F3}"/>
              </a:ext>
            </a:extLst>
          </p:cNvPr>
          <p:cNvSpPr/>
          <p:nvPr/>
        </p:nvSpPr>
        <p:spPr>
          <a:xfrm flipV="1">
            <a:off x="442121" y="1529457"/>
            <a:ext cx="5653879"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
        <p:nvSpPr>
          <p:cNvPr id="15" name="TextBox 14">
            <a:extLst>
              <a:ext uri="{FF2B5EF4-FFF2-40B4-BE49-F238E27FC236}">
                <a16:creationId xmlns:a16="http://schemas.microsoft.com/office/drawing/2014/main" id="{8091B55C-792C-1B13-20E7-E45B64324617}"/>
              </a:ext>
            </a:extLst>
          </p:cNvPr>
          <p:cNvSpPr txBox="1"/>
          <p:nvPr/>
        </p:nvSpPr>
        <p:spPr>
          <a:xfrm>
            <a:off x="4589124" y="2141155"/>
            <a:ext cx="6992058" cy="4278094"/>
          </a:xfrm>
          <a:prstGeom prst="rect">
            <a:avLst/>
          </a:prstGeom>
          <a:solidFill>
            <a:srgbClr val="E4E9F3"/>
          </a:solidFill>
          <a:ln>
            <a:solidFill>
              <a:srgbClr val="E4E9F3"/>
            </a:solidFill>
          </a:ln>
        </p:spPr>
        <p:txBody>
          <a:bodyPr wrap="square" lIns="91440" tIns="45720" rIns="91440" bIns="45720" rtlCol="0" anchor="t">
            <a:spAutoFit/>
          </a:bodyPr>
          <a:lstStyle/>
          <a:p>
            <a:pPr algn="ctr"/>
            <a:r>
              <a:rPr lang="en-US" sz="1600" b="1" u="sng">
                <a:solidFill>
                  <a:srgbClr val="ED7D31"/>
                </a:solidFill>
                <a:latin typeface="Arial"/>
                <a:cs typeface="Arial"/>
              </a:rPr>
              <a:t>What you can do</a:t>
            </a:r>
            <a:br>
              <a:rPr lang="en-US" sz="1600" b="1" u="sng">
                <a:solidFill>
                  <a:srgbClr val="ED7D31"/>
                </a:solidFill>
                <a:latin typeface="Arial"/>
                <a:cs typeface="Arial"/>
              </a:rPr>
            </a:br>
            <a:endParaRPr lang="en-US" sz="1600" b="1" u="sng">
              <a:solidFill>
                <a:srgbClr val="ED7D31"/>
              </a:solidFill>
              <a:latin typeface="Arial"/>
              <a:cs typeface="Arial"/>
            </a:endParaRPr>
          </a:p>
          <a:p>
            <a:pPr marL="285750" indent="-285750">
              <a:buFont typeface="Arial" panose="020B0604020202020204" pitchFamily="34" charset="0"/>
              <a:buChar char="•"/>
            </a:pPr>
            <a:r>
              <a:rPr lang="en-US" sz="1600">
                <a:solidFill>
                  <a:srgbClr val="4478A8"/>
                </a:solidFill>
                <a:latin typeface="Arial"/>
                <a:cs typeface="Arial"/>
              </a:rPr>
              <a:t>Monitor your own level of physical fatigue to avoid increased physical risks of poor decision making, ask yourself: </a:t>
            </a:r>
            <a:br>
              <a:rPr lang="en-US" sz="1600">
                <a:latin typeface="Arial" panose="020B0604020202020204" pitchFamily="34" charset="0"/>
                <a:cs typeface="Arial" panose="020B0604020202020204" pitchFamily="34" charset="0"/>
              </a:rPr>
            </a:br>
            <a:r>
              <a:rPr lang="en-US" sz="1600">
                <a:solidFill>
                  <a:srgbClr val="4478A8"/>
                </a:solidFill>
                <a:latin typeface="Arial"/>
                <a:cs typeface="Arial"/>
              </a:rPr>
              <a:t>		          </a:t>
            </a:r>
            <a:r>
              <a:rPr lang="en-US" sz="1600" i="1">
                <a:solidFill>
                  <a:srgbClr val="4478A8"/>
                </a:solidFill>
                <a:latin typeface="Arial"/>
                <a:cs typeface="Arial"/>
              </a:rPr>
              <a:t>“am I still working safely? </a:t>
            </a:r>
            <a:br>
              <a:rPr lang="en-US" sz="1600" i="1">
                <a:latin typeface="Arial" panose="020B0604020202020204" pitchFamily="34" charset="0"/>
                <a:cs typeface="Arial" panose="020B0604020202020204" pitchFamily="34" charset="0"/>
              </a:rPr>
            </a:br>
            <a:r>
              <a:rPr lang="en-US" sz="1600" i="1">
                <a:solidFill>
                  <a:srgbClr val="4478A8"/>
                </a:solidFill>
                <a:latin typeface="Arial"/>
                <a:cs typeface="Arial"/>
              </a:rPr>
              <a:t>	     or do I feel so physically tired I am starting to cut corners?”</a:t>
            </a:r>
            <a:br>
              <a:rPr lang="en-US" sz="1600" i="1">
                <a:latin typeface="Arial" panose="020B0604020202020204" pitchFamily="34" charset="0"/>
                <a:cs typeface="Arial" panose="020B0604020202020204" pitchFamily="34" charset="0"/>
              </a:rPr>
            </a:br>
            <a:endParaRPr lang="en-US" sz="1600" i="1">
              <a:solidFill>
                <a:srgbClr val="4478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solidFill>
                  <a:srgbClr val="4478A8"/>
                </a:solidFill>
                <a:latin typeface="Arial"/>
                <a:cs typeface="Arial"/>
              </a:rPr>
              <a:t>On-shift - When possible, to prevent accumulation of physical fatigue, redistribute or rotate physically demanding tasks within the team </a:t>
            </a:r>
            <a:br>
              <a:rPr lang="en-US" sz="1600">
                <a:solidFill>
                  <a:srgbClr val="4478A8"/>
                </a:solidFill>
                <a:latin typeface="Arial"/>
                <a:cs typeface="Arial"/>
              </a:rPr>
            </a:br>
            <a:endParaRPr lang="en-US" sz="1600">
              <a:solidFill>
                <a:srgbClr val="4478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solidFill>
                  <a:srgbClr val="4478A8"/>
                </a:solidFill>
                <a:latin typeface="Arial"/>
                <a:cs typeface="Arial"/>
              </a:rPr>
              <a:t>On-shift - Take rest breaks as appropriate, to avoid the build-up of sustained physical work</a:t>
            </a:r>
            <a:br>
              <a:rPr lang="en-US" sz="1600">
                <a:solidFill>
                  <a:srgbClr val="4478A8"/>
                </a:solidFill>
                <a:latin typeface="Arial"/>
                <a:cs typeface="Arial"/>
              </a:rPr>
            </a:br>
            <a:endParaRPr lang="en-US" sz="1600">
              <a:solidFill>
                <a:srgbClr val="4478A8"/>
              </a:solidFill>
              <a:latin typeface="Arial"/>
              <a:cs typeface="Arial"/>
            </a:endParaRPr>
          </a:p>
          <a:p>
            <a:pPr marL="285750" indent="-285750">
              <a:buFont typeface="Arial" panose="020B0604020202020204" pitchFamily="34" charset="0"/>
              <a:buChar char="•"/>
            </a:pPr>
            <a:r>
              <a:rPr lang="en-US" sz="1600">
                <a:solidFill>
                  <a:srgbClr val="4478A8"/>
                </a:solidFill>
                <a:latin typeface="Arial"/>
                <a:cs typeface="Arial"/>
              </a:rPr>
              <a:t>On-shift – ensure you maintain good hydration during hot weather</a:t>
            </a:r>
            <a:br>
              <a:rPr lang="en-US" sz="1600">
                <a:solidFill>
                  <a:srgbClr val="4478A8"/>
                </a:solidFill>
                <a:latin typeface="Arial"/>
                <a:cs typeface="Arial"/>
              </a:rPr>
            </a:br>
            <a:endParaRPr lang="en-GB" sz="1600">
              <a:solidFill>
                <a:srgbClr val="4478A8"/>
              </a:solidFill>
              <a:latin typeface="Arial"/>
              <a:cs typeface="Arial"/>
            </a:endParaRPr>
          </a:p>
          <a:p>
            <a:pPr marL="285750" indent="-285750">
              <a:buFont typeface="Arial" panose="020B0604020202020204" pitchFamily="34" charset="0"/>
              <a:buChar char="•"/>
            </a:pPr>
            <a:r>
              <a:rPr lang="en-US" sz="1600">
                <a:solidFill>
                  <a:srgbClr val="4478A8"/>
                </a:solidFill>
                <a:latin typeface="Arial"/>
                <a:cs typeface="Arial"/>
              </a:rPr>
              <a:t>Off-shift – Ensure you incorporate physical rest into your recovery period &amp; engage in regular physical activity to maintain good health</a:t>
            </a:r>
          </a:p>
        </p:txBody>
      </p:sp>
      <p:pic>
        <p:nvPicPr>
          <p:cNvPr id="9" name="Picture 8">
            <a:extLst>
              <a:ext uri="{FF2B5EF4-FFF2-40B4-BE49-F238E27FC236}">
                <a16:creationId xmlns:a16="http://schemas.microsoft.com/office/drawing/2014/main" id="{8FD1A9FF-C8CA-19F5-1640-27290E637B68}"/>
              </a:ext>
            </a:extLst>
          </p:cNvPr>
          <p:cNvPicPr>
            <a:picLocks noChangeAspect="1"/>
          </p:cNvPicPr>
          <p:nvPr/>
        </p:nvPicPr>
        <p:blipFill>
          <a:blip r:embed="rId5"/>
          <a:stretch>
            <a:fillRect/>
          </a:stretch>
        </p:blipFill>
        <p:spPr>
          <a:xfrm>
            <a:off x="442121" y="2141155"/>
            <a:ext cx="3664728" cy="3375712"/>
          </a:xfrm>
          <a:prstGeom prst="rect">
            <a:avLst/>
          </a:prstGeom>
        </p:spPr>
      </p:pic>
    </p:spTree>
    <p:extLst>
      <p:ext uri="{BB962C8B-B14F-4D97-AF65-F5344CB8AC3E}">
        <p14:creationId xmlns:p14="http://schemas.microsoft.com/office/powerpoint/2010/main" val="1728960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EBAF0F-9405-EC0C-D4F2-ED7D29A54162}"/>
              </a:ext>
            </a:extLst>
          </p:cNvPr>
          <p:cNvPicPr>
            <a:picLocks noChangeAspect="1"/>
          </p:cNvPicPr>
          <p:nvPr/>
        </p:nvPicPr>
        <p:blipFill>
          <a:blip r:embed="rId3"/>
          <a:stretch>
            <a:fillRect/>
          </a:stretch>
        </p:blipFill>
        <p:spPr>
          <a:xfrm>
            <a:off x="196746" y="137278"/>
            <a:ext cx="3446902" cy="655682"/>
          </a:xfrm>
          <a:prstGeom prst="rect">
            <a:avLst/>
          </a:prstGeom>
        </p:spPr>
      </p:pic>
      <p:sp>
        <p:nvSpPr>
          <p:cNvPr id="5" name="Title 1">
            <a:extLst>
              <a:ext uri="{FF2B5EF4-FFF2-40B4-BE49-F238E27FC236}">
                <a16:creationId xmlns:a16="http://schemas.microsoft.com/office/drawing/2014/main" id="{365970EC-18C9-77A9-981A-C7BD6AB867CD}"/>
              </a:ext>
            </a:extLst>
          </p:cNvPr>
          <p:cNvSpPr txBox="1">
            <a:spLocks/>
          </p:cNvSpPr>
          <p:nvPr/>
        </p:nvSpPr>
        <p:spPr>
          <a:xfrm>
            <a:off x="196746" y="886243"/>
            <a:ext cx="10515600" cy="5940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rgbClr val="4478A8"/>
                </a:solidFill>
                <a:latin typeface="Arial"/>
                <a:cs typeface="Calibri Light"/>
              </a:rPr>
              <a:t>Thinking about her own work, Deeta wonders…</a:t>
            </a:r>
          </a:p>
          <a:p>
            <a:endParaRPr lang="en-US" sz="3600">
              <a:solidFill>
                <a:srgbClr val="4478A8"/>
              </a:solidFill>
              <a:latin typeface="Arial"/>
              <a:cs typeface="Calibri Light"/>
            </a:endParaRPr>
          </a:p>
        </p:txBody>
      </p:sp>
      <p:sp>
        <p:nvSpPr>
          <p:cNvPr id="10" name="Rectangle 9">
            <a:extLst>
              <a:ext uri="{FF2B5EF4-FFF2-40B4-BE49-F238E27FC236}">
                <a16:creationId xmlns:a16="http://schemas.microsoft.com/office/drawing/2014/main" id="{5D1A0A72-C6A2-0DEB-CA51-0D33171B3E8D}"/>
              </a:ext>
            </a:extLst>
          </p:cNvPr>
          <p:cNvSpPr/>
          <p:nvPr/>
        </p:nvSpPr>
        <p:spPr>
          <a:xfrm>
            <a:off x="196746" y="1353188"/>
            <a:ext cx="8803688" cy="65493"/>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
        <p:nvSpPr>
          <p:cNvPr id="16" name="Thought Bubble: Cloud 15">
            <a:extLst>
              <a:ext uri="{FF2B5EF4-FFF2-40B4-BE49-F238E27FC236}">
                <a16:creationId xmlns:a16="http://schemas.microsoft.com/office/drawing/2014/main" id="{A9DC963E-846B-7D11-9A05-514406AAB276}"/>
              </a:ext>
            </a:extLst>
          </p:cNvPr>
          <p:cNvSpPr/>
          <p:nvPr/>
        </p:nvSpPr>
        <p:spPr>
          <a:xfrm rot="20773168">
            <a:off x="1853250" y="2115033"/>
            <a:ext cx="2800853" cy="2307801"/>
          </a:xfrm>
          <a:prstGeom prst="cloudCallout">
            <a:avLst>
              <a:gd name="adj1" fmla="val -65654"/>
              <a:gd name="adj2" fmla="val 63957"/>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 blue and black logo&#10;&#10;Description automatically generated">
            <a:extLst>
              <a:ext uri="{FF2B5EF4-FFF2-40B4-BE49-F238E27FC236}">
                <a16:creationId xmlns:a16="http://schemas.microsoft.com/office/drawing/2014/main" id="{01C72478-FE30-EC99-8F9C-06F9B90C5ED7}"/>
              </a:ext>
            </a:extLst>
          </p:cNvPr>
          <p:cNvPicPr>
            <a:picLocks noChangeAspect="1"/>
          </p:cNvPicPr>
          <p:nvPr/>
        </p:nvPicPr>
        <p:blipFill>
          <a:blip r:embed="rId4"/>
          <a:stretch>
            <a:fillRect/>
          </a:stretch>
        </p:blipFill>
        <p:spPr>
          <a:xfrm>
            <a:off x="10331133" y="-143510"/>
            <a:ext cx="1933575" cy="1943100"/>
          </a:xfrm>
          <a:prstGeom prst="rect">
            <a:avLst/>
          </a:prstGeom>
        </p:spPr>
      </p:pic>
      <p:pic>
        <p:nvPicPr>
          <p:cNvPr id="26" name="Picture 25">
            <a:extLst>
              <a:ext uri="{FF2B5EF4-FFF2-40B4-BE49-F238E27FC236}">
                <a16:creationId xmlns:a16="http://schemas.microsoft.com/office/drawing/2014/main" id="{CD1BC43F-ED42-A82C-2079-168086521442}"/>
              </a:ext>
            </a:extLst>
          </p:cNvPr>
          <p:cNvPicPr>
            <a:picLocks noChangeAspect="1"/>
          </p:cNvPicPr>
          <p:nvPr/>
        </p:nvPicPr>
        <p:blipFill>
          <a:blip r:embed="rId5"/>
          <a:stretch>
            <a:fillRect/>
          </a:stretch>
        </p:blipFill>
        <p:spPr>
          <a:xfrm>
            <a:off x="9745128" y="2032743"/>
            <a:ext cx="1552792" cy="1895740"/>
          </a:xfrm>
          <a:prstGeom prst="rect">
            <a:avLst/>
          </a:prstGeom>
        </p:spPr>
      </p:pic>
      <p:sp>
        <p:nvSpPr>
          <p:cNvPr id="27" name="Speech Bubble: Rectangle with Corners Rounded 26">
            <a:extLst>
              <a:ext uri="{FF2B5EF4-FFF2-40B4-BE49-F238E27FC236}">
                <a16:creationId xmlns:a16="http://schemas.microsoft.com/office/drawing/2014/main" id="{12FC1E17-66A1-1996-BD60-A4C52B8F48C5}"/>
              </a:ext>
            </a:extLst>
          </p:cNvPr>
          <p:cNvSpPr/>
          <p:nvPr/>
        </p:nvSpPr>
        <p:spPr>
          <a:xfrm>
            <a:off x="5225143" y="1669474"/>
            <a:ext cx="3775291" cy="4793274"/>
          </a:xfrm>
          <a:prstGeom prst="wedgeRoundRectCallout">
            <a:avLst>
              <a:gd name="adj1" fmla="val 70967"/>
              <a:gd name="adj2" fmla="val -23155"/>
              <a:gd name="adj3" fmla="val 16667"/>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i="1">
                <a:solidFill>
                  <a:srgbClr val="4478A8"/>
                </a:solidFill>
                <a:latin typeface="Arial"/>
                <a:cs typeface="Arial"/>
              </a:rPr>
              <a:t>Hmmm… this is very complex! </a:t>
            </a:r>
          </a:p>
          <a:p>
            <a:pPr algn="ctr"/>
            <a:r>
              <a:rPr lang="en-GB" sz="1600" i="1">
                <a:solidFill>
                  <a:srgbClr val="4478A8"/>
                </a:solidFill>
                <a:latin typeface="Arial"/>
                <a:cs typeface="Arial"/>
              </a:rPr>
              <a:t>There are lots of different processes which contribute to this but… </a:t>
            </a:r>
          </a:p>
          <a:p>
            <a:pPr algn="ctr"/>
            <a:r>
              <a:rPr lang="en-GB" sz="1600" i="1">
                <a:solidFill>
                  <a:srgbClr val="4478A8"/>
                </a:solidFill>
                <a:latin typeface="Arial"/>
                <a:cs typeface="Arial"/>
              </a:rPr>
              <a:t>1. One part of the explanation is that exposure to </a:t>
            </a:r>
            <a:r>
              <a:rPr lang="en-GB" sz="1600" b="1" i="1">
                <a:solidFill>
                  <a:srgbClr val="4478A8"/>
                </a:solidFill>
                <a:latin typeface="Arial"/>
                <a:cs typeface="Arial"/>
              </a:rPr>
              <a:t>hot and cold add an additional workload </a:t>
            </a:r>
            <a:r>
              <a:rPr lang="en-GB" sz="1600" i="1">
                <a:solidFill>
                  <a:srgbClr val="4478A8"/>
                </a:solidFill>
                <a:latin typeface="Arial"/>
                <a:cs typeface="Arial"/>
              </a:rPr>
              <a:t>to your physiological system, as your body works constantly to maintain a heathy internal temperature.  </a:t>
            </a:r>
          </a:p>
          <a:p>
            <a:pPr algn="ctr"/>
            <a:endParaRPr lang="en-GB" sz="1600" i="1">
              <a:solidFill>
                <a:srgbClr val="4478A8"/>
              </a:solidFill>
              <a:latin typeface="Arial"/>
              <a:cs typeface="Arial"/>
            </a:endParaRPr>
          </a:p>
          <a:p>
            <a:pPr algn="ctr"/>
            <a:r>
              <a:rPr lang="en-GB" sz="1600" i="1">
                <a:solidFill>
                  <a:srgbClr val="4478A8"/>
                </a:solidFill>
                <a:latin typeface="Arial"/>
                <a:cs typeface="Arial"/>
              </a:rPr>
              <a:t>2. Another aspect of this is that </a:t>
            </a:r>
            <a:r>
              <a:rPr lang="en-GB" sz="1600" b="1" i="1">
                <a:solidFill>
                  <a:srgbClr val="4478A8"/>
                </a:solidFill>
                <a:latin typeface="Arial"/>
                <a:cs typeface="Arial"/>
              </a:rPr>
              <a:t>the conditions make the work itself more difficult </a:t>
            </a:r>
            <a:r>
              <a:rPr lang="en-GB" sz="1600" i="1">
                <a:solidFill>
                  <a:srgbClr val="4478A8"/>
                </a:solidFill>
                <a:latin typeface="Arial"/>
                <a:cs typeface="Arial"/>
              </a:rPr>
              <a:t>and sometimes more hazardous (think about digging or climbing in the rain)… This extra task complexity also increases the workload of a task.   </a:t>
            </a:r>
            <a:endParaRPr lang="en-GB" sz="1600" i="1">
              <a:solidFill>
                <a:srgbClr val="4478A8"/>
              </a:solidFill>
              <a:latin typeface="Arial" panose="020B0604020202020204" pitchFamily="34" charset="0"/>
              <a:cs typeface="Arial" panose="020B0604020202020204" pitchFamily="34" charset="0"/>
            </a:endParaRPr>
          </a:p>
        </p:txBody>
      </p:sp>
      <p:sp>
        <p:nvSpPr>
          <p:cNvPr id="28" name="Action Button: Blank 27">
            <a:hlinkClick r:id="rId6" action="ppaction://hlinksldjump" highlightClick="1"/>
            <a:extLst>
              <a:ext uri="{FF2B5EF4-FFF2-40B4-BE49-F238E27FC236}">
                <a16:creationId xmlns:a16="http://schemas.microsoft.com/office/drawing/2014/main" id="{A631F54E-FE5B-460B-FF30-22A67DB7BA55}"/>
              </a:ext>
            </a:extLst>
          </p:cNvPr>
          <p:cNvSpPr/>
          <p:nvPr/>
        </p:nvSpPr>
        <p:spPr>
          <a:xfrm>
            <a:off x="2225990" y="2802967"/>
            <a:ext cx="1903870" cy="84256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rgbClr val="4478A8"/>
                </a:solidFill>
              </a:rPr>
              <a:t>Why do I feel more tired after working in bad weather? </a:t>
            </a:r>
          </a:p>
        </p:txBody>
      </p:sp>
      <p:pic>
        <p:nvPicPr>
          <p:cNvPr id="7" name="Picture 6">
            <a:extLst>
              <a:ext uri="{FF2B5EF4-FFF2-40B4-BE49-F238E27FC236}">
                <a16:creationId xmlns:a16="http://schemas.microsoft.com/office/drawing/2014/main" id="{C2AD52C8-13EC-E750-5A94-62961B91B5EA}"/>
              </a:ext>
            </a:extLst>
          </p:cNvPr>
          <p:cNvPicPr>
            <a:picLocks noChangeAspect="1"/>
          </p:cNvPicPr>
          <p:nvPr/>
        </p:nvPicPr>
        <p:blipFill>
          <a:blip r:embed="rId7"/>
          <a:stretch>
            <a:fillRect/>
          </a:stretch>
        </p:blipFill>
        <p:spPr>
          <a:xfrm>
            <a:off x="498178" y="4580598"/>
            <a:ext cx="1234083" cy="1631357"/>
          </a:xfrm>
          <a:prstGeom prst="rect">
            <a:avLst/>
          </a:prstGeom>
          <a:ln>
            <a:noFill/>
          </a:ln>
        </p:spPr>
      </p:pic>
    </p:spTree>
    <p:extLst>
      <p:ext uri="{BB962C8B-B14F-4D97-AF65-F5344CB8AC3E}">
        <p14:creationId xmlns:p14="http://schemas.microsoft.com/office/powerpoint/2010/main" val="377953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E07D1-6CD8-D61C-F46A-5507420404E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1CA27FA-5022-FC61-6943-0B124F4A474F}"/>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43BB78E1-30B8-BE06-2F91-BECFEEB314EC}"/>
              </a:ext>
            </a:extLst>
          </p:cNvPr>
          <p:cNvSpPr>
            <a:spLocks noGrp="1"/>
          </p:cNvSpPr>
          <p:nvPr>
            <p:ph type="title"/>
          </p:nvPr>
        </p:nvSpPr>
        <p:spPr>
          <a:xfrm>
            <a:off x="334462" y="1113543"/>
            <a:ext cx="7541177" cy="594043"/>
          </a:xfrm>
        </p:spPr>
        <p:txBody>
          <a:bodyPr vert="horz" lIns="91440" tIns="45720" rIns="91440" bIns="45720" rtlCol="0" anchor="t">
            <a:normAutofit/>
          </a:bodyPr>
          <a:lstStyle/>
          <a:p>
            <a:r>
              <a:rPr lang="en-US" sz="3600">
                <a:solidFill>
                  <a:srgbClr val="4478A8"/>
                </a:solidFill>
                <a:latin typeface="Arial"/>
                <a:cs typeface="Calibri Light"/>
              </a:rPr>
              <a:t>Thinking about mental fatigue: </a:t>
            </a:r>
          </a:p>
        </p:txBody>
      </p:sp>
      <p:pic>
        <p:nvPicPr>
          <p:cNvPr id="7" name="Picture 6" descr="A blue and black logo&#10;&#10;Description automatically generated">
            <a:extLst>
              <a:ext uri="{FF2B5EF4-FFF2-40B4-BE49-F238E27FC236}">
                <a16:creationId xmlns:a16="http://schemas.microsoft.com/office/drawing/2014/main" id="{F9BBB470-ACF1-6C5B-ECEE-DDA02017AEC9}"/>
              </a:ext>
            </a:extLst>
          </p:cNvPr>
          <p:cNvPicPr>
            <a:picLocks noChangeAspect="1"/>
          </p:cNvPicPr>
          <p:nvPr/>
        </p:nvPicPr>
        <p:blipFill>
          <a:blip r:embed="rId4"/>
          <a:stretch>
            <a:fillRect/>
          </a:stretch>
        </p:blipFill>
        <p:spPr>
          <a:xfrm>
            <a:off x="10331133" y="-143510"/>
            <a:ext cx="1933575" cy="1943100"/>
          </a:xfrm>
          <a:prstGeom prst="rect">
            <a:avLst/>
          </a:prstGeom>
        </p:spPr>
      </p:pic>
      <p:sp>
        <p:nvSpPr>
          <p:cNvPr id="6" name="Rectangle 5">
            <a:extLst>
              <a:ext uri="{FF2B5EF4-FFF2-40B4-BE49-F238E27FC236}">
                <a16:creationId xmlns:a16="http://schemas.microsoft.com/office/drawing/2014/main" id="{C63A85AE-1EA6-94EA-7108-A7BEE6B919F3}"/>
              </a:ext>
            </a:extLst>
          </p:cNvPr>
          <p:cNvSpPr/>
          <p:nvPr/>
        </p:nvSpPr>
        <p:spPr>
          <a:xfrm flipV="1">
            <a:off x="490395" y="1684723"/>
            <a:ext cx="6043756"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
        <p:nvSpPr>
          <p:cNvPr id="8" name="Content Placeholder 7">
            <a:extLst>
              <a:ext uri="{FF2B5EF4-FFF2-40B4-BE49-F238E27FC236}">
                <a16:creationId xmlns:a16="http://schemas.microsoft.com/office/drawing/2014/main" id="{7F4A1C70-1460-A985-E0B9-B3BBF9CCA444}"/>
              </a:ext>
            </a:extLst>
          </p:cNvPr>
          <p:cNvSpPr>
            <a:spLocks noGrp="1"/>
          </p:cNvSpPr>
          <p:nvPr>
            <p:ph idx="1"/>
          </p:nvPr>
        </p:nvSpPr>
        <p:spPr>
          <a:xfrm>
            <a:off x="490392" y="1969599"/>
            <a:ext cx="6536101" cy="4417786"/>
          </a:xfrm>
          <a:solidFill>
            <a:srgbClr val="E4E9F3"/>
          </a:solidFill>
        </p:spPr>
        <p:txBody>
          <a:bodyPr vert="horz" lIns="91440" tIns="45720" rIns="91440" bIns="45720" rtlCol="0" anchor="t">
            <a:normAutofit lnSpcReduction="10000"/>
          </a:bodyPr>
          <a:lstStyle/>
          <a:p>
            <a:pPr marL="0" indent="0">
              <a:buNone/>
            </a:pPr>
            <a:r>
              <a:rPr lang="en-GB" sz="1800">
                <a:solidFill>
                  <a:srgbClr val="4478A8"/>
                </a:solidFill>
                <a:latin typeface="Arial"/>
                <a:cs typeface="Arial"/>
              </a:rPr>
              <a:t>Mental fatigue is the psychological state that develops from effortful engagement with mental work, it is characterised by:  </a:t>
            </a:r>
            <a:endParaRPr lang="en-GB" sz="1800">
              <a:solidFill>
                <a:srgbClr val="4478A8"/>
              </a:solidFill>
              <a:latin typeface="Arial" panose="020B0604020202020204" pitchFamily="34" charset="0"/>
            </a:endParaRPr>
          </a:p>
          <a:p>
            <a:r>
              <a:rPr lang="en-GB" sz="1800">
                <a:solidFill>
                  <a:srgbClr val="4478A8"/>
                </a:solidFill>
                <a:latin typeface="Arial"/>
                <a:cs typeface="Arial"/>
              </a:rPr>
              <a:t>Feelings of mental weariness, tiredness, disconnectedness</a:t>
            </a:r>
          </a:p>
          <a:p>
            <a:r>
              <a:rPr lang="en-GB" sz="1800">
                <a:solidFill>
                  <a:srgbClr val="4478A8"/>
                </a:solidFill>
                <a:latin typeface="Arial"/>
                <a:cs typeface="Arial"/>
              </a:rPr>
              <a:t>Aversion to sustaining your effort or task engagement   </a:t>
            </a:r>
            <a:endParaRPr lang="en-GB" sz="1800">
              <a:solidFill>
                <a:srgbClr val="4478A8"/>
              </a:solidFill>
              <a:latin typeface="Arial" panose="020B0604020202020204" pitchFamily="34" charset="0"/>
              <a:cs typeface="Arial"/>
            </a:endParaRPr>
          </a:p>
          <a:p>
            <a:pPr marL="0" indent="0">
              <a:buNone/>
            </a:pPr>
            <a:endParaRPr lang="en-GB" sz="1800">
              <a:solidFill>
                <a:srgbClr val="4478A8"/>
              </a:solidFill>
              <a:latin typeface="Arial" panose="020B0604020202020204" pitchFamily="34" charset="0"/>
            </a:endParaRPr>
          </a:p>
          <a:p>
            <a:pPr marL="0" indent="0">
              <a:buNone/>
            </a:pPr>
            <a:r>
              <a:rPr lang="en-GB" sz="1600" b="1">
                <a:solidFill>
                  <a:srgbClr val="4478A8"/>
                </a:solidFill>
                <a:latin typeface="Arial" panose="020B0604020202020204" pitchFamily="34" charset="0"/>
              </a:rPr>
              <a:t>Our exploration into your working context found </a:t>
            </a:r>
          </a:p>
          <a:p>
            <a:pPr marL="0" indent="0" algn="ctr">
              <a:buNone/>
            </a:pPr>
            <a:r>
              <a:rPr lang="en-GB" sz="1800">
                <a:solidFill>
                  <a:srgbClr val="ED7D31"/>
                </a:solidFill>
                <a:latin typeface="Arial"/>
                <a:cs typeface="Arial"/>
              </a:rPr>
              <a:t>Key causes of mental fatigue were: </a:t>
            </a:r>
            <a:endParaRPr lang="en-GB" sz="1800">
              <a:solidFill>
                <a:srgbClr val="ED7D31"/>
              </a:solidFill>
              <a:latin typeface="Arial" panose="020B0604020202020204" pitchFamily="34" charset="0"/>
              <a:cs typeface="Arial"/>
            </a:endParaRPr>
          </a:p>
          <a:p>
            <a:r>
              <a:rPr lang="en-US" sz="1800">
                <a:solidFill>
                  <a:srgbClr val="4478A8"/>
                </a:solidFill>
                <a:latin typeface="Arial"/>
                <a:cs typeface="Arial"/>
              </a:rPr>
              <a:t>Travel time – driving as a mental task load</a:t>
            </a:r>
          </a:p>
          <a:p>
            <a:r>
              <a:rPr lang="en-US" sz="1800">
                <a:solidFill>
                  <a:srgbClr val="4478A8"/>
                </a:solidFill>
                <a:latin typeface="Arial"/>
                <a:cs typeface="Arial"/>
              </a:rPr>
              <a:t>Heavy and increasing range of role requirements (role complexity)</a:t>
            </a:r>
          </a:p>
          <a:p>
            <a:r>
              <a:rPr lang="en-US" sz="1800">
                <a:solidFill>
                  <a:srgbClr val="4478A8"/>
                </a:solidFill>
                <a:latin typeface="Arial"/>
                <a:cs typeface="Arial"/>
              </a:rPr>
              <a:t>Time pressure</a:t>
            </a:r>
          </a:p>
          <a:p>
            <a:r>
              <a:rPr lang="en-US" sz="1800">
                <a:solidFill>
                  <a:srgbClr val="4478A8"/>
                </a:solidFill>
                <a:latin typeface="Arial"/>
                <a:cs typeface="Arial"/>
              </a:rPr>
              <a:t>Accumulation of work demands </a:t>
            </a:r>
            <a:endParaRPr lang="en-US" sz="1800">
              <a:solidFill>
                <a:srgbClr val="4478A8"/>
              </a:solidFill>
              <a:latin typeface="Arial" panose="020B0604020202020204" pitchFamily="34" charset="0"/>
              <a:cs typeface="Arial"/>
            </a:endParaRPr>
          </a:p>
          <a:p>
            <a:r>
              <a:rPr lang="en-US" sz="1800">
                <a:solidFill>
                  <a:srgbClr val="4478A8"/>
                </a:solidFill>
                <a:latin typeface="Arial"/>
                <a:cs typeface="Arial"/>
              </a:rPr>
              <a:t>Safety critical tasks requiring problem solving </a:t>
            </a:r>
            <a:endParaRPr lang="en-US" sz="1800">
              <a:solidFill>
                <a:srgbClr val="4478A8"/>
              </a:solidFill>
              <a:latin typeface="Arial" panose="020B0604020202020204" pitchFamily="34" charset="0"/>
              <a:cs typeface="Arial"/>
            </a:endParaRPr>
          </a:p>
          <a:p>
            <a:pPr marL="0" indent="0" algn="ctr">
              <a:buNone/>
            </a:pPr>
            <a:endParaRPr lang="en-GB" sz="1900">
              <a:solidFill>
                <a:srgbClr val="ED7D31"/>
              </a:solidFill>
              <a:latin typeface="Arial" panose="020B0604020202020204" pitchFamily="34" charset="0"/>
            </a:endParaRPr>
          </a:p>
          <a:p>
            <a:pPr marL="0" indent="0" algn="ctr">
              <a:buNone/>
            </a:pPr>
            <a:endParaRPr lang="en-GB" sz="1900">
              <a:solidFill>
                <a:srgbClr val="ED7D31"/>
              </a:solidFill>
              <a:latin typeface="Arial" panose="020B0604020202020204" pitchFamily="34" charset="0"/>
            </a:endParaRPr>
          </a:p>
          <a:p>
            <a:pPr marL="0" indent="0" algn="ctr">
              <a:buNone/>
            </a:pPr>
            <a:endParaRPr lang="en-GB" sz="2000">
              <a:solidFill>
                <a:srgbClr val="ED7D31"/>
              </a:solidFill>
              <a:latin typeface="Arial" panose="020B0604020202020204" pitchFamily="34" charset="0"/>
            </a:endParaRPr>
          </a:p>
          <a:p>
            <a:pPr marL="0" indent="0" algn="ctr">
              <a:buNone/>
            </a:pPr>
            <a:endParaRPr lang="en-GB" sz="2000">
              <a:solidFill>
                <a:srgbClr val="ED7D31"/>
              </a:solidFill>
              <a:latin typeface="Arial" panose="020B0604020202020204" pitchFamily="34" charset="0"/>
            </a:endParaRPr>
          </a:p>
        </p:txBody>
      </p:sp>
      <p:pic>
        <p:nvPicPr>
          <p:cNvPr id="14" name="Picture 13">
            <a:extLst>
              <a:ext uri="{FF2B5EF4-FFF2-40B4-BE49-F238E27FC236}">
                <a16:creationId xmlns:a16="http://schemas.microsoft.com/office/drawing/2014/main" id="{6AB4BCA4-22DD-B091-A255-BF9D1DB050F0}"/>
              </a:ext>
            </a:extLst>
          </p:cNvPr>
          <p:cNvPicPr>
            <a:picLocks noChangeAspect="1"/>
          </p:cNvPicPr>
          <p:nvPr/>
        </p:nvPicPr>
        <p:blipFill>
          <a:blip r:embed="rId5"/>
          <a:stretch>
            <a:fillRect/>
          </a:stretch>
        </p:blipFill>
        <p:spPr>
          <a:xfrm>
            <a:off x="7354597" y="2371520"/>
            <a:ext cx="3619738" cy="3372937"/>
          </a:xfrm>
          <a:prstGeom prst="rect">
            <a:avLst/>
          </a:prstGeom>
        </p:spPr>
      </p:pic>
    </p:spTree>
    <p:extLst>
      <p:ext uri="{BB962C8B-B14F-4D97-AF65-F5344CB8AC3E}">
        <p14:creationId xmlns:p14="http://schemas.microsoft.com/office/powerpoint/2010/main" val="3068378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E07D1-6CD8-D61C-F46A-5507420404E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1CA27FA-5022-FC61-6943-0B124F4A474F}"/>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43BB78E1-30B8-BE06-2F91-BECFEEB314EC}"/>
              </a:ext>
            </a:extLst>
          </p:cNvPr>
          <p:cNvSpPr>
            <a:spLocks noGrp="1"/>
          </p:cNvSpPr>
          <p:nvPr>
            <p:ph type="title"/>
          </p:nvPr>
        </p:nvSpPr>
        <p:spPr>
          <a:xfrm>
            <a:off x="334462" y="963478"/>
            <a:ext cx="10515600" cy="594043"/>
          </a:xfrm>
        </p:spPr>
        <p:txBody>
          <a:bodyPr vert="horz" lIns="91440" tIns="45720" rIns="91440" bIns="45720" rtlCol="0" anchor="t">
            <a:normAutofit/>
          </a:bodyPr>
          <a:lstStyle/>
          <a:p>
            <a:r>
              <a:rPr lang="en-US" sz="3600">
                <a:solidFill>
                  <a:srgbClr val="4478A8"/>
                </a:solidFill>
                <a:latin typeface="Arial"/>
                <a:cs typeface="Calibri Light"/>
              </a:rPr>
              <a:t>Controls for mental fatigue - organisational</a:t>
            </a:r>
          </a:p>
        </p:txBody>
      </p:sp>
      <p:pic>
        <p:nvPicPr>
          <p:cNvPr id="7" name="Picture 6" descr="A blue and black logo&#10;&#10;Description automatically generated">
            <a:extLst>
              <a:ext uri="{FF2B5EF4-FFF2-40B4-BE49-F238E27FC236}">
                <a16:creationId xmlns:a16="http://schemas.microsoft.com/office/drawing/2014/main" id="{F9BBB470-ACF1-6C5B-ECEE-DDA02017AEC9}"/>
              </a:ext>
            </a:extLst>
          </p:cNvPr>
          <p:cNvPicPr>
            <a:picLocks noChangeAspect="1"/>
          </p:cNvPicPr>
          <p:nvPr/>
        </p:nvPicPr>
        <p:blipFill>
          <a:blip r:embed="rId4"/>
          <a:stretch>
            <a:fillRect/>
          </a:stretch>
        </p:blipFill>
        <p:spPr>
          <a:xfrm>
            <a:off x="10331133" y="-143510"/>
            <a:ext cx="1933575" cy="1943100"/>
          </a:xfrm>
          <a:prstGeom prst="rect">
            <a:avLst/>
          </a:prstGeom>
        </p:spPr>
      </p:pic>
      <p:sp>
        <p:nvSpPr>
          <p:cNvPr id="6" name="Rectangle 5">
            <a:extLst>
              <a:ext uri="{FF2B5EF4-FFF2-40B4-BE49-F238E27FC236}">
                <a16:creationId xmlns:a16="http://schemas.microsoft.com/office/drawing/2014/main" id="{C63A85AE-1EA6-94EA-7108-A7BEE6B919F3}"/>
              </a:ext>
            </a:extLst>
          </p:cNvPr>
          <p:cNvSpPr/>
          <p:nvPr/>
        </p:nvSpPr>
        <p:spPr>
          <a:xfrm flipV="1">
            <a:off x="399413" y="1567660"/>
            <a:ext cx="8644003"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
        <p:nvSpPr>
          <p:cNvPr id="11" name="TextBox 10">
            <a:extLst>
              <a:ext uri="{FF2B5EF4-FFF2-40B4-BE49-F238E27FC236}">
                <a16:creationId xmlns:a16="http://schemas.microsoft.com/office/drawing/2014/main" id="{C52F0A9C-9E12-F2FF-EFAF-DBEC466D3ADC}"/>
              </a:ext>
            </a:extLst>
          </p:cNvPr>
          <p:cNvSpPr txBox="1"/>
          <p:nvPr/>
        </p:nvSpPr>
        <p:spPr>
          <a:xfrm>
            <a:off x="4440089" y="2297125"/>
            <a:ext cx="6992058" cy="3046988"/>
          </a:xfrm>
          <a:prstGeom prst="rect">
            <a:avLst/>
          </a:prstGeom>
          <a:solidFill>
            <a:srgbClr val="E4E9F3"/>
          </a:solidFill>
          <a:ln>
            <a:solidFill>
              <a:schemeClr val="bg1"/>
            </a:solidFill>
          </a:ln>
        </p:spPr>
        <p:txBody>
          <a:bodyPr wrap="square" lIns="91440" tIns="45720" rIns="91440" bIns="45720" rtlCol="0" anchor="t">
            <a:spAutoFit/>
          </a:bodyPr>
          <a:lstStyle/>
          <a:p>
            <a:pPr algn="ctr"/>
            <a:r>
              <a:rPr lang="en-US" sz="1600" b="1">
                <a:solidFill>
                  <a:srgbClr val="4478A8"/>
                </a:solidFill>
                <a:latin typeface="Arial"/>
                <a:cs typeface="Arial"/>
              </a:rPr>
              <a:t>O</a:t>
            </a:r>
            <a:r>
              <a:rPr lang="en-GB" sz="1600" b="1">
                <a:solidFill>
                  <a:srgbClr val="4478A8"/>
                </a:solidFill>
                <a:latin typeface="Arial"/>
                <a:cs typeface="Arial"/>
              </a:rPr>
              <a:t>rganisation level controls</a:t>
            </a:r>
          </a:p>
          <a:p>
            <a:pPr algn="ctr"/>
            <a:endParaRPr lang="en-GB" sz="1600" b="1">
              <a:solidFill>
                <a:srgbClr val="4478A8"/>
              </a:solidFill>
              <a:latin typeface="Arial" panose="020B0604020202020204" pitchFamily="34" charset="0"/>
              <a:cs typeface="Arial" panose="020B0604020202020204" pitchFamily="34" charset="0"/>
            </a:endParaRPr>
          </a:p>
          <a:p>
            <a:r>
              <a:rPr lang="en-GB" sz="1600">
                <a:solidFill>
                  <a:srgbClr val="4478A8"/>
                </a:solidFill>
                <a:latin typeface="Arial"/>
                <a:cs typeface="Arial"/>
              </a:rPr>
              <a:t>Your organisation has the legal responsibility to ensure your workload is risk assessed to minimise the risks to safety critical aspects of your work and your mental health    </a:t>
            </a:r>
            <a:br>
              <a:rPr lang="en-GB" sz="1600">
                <a:latin typeface="Arial"/>
                <a:cs typeface="Arial"/>
              </a:rPr>
            </a:br>
            <a:endParaRPr lang="en-GB" sz="1600">
              <a:solidFill>
                <a:srgbClr val="4478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solidFill>
                  <a:srgbClr val="4478A8"/>
                </a:solidFill>
                <a:latin typeface="Arial"/>
                <a:cs typeface="Arial"/>
              </a:rPr>
              <a:t>Organisation level risk assessment – including interventions to control risks </a:t>
            </a:r>
            <a:br>
              <a:rPr lang="en-GB" sz="1600">
                <a:latin typeface="Arial"/>
                <a:cs typeface="Arial"/>
              </a:rPr>
            </a:br>
            <a:endParaRPr lang="en-GB" sz="1600">
              <a:solidFill>
                <a:srgbClr val="4478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solidFill>
                  <a:srgbClr val="4478A8"/>
                </a:solidFill>
                <a:latin typeface="Arial"/>
                <a:cs typeface="Arial"/>
              </a:rPr>
              <a:t>Manage working hours to reduce risk of overload </a:t>
            </a:r>
            <a:br>
              <a:rPr lang="en-GB" sz="1600">
                <a:latin typeface="Arial"/>
                <a:cs typeface="Arial"/>
              </a:rPr>
            </a:br>
            <a:endParaRPr lang="en-GB" sz="1600">
              <a:solidFill>
                <a:srgbClr val="4478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solidFill>
                  <a:srgbClr val="4478A8"/>
                </a:solidFill>
                <a:latin typeface="Arial"/>
                <a:cs typeface="Arial"/>
              </a:rPr>
              <a:t>Review role requirements to ensure breadth of role is manageable   </a:t>
            </a:r>
            <a:endParaRPr lang="en-GB" sz="1600">
              <a:solidFill>
                <a:srgbClr val="4478A8"/>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8394E72-34A4-3464-BB17-D7B46F2F49A6}"/>
              </a:ext>
            </a:extLst>
          </p:cNvPr>
          <p:cNvPicPr>
            <a:picLocks noChangeAspect="1"/>
          </p:cNvPicPr>
          <p:nvPr/>
        </p:nvPicPr>
        <p:blipFill>
          <a:blip r:embed="rId5"/>
          <a:stretch>
            <a:fillRect/>
          </a:stretch>
        </p:blipFill>
        <p:spPr>
          <a:xfrm>
            <a:off x="591136" y="2334484"/>
            <a:ext cx="3239613" cy="3018730"/>
          </a:xfrm>
          <a:prstGeom prst="rect">
            <a:avLst/>
          </a:prstGeom>
        </p:spPr>
      </p:pic>
    </p:spTree>
    <p:extLst>
      <p:ext uri="{BB962C8B-B14F-4D97-AF65-F5344CB8AC3E}">
        <p14:creationId xmlns:p14="http://schemas.microsoft.com/office/powerpoint/2010/main" val="267730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E07D1-6CD8-D61C-F46A-5507420404E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1CA27FA-5022-FC61-6943-0B124F4A474F}"/>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43BB78E1-30B8-BE06-2F91-BECFEEB314EC}"/>
              </a:ext>
            </a:extLst>
          </p:cNvPr>
          <p:cNvSpPr>
            <a:spLocks noGrp="1"/>
          </p:cNvSpPr>
          <p:nvPr>
            <p:ph type="title"/>
          </p:nvPr>
        </p:nvSpPr>
        <p:spPr>
          <a:xfrm>
            <a:off x="334462" y="963478"/>
            <a:ext cx="10515600" cy="594043"/>
          </a:xfrm>
        </p:spPr>
        <p:txBody>
          <a:bodyPr vert="horz" lIns="91440" tIns="45720" rIns="91440" bIns="45720" rtlCol="0" anchor="t">
            <a:normAutofit/>
          </a:bodyPr>
          <a:lstStyle/>
          <a:p>
            <a:r>
              <a:rPr lang="en-US" sz="3600">
                <a:solidFill>
                  <a:srgbClr val="4478A8"/>
                </a:solidFill>
                <a:latin typeface="Arial"/>
                <a:cs typeface="Calibri Light"/>
              </a:rPr>
              <a:t>Controls for mental fatigue</a:t>
            </a:r>
          </a:p>
        </p:txBody>
      </p:sp>
      <p:pic>
        <p:nvPicPr>
          <p:cNvPr id="7" name="Picture 6" descr="A blue and black logo&#10;&#10;Description automatically generated">
            <a:extLst>
              <a:ext uri="{FF2B5EF4-FFF2-40B4-BE49-F238E27FC236}">
                <a16:creationId xmlns:a16="http://schemas.microsoft.com/office/drawing/2014/main" id="{F9BBB470-ACF1-6C5B-ECEE-DDA02017AEC9}"/>
              </a:ext>
            </a:extLst>
          </p:cNvPr>
          <p:cNvPicPr>
            <a:picLocks noChangeAspect="1"/>
          </p:cNvPicPr>
          <p:nvPr/>
        </p:nvPicPr>
        <p:blipFill>
          <a:blip r:embed="rId4"/>
          <a:stretch>
            <a:fillRect/>
          </a:stretch>
        </p:blipFill>
        <p:spPr>
          <a:xfrm>
            <a:off x="10331133" y="-143510"/>
            <a:ext cx="1933575" cy="1943100"/>
          </a:xfrm>
          <a:prstGeom prst="rect">
            <a:avLst/>
          </a:prstGeom>
        </p:spPr>
      </p:pic>
      <p:sp>
        <p:nvSpPr>
          <p:cNvPr id="6" name="Rectangle 5">
            <a:extLst>
              <a:ext uri="{FF2B5EF4-FFF2-40B4-BE49-F238E27FC236}">
                <a16:creationId xmlns:a16="http://schemas.microsoft.com/office/drawing/2014/main" id="{C63A85AE-1EA6-94EA-7108-A7BEE6B919F3}"/>
              </a:ext>
            </a:extLst>
          </p:cNvPr>
          <p:cNvSpPr/>
          <p:nvPr/>
        </p:nvSpPr>
        <p:spPr>
          <a:xfrm flipV="1">
            <a:off x="442121" y="1504786"/>
            <a:ext cx="5318599" cy="70391"/>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
        <p:nvSpPr>
          <p:cNvPr id="15" name="TextBox 14">
            <a:extLst>
              <a:ext uri="{FF2B5EF4-FFF2-40B4-BE49-F238E27FC236}">
                <a16:creationId xmlns:a16="http://schemas.microsoft.com/office/drawing/2014/main" id="{8091B55C-792C-1B13-20E7-E45B64324617}"/>
              </a:ext>
            </a:extLst>
          </p:cNvPr>
          <p:cNvSpPr txBox="1"/>
          <p:nvPr/>
        </p:nvSpPr>
        <p:spPr>
          <a:xfrm>
            <a:off x="4165768" y="1831099"/>
            <a:ext cx="7435096" cy="4031873"/>
          </a:xfrm>
          <a:prstGeom prst="rect">
            <a:avLst/>
          </a:prstGeom>
          <a:solidFill>
            <a:srgbClr val="E4E9F3"/>
          </a:solidFill>
          <a:ln>
            <a:solidFill>
              <a:srgbClr val="E4E9F3"/>
            </a:solidFill>
          </a:ln>
        </p:spPr>
        <p:txBody>
          <a:bodyPr wrap="square" lIns="91440" tIns="45720" rIns="91440" bIns="45720" rtlCol="0" anchor="t">
            <a:spAutoFit/>
          </a:bodyPr>
          <a:lstStyle/>
          <a:p>
            <a:pPr algn="ctr"/>
            <a:r>
              <a:rPr lang="en-US" sz="1600" b="1" u="sng">
                <a:solidFill>
                  <a:srgbClr val="ED7D31"/>
                </a:solidFill>
                <a:latin typeface="Arial"/>
                <a:cs typeface="Arial"/>
              </a:rPr>
              <a:t>What you can do</a:t>
            </a:r>
            <a:br>
              <a:rPr lang="en-US" sz="1600" b="1" u="sng">
                <a:latin typeface="Arial"/>
                <a:cs typeface="Arial"/>
              </a:rPr>
            </a:br>
            <a:endParaRPr lang="en-US" sz="1600" b="1" u="sng">
              <a:solidFill>
                <a:srgbClr val="ED7D31"/>
              </a:solidFill>
              <a:latin typeface="Arial"/>
              <a:cs typeface="Arial"/>
            </a:endParaRPr>
          </a:p>
          <a:p>
            <a:pPr marL="285750" indent="-285750">
              <a:buFont typeface="Arial" panose="020B0604020202020204" pitchFamily="34" charset="0"/>
              <a:buChar char="•"/>
            </a:pPr>
            <a:r>
              <a:rPr lang="en-US" sz="1600">
                <a:solidFill>
                  <a:srgbClr val="4478A8"/>
                </a:solidFill>
                <a:latin typeface="Arial"/>
                <a:cs typeface="Arial"/>
              </a:rPr>
              <a:t>Monitor your own level of mental fatigue to avoid increased risks of poor decision making in the field and on administrative tasks where mistakes are costly - again you can ask yourself </a:t>
            </a:r>
            <a:br>
              <a:rPr lang="en-US" sz="1600">
                <a:latin typeface="Arial" panose="020B0604020202020204" pitchFamily="34" charset="0"/>
                <a:cs typeface="Arial" panose="020B0604020202020204" pitchFamily="34" charset="0"/>
              </a:rPr>
            </a:br>
            <a:r>
              <a:rPr lang="en-US" sz="1600">
                <a:solidFill>
                  <a:srgbClr val="4478A8"/>
                </a:solidFill>
                <a:latin typeface="Arial"/>
                <a:cs typeface="Arial"/>
              </a:rPr>
              <a:t>		          </a:t>
            </a:r>
            <a:r>
              <a:rPr lang="en-US" sz="1600" i="1">
                <a:solidFill>
                  <a:srgbClr val="4478A8"/>
                </a:solidFill>
                <a:latin typeface="Arial"/>
                <a:cs typeface="Arial"/>
              </a:rPr>
              <a:t>“am I still working safely? </a:t>
            </a:r>
            <a:br>
              <a:rPr lang="en-US" sz="1600" i="1">
                <a:latin typeface="Arial" panose="020B0604020202020204" pitchFamily="34" charset="0"/>
                <a:cs typeface="Arial" panose="020B0604020202020204" pitchFamily="34" charset="0"/>
              </a:rPr>
            </a:br>
            <a:r>
              <a:rPr lang="en-US" sz="1600" i="1">
                <a:solidFill>
                  <a:srgbClr val="4478A8"/>
                </a:solidFill>
                <a:latin typeface="Arial"/>
                <a:cs typeface="Arial"/>
              </a:rPr>
              <a:t>	     or do I feel so mentally tired I am starting to cut corners?”</a:t>
            </a:r>
          </a:p>
          <a:p>
            <a:pPr marL="285750" indent="-285750">
              <a:buFont typeface="Arial" panose="020B0604020202020204" pitchFamily="34" charset="0"/>
              <a:buChar char="•"/>
            </a:pPr>
            <a:endParaRPr lang="en-US" sz="1600">
              <a:solidFill>
                <a:srgbClr val="4478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solidFill>
                  <a:srgbClr val="4478A8"/>
                </a:solidFill>
                <a:latin typeface="Arial"/>
                <a:cs typeface="Arial"/>
              </a:rPr>
              <a:t>To avoid the onset of mental fatigue, taking rest breaks as appropriate or shift between more and less mentally demanding tasks </a:t>
            </a:r>
            <a:br>
              <a:rPr lang="en-US" sz="1600">
                <a:latin typeface="Arial"/>
                <a:cs typeface="Arial"/>
              </a:rPr>
            </a:br>
            <a:endParaRPr lang="en-US" sz="1600">
              <a:solidFill>
                <a:srgbClr val="4478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solidFill>
                  <a:srgbClr val="4478A8"/>
                </a:solidFill>
                <a:latin typeface="Arial"/>
                <a:cs typeface="Arial"/>
              </a:rPr>
              <a:t>If possible, postpone (or get support for) important tasks for which you know your decision making is likely to be poor</a:t>
            </a:r>
            <a:br>
              <a:rPr lang="en-US" sz="1600">
                <a:latin typeface="Arial"/>
                <a:cs typeface="Arial"/>
              </a:rPr>
            </a:br>
            <a:endParaRPr lang="en-US" sz="1600">
              <a:solidFill>
                <a:srgbClr val="4478A8"/>
              </a:solidFill>
              <a:latin typeface="Arial"/>
              <a:cs typeface="Arial"/>
            </a:endParaRPr>
          </a:p>
          <a:p>
            <a:pPr marL="285750" indent="-285750">
              <a:buFont typeface="Arial,Sans-Serif" panose="020B0604020202020204" pitchFamily="34" charset="0"/>
              <a:buChar char="•"/>
            </a:pPr>
            <a:r>
              <a:rPr lang="en-US" sz="1600">
                <a:solidFill>
                  <a:srgbClr val="4478A8"/>
                </a:solidFill>
                <a:latin typeface="Arial"/>
                <a:cs typeface="Arial"/>
              </a:rPr>
              <a:t>Be aware (and vigilant) of the subtle and often subconscious shift towards risky decisions </a:t>
            </a:r>
            <a:endParaRPr lang="en-US" sz="1600">
              <a:solidFill>
                <a:srgbClr val="000000"/>
              </a:solidFill>
              <a:latin typeface="Arial"/>
              <a:cs typeface="Arial"/>
            </a:endParaRPr>
          </a:p>
        </p:txBody>
      </p:sp>
      <p:pic>
        <p:nvPicPr>
          <p:cNvPr id="9" name="Picture 8">
            <a:extLst>
              <a:ext uri="{FF2B5EF4-FFF2-40B4-BE49-F238E27FC236}">
                <a16:creationId xmlns:a16="http://schemas.microsoft.com/office/drawing/2014/main" id="{28394E72-34A4-3464-BB17-D7B46F2F49A6}"/>
              </a:ext>
            </a:extLst>
          </p:cNvPr>
          <p:cNvPicPr>
            <a:picLocks noChangeAspect="1"/>
          </p:cNvPicPr>
          <p:nvPr/>
        </p:nvPicPr>
        <p:blipFill>
          <a:blip r:embed="rId5"/>
          <a:stretch>
            <a:fillRect/>
          </a:stretch>
        </p:blipFill>
        <p:spPr>
          <a:xfrm>
            <a:off x="591136" y="2334484"/>
            <a:ext cx="3239613" cy="3018730"/>
          </a:xfrm>
          <a:prstGeom prst="rect">
            <a:avLst/>
          </a:prstGeom>
        </p:spPr>
      </p:pic>
    </p:spTree>
    <p:extLst>
      <p:ext uri="{BB962C8B-B14F-4D97-AF65-F5344CB8AC3E}">
        <p14:creationId xmlns:p14="http://schemas.microsoft.com/office/powerpoint/2010/main" val="3972863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D1BC43F-ED42-A82C-2079-168086521442}"/>
              </a:ext>
            </a:extLst>
          </p:cNvPr>
          <p:cNvPicPr>
            <a:picLocks noChangeAspect="1"/>
          </p:cNvPicPr>
          <p:nvPr/>
        </p:nvPicPr>
        <p:blipFill>
          <a:blip r:embed="rId3"/>
          <a:stretch>
            <a:fillRect/>
          </a:stretch>
        </p:blipFill>
        <p:spPr>
          <a:xfrm>
            <a:off x="10168399" y="2564256"/>
            <a:ext cx="1552792" cy="1895740"/>
          </a:xfrm>
          <a:prstGeom prst="rect">
            <a:avLst/>
          </a:prstGeom>
          <a:ln>
            <a:noFill/>
          </a:ln>
        </p:spPr>
      </p:pic>
      <p:pic>
        <p:nvPicPr>
          <p:cNvPr id="4" name="Picture 3">
            <a:extLst>
              <a:ext uri="{FF2B5EF4-FFF2-40B4-BE49-F238E27FC236}">
                <a16:creationId xmlns:a16="http://schemas.microsoft.com/office/drawing/2014/main" id="{7EEBAF0F-9405-EC0C-D4F2-ED7D29A54162}"/>
              </a:ext>
            </a:extLst>
          </p:cNvPr>
          <p:cNvPicPr>
            <a:picLocks noChangeAspect="1"/>
          </p:cNvPicPr>
          <p:nvPr/>
        </p:nvPicPr>
        <p:blipFill>
          <a:blip r:embed="rId4"/>
          <a:stretch>
            <a:fillRect/>
          </a:stretch>
        </p:blipFill>
        <p:spPr>
          <a:xfrm>
            <a:off x="217341" y="34305"/>
            <a:ext cx="3446902" cy="655682"/>
          </a:xfrm>
          <a:prstGeom prst="rect">
            <a:avLst/>
          </a:prstGeom>
        </p:spPr>
      </p:pic>
      <p:sp>
        <p:nvSpPr>
          <p:cNvPr id="5" name="Title 1">
            <a:extLst>
              <a:ext uri="{FF2B5EF4-FFF2-40B4-BE49-F238E27FC236}">
                <a16:creationId xmlns:a16="http://schemas.microsoft.com/office/drawing/2014/main" id="{365970EC-18C9-77A9-981A-C7BD6AB867CD}"/>
              </a:ext>
            </a:extLst>
          </p:cNvPr>
          <p:cNvSpPr txBox="1">
            <a:spLocks/>
          </p:cNvSpPr>
          <p:nvPr/>
        </p:nvSpPr>
        <p:spPr>
          <a:xfrm>
            <a:off x="201637" y="800175"/>
            <a:ext cx="10515600" cy="5940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rgbClr val="4478A8"/>
                </a:solidFill>
                <a:latin typeface="Arial"/>
                <a:cs typeface="Calibri Light"/>
              </a:rPr>
              <a:t>Thinking about his own mental fatigue, Alan wonders…</a:t>
            </a:r>
          </a:p>
          <a:p>
            <a:endParaRPr lang="en-US" sz="3600">
              <a:solidFill>
                <a:srgbClr val="4478A8"/>
              </a:solidFill>
              <a:latin typeface="Arial"/>
              <a:cs typeface="Calibri Light"/>
            </a:endParaRPr>
          </a:p>
        </p:txBody>
      </p:sp>
      <p:sp>
        <p:nvSpPr>
          <p:cNvPr id="8" name="Speech Bubble: Rectangle with Corners Rounded 7">
            <a:extLst>
              <a:ext uri="{FF2B5EF4-FFF2-40B4-BE49-F238E27FC236}">
                <a16:creationId xmlns:a16="http://schemas.microsoft.com/office/drawing/2014/main" id="{07564A8A-7EB8-C2B9-0D9A-3B25839B11BC}"/>
              </a:ext>
            </a:extLst>
          </p:cNvPr>
          <p:cNvSpPr/>
          <p:nvPr/>
        </p:nvSpPr>
        <p:spPr>
          <a:xfrm>
            <a:off x="5345177" y="1598549"/>
            <a:ext cx="3915901" cy="5011978"/>
          </a:xfrm>
          <a:prstGeom prst="wedgeRoundRectCallout">
            <a:avLst>
              <a:gd name="adj1" fmla="val 70967"/>
              <a:gd name="adj2" fmla="val -23155"/>
              <a:gd name="adj3" fmla="val 16667"/>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500" i="1">
                <a:solidFill>
                  <a:srgbClr val="4478A8"/>
                </a:solidFill>
                <a:latin typeface="Arial"/>
                <a:cs typeface="Arial"/>
              </a:rPr>
              <a:t>The impact of different mental tasks on fatigue is a huge source of interest for psychologists – Understanding which mental tasks generate fatigue has helped us to understand what fatigue actually is. </a:t>
            </a:r>
            <a:endParaRPr lang="en-GB" sz="1500" b="1" i="1">
              <a:solidFill>
                <a:srgbClr val="4478A8"/>
              </a:solidFill>
              <a:latin typeface="Arial"/>
              <a:cs typeface="Arial"/>
            </a:endParaRPr>
          </a:p>
          <a:p>
            <a:pPr algn="ctr"/>
            <a:endParaRPr lang="en-GB" sz="1500" i="1">
              <a:solidFill>
                <a:srgbClr val="4478A8"/>
              </a:solidFill>
              <a:latin typeface="Arial"/>
              <a:cs typeface="Arial"/>
            </a:endParaRPr>
          </a:p>
          <a:p>
            <a:pPr algn="ctr"/>
            <a:r>
              <a:rPr lang="en-GB" sz="1500" i="1">
                <a:solidFill>
                  <a:srgbClr val="4478A8"/>
                </a:solidFill>
                <a:latin typeface="Arial"/>
                <a:cs typeface="Arial"/>
              </a:rPr>
              <a:t>Mental tasks known to be most likely to generate fatigue quickly include those that require our </a:t>
            </a:r>
            <a:r>
              <a:rPr lang="en-GB" sz="1500" b="1" i="1">
                <a:solidFill>
                  <a:srgbClr val="4478A8"/>
                </a:solidFill>
                <a:latin typeface="Arial"/>
                <a:cs typeface="Arial"/>
              </a:rPr>
              <a:t>sustained attention</a:t>
            </a:r>
            <a:r>
              <a:rPr lang="en-GB" sz="1500" i="1">
                <a:solidFill>
                  <a:srgbClr val="4478A8"/>
                </a:solidFill>
                <a:latin typeface="Arial"/>
                <a:cs typeface="Arial"/>
              </a:rPr>
              <a:t> – think about those tasks where you need to really </a:t>
            </a:r>
            <a:r>
              <a:rPr lang="en-GB" sz="1500" b="1" i="1">
                <a:solidFill>
                  <a:srgbClr val="4478A8"/>
                </a:solidFill>
                <a:latin typeface="Arial"/>
                <a:cs typeface="Arial"/>
              </a:rPr>
              <a:t>concentrate and be focussed.</a:t>
            </a:r>
            <a:r>
              <a:rPr lang="en-GB" sz="1500" i="1">
                <a:solidFill>
                  <a:srgbClr val="4478A8"/>
                </a:solidFill>
                <a:latin typeface="Arial"/>
                <a:cs typeface="Arial"/>
              </a:rPr>
              <a:t> This sustained attention may be most important in safety critical tasks, where distraction or wandering attention would lead to important consequences. When you are working on this sort of task, it is particularly important to take a break and monitor how you feel.  </a:t>
            </a:r>
          </a:p>
        </p:txBody>
      </p:sp>
      <p:sp>
        <p:nvSpPr>
          <p:cNvPr id="10" name="Rectangle 9">
            <a:extLst>
              <a:ext uri="{FF2B5EF4-FFF2-40B4-BE49-F238E27FC236}">
                <a16:creationId xmlns:a16="http://schemas.microsoft.com/office/drawing/2014/main" id="{5D1A0A72-C6A2-0DEB-CA51-0D33171B3E8D}"/>
              </a:ext>
            </a:extLst>
          </p:cNvPr>
          <p:cNvSpPr/>
          <p:nvPr/>
        </p:nvSpPr>
        <p:spPr>
          <a:xfrm>
            <a:off x="291507" y="1288453"/>
            <a:ext cx="9833567"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
        <p:nvSpPr>
          <p:cNvPr id="15" name="Thought Bubble: Cloud 14">
            <a:extLst>
              <a:ext uri="{FF2B5EF4-FFF2-40B4-BE49-F238E27FC236}">
                <a16:creationId xmlns:a16="http://schemas.microsoft.com/office/drawing/2014/main" id="{D6E2BF13-319A-0EB9-A703-97BF8E18B5B8}"/>
              </a:ext>
            </a:extLst>
          </p:cNvPr>
          <p:cNvSpPr/>
          <p:nvPr/>
        </p:nvSpPr>
        <p:spPr>
          <a:xfrm rot="21021236">
            <a:off x="1394993" y="2546796"/>
            <a:ext cx="2912175" cy="2263031"/>
          </a:xfrm>
          <a:prstGeom prst="cloudCallout">
            <a:avLst>
              <a:gd name="adj1" fmla="val -49486"/>
              <a:gd name="adj2" fmla="val 79645"/>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Blank 17">
            <a:hlinkClick r:id="rId5" action="ppaction://hlinksldjump" highlightClick="1"/>
            <a:extLst>
              <a:ext uri="{FF2B5EF4-FFF2-40B4-BE49-F238E27FC236}">
                <a16:creationId xmlns:a16="http://schemas.microsoft.com/office/drawing/2014/main" id="{D9BEE089-25F5-330D-FDD9-1E9B90451C42}"/>
              </a:ext>
            </a:extLst>
          </p:cNvPr>
          <p:cNvSpPr/>
          <p:nvPr/>
        </p:nvSpPr>
        <p:spPr>
          <a:xfrm>
            <a:off x="1850911" y="3252184"/>
            <a:ext cx="1810200" cy="84256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rgbClr val="4478A8"/>
                </a:solidFill>
              </a:rPr>
              <a:t>Why do some mental tasks make me much more tired than others? </a:t>
            </a:r>
            <a:endParaRPr lang="en-GB">
              <a:solidFill>
                <a:srgbClr val="4478A8"/>
              </a:solidFill>
              <a:ea typeface="Calibri"/>
              <a:cs typeface="Calibri"/>
            </a:endParaRPr>
          </a:p>
        </p:txBody>
      </p:sp>
      <p:pic>
        <p:nvPicPr>
          <p:cNvPr id="42" name="Picture 41" descr="A blue and black logo&#10;&#10;Description automatically generated">
            <a:extLst>
              <a:ext uri="{FF2B5EF4-FFF2-40B4-BE49-F238E27FC236}">
                <a16:creationId xmlns:a16="http://schemas.microsoft.com/office/drawing/2014/main" id="{01C72478-FE30-EC99-8F9C-06F9B90C5ED7}"/>
              </a:ext>
            </a:extLst>
          </p:cNvPr>
          <p:cNvPicPr>
            <a:picLocks noChangeAspect="1"/>
          </p:cNvPicPr>
          <p:nvPr/>
        </p:nvPicPr>
        <p:blipFill>
          <a:blip r:embed="rId6"/>
          <a:stretch>
            <a:fillRect/>
          </a:stretch>
        </p:blipFill>
        <p:spPr>
          <a:xfrm>
            <a:off x="10331133" y="-143510"/>
            <a:ext cx="1933575" cy="1943100"/>
          </a:xfrm>
          <a:prstGeom prst="rect">
            <a:avLst/>
          </a:prstGeom>
        </p:spPr>
      </p:pic>
      <p:pic>
        <p:nvPicPr>
          <p:cNvPr id="7" name="Picture 6">
            <a:extLst>
              <a:ext uri="{FF2B5EF4-FFF2-40B4-BE49-F238E27FC236}">
                <a16:creationId xmlns:a16="http://schemas.microsoft.com/office/drawing/2014/main" id="{945A6CB3-15AA-3549-4348-8A704B14A242}"/>
              </a:ext>
            </a:extLst>
          </p:cNvPr>
          <p:cNvPicPr>
            <a:picLocks noChangeAspect="1"/>
          </p:cNvPicPr>
          <p:nvPr/>
        </p:nvPicPr>
        <p:blipFill>
          <a:blip r:embed="rId7"/>
          <a:stretch>
            <a:fillRect/>
          </a:stretch>
        </p:blipFill>
        <p:spPr>
          <a:xfrm>
            <a:off x="173300" y="4743061"/>
            <a:ext cx="1405191" cy="1577607"/>
          </a:xfrm>
          <a:prstGeom prst="rect">
            <a:avLst/>
          </a:prstGeom>
          <a:ln>
            <a:noFill/>
          </a:ln>
        </p:spPr>
      </p:pic>
    </p:spTree>
    <p:extLst>
      <p:ext uri="{BB962C8B-B14F-4D97-AF65-F5344CB8AC3E}">
        <p14:creationId xmlns:p14="http://schemas.microsoft.com/office/powerpoint/2010/main" val="396529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E07D1-6CD8-D61C-F46A-5507420404E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1CA27FA-5022-FC61-6943-0B124F4A474F}"/>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43BB78E1-30B8-BE06-2F91-BECFEEB314EC}"/>
              </a:ext>
            </a:extLst>
          </p:cNvPr>
          <p:cNvSpPr>
            <a:spLocks noGrp="1"/>
          </p:cNvSpPr>
          <p:nvPr>
            <p:ph type="title"/>
          </p:nvPr>
        </p:nvSpPr>
        <p:spPr>
          <a:xfrm>
            <a:off x="334462" y="1113543"/>
            <a:ext cx="7541177" cy="594043"/>
          </a:xfrm>
        </p:spPr>
        <p:txBody>
          <a:bodyPr vert="horz" lIns="91440" tIns="45720" rIns="91440" bIns="45720" rtlCol="0" anchor="t">
            <a:normAutofit/>
          </a:bodyPr>
          <a:lstStyle/>
          <a:p>
            <a:r>
              <a:rPr lang="en-US" sz="3600">
                <a:solidFill>
                  <a:srgbClr val="4478A8"/>
                </a:solidFill>
                <a:latin typeface="Arial"/>
                <a:cs typeface="Calibri Light"/>
              </a:rPr>
              <a:t>Thinking about emotional fatigue: </a:t>
            </a:r>
          </a:p>
        </p:txBody>
      </p:sp>
      <p:pic>
        <p:nvPicPr>
          <p:cNvPr id="7" name="Picture 6" descr="A blue and black logo&#10;&#10;Description automatically generated">
            <a:extLst>
              <a:ext uri="{FF2B5EF4-FFF2-40B4-BE49-F238E27FC236}">
                <a16:creationId xmlns:a16="http://schemas.microsoft.com/office/drawing/2014/main" id="{F9BBB470-ACF1-6C5B-ECEE-DDA02017AEC9}"/>
              </a:ext>
            </a:extLst>
          </p:cNvPr>
          <p:cNvPicPr>
            <a:picLocks noChangeAspect="1"/>
          </p:cNvPicPr>
          <p:nvPr/>
        </p:nvPicPr>
        <p:blipFill>
          <a:blip r:embed="rId4"/>
          <a:stretch>
            <a:fillRect/>
          </a:stretch>
        </p:blipFill>
        <p:spPr>
          <a:xfrm>
            <a:off x="10331133" y="-143510"/>
            <a:ext cx="1933575" cy="1943100"/>
          </a:xfrm>
          <a:prstGeom prst="rect">
            <a:avLst/>
          </a:prstGeom>
        </p:spPr>
      </p:pic>
      <p:sp>
        <p:nvSpPr>
          <p:cNvPr id="6" name="Rectangle 5">
            <a:extLst>
              <a:ext uri="{FF2B5EF4-FFF2-40B4-BE49-F238E27FC236}">
                <a16:creationId xmlns:a16="http://schemas.microsoft.com/office/drawing/2014/main" id="{C63A85AE-1EA6-94EA-7108-A7BEE6B919F3}"/>
              </a:ext>
            </a:extLst>
          </p:cNvPr>
          <p:cNvSpPr/>
          <p:nvPr/>
        </p:nvSpPr>
        <p:spPr>
          <a:xfrm flipV="1">
            <a:off x="490395" y="1684723"/>
            <a:ext cx="6043756"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
        <p:nvSpPr>
          <p:cNvPr id="8" name="Content Placeholder 7">
            <a:extLst>
              <a:ext uri="{FF2B5EF4-FFF2-40B4-BE49-F238E27FC236}">
                <a16:creationId xmlns:a16="http://schemas.microsoft.com/office/drawing/2014/main" id="{7F4A1C70-1460-A985-E0B9-B3BBF9CCA444}"/>
              </a:ext>
            </a:extLst>
          </p:cNvPr>
          <p:cNvSpPr>
            <a:spLocks noGrp="1"/>
          </p:cNvSpPr>
          <p:nvPr>
            <p:ph idx="1"/>
          </p:nvPr>
        </p:nvSpPr>
        <p:spPr>
          <a:xfrm>
            <a:off x="494393" y="1969599"/>
            <a:ext cx="6767658" cy="4417786"/>
          </a:xfrm>
          <a:solidFill>
            <a:srgbClr val="E4E9F3"/>
          </a:solidFill>
        </p:spPr>
        <p:txBody>
          <a:bodyPr vert="horz" lIns="91440" tIns="45720" rIns="91440" bIns="45720" rtlCol="0" anchor="t">
            <a:normAutofit lnSpcReduction="10000"/>
          </a:bodyPr>
          <a:lstStyle/>
          <a:p>
            <a:pPr marL="0" indent="0">
              <a:buNone/>
            </a:pPr>
            <a:r>
              <a:rPr lang="en-GB" sz="1700">
                <a:solidFill>
                  <a:srgbClr val="4478A8"/>
                </a:solidFill>
                <a:latin typeface="Arial"/>
                <a:cs typeface="Arial"/>
              </a:rPr>
              <a:t>Emotional fatigue is less well understood and crosses over into realms of mental health, with links to anxiety and burnout. </a:t>
            </a:r>
            <a:endParaRPr lang="en-GB" sz="1700">
              <a:solidFill>
                <a:srgbClr val="4478A8"/>
              </a:solidFill>
              <a:latin typeface="Arial" panose="020B0604020202020204" pitchFamily="34" charset="0"/>
            </a:endParaRPr>
          </a:p>
          <a:p>
            <a:pPr marL="0" indent="0">
              <a:buNone/>
            </a:pPr>
            <a:r>
              <a:rPr lang="en-GB" sz="1700">
                <a:solidFill>
                  <a:srgbClr val="4478A8"/>
                </a:solidFill>
                <a:latin typeface="Arial"/>
                <a:cs typeface="Arial"/>
              </a:rPr>
              <a:t>However, there are risks for emotional fatigue in most working contexts as it can emerge follow engagement with emotional challenges. </a:t>
            </a:r>
            <a:endParaRPr lang="en-GB" sz="1700">
              <a:solidFill>
                <a:srgbClr val="4478A8"/>
              </a:solidFill>
              <a:latin typeface="Arial" panose="020B0604020202020204" pitchFamily="34" charset="0"/>
              <a:cs typeface="Arial"/>
            </a:endParaRPr>
          </a:p>
          <a:p>
            <a:pPr marL="0" indent="0">
              <a:buNone/>
            </a:pPr>
            <a:r>
              <a:rPr lang="en-GB" sz="1700">
                <a:solidFill>
                  <a:srgbClr val="4478A8"/>
                </a:solidFill>
                <a:latin typeface="Arial"/>
                <a:cs typeface="Arial"/>
              </a:rPr>
              <a:t>It is characterised by:  </a:t>
            </a:r>
            <a:endParaRPr lang="en-GB" sz="1700">
              <a:solidFill>
                <a:srgbClr val="4478A8"/>
              </a:solidFill>
              <a:latin typeface="Arial" panose="020B0604020202020204" pitchFamily="34" charset="0"/>
              <a:cs typeface="Arial"/>
            </a:endParaRPr>
          </a:p>
          <a:p>
            <a:r>
              <a:rPr lang="en-GB" sz="1700">
                <a:solidFill>
                  <a:srgbClr val="4478A8"/>
                </a:solidFill>
                <a:latin typeface="Arial"/>
                <a:cs typeface="Arial"/>
              </a:rPr>
              <a:t>Feelings of being emotionally drained or weary, interpersonally disengaged</a:t>
            </a:r>
          </a:p>
          <a:p>
            <a:r>
              <a:rPr lang="en-GB" sz="1700">
                <a:solidFill>
                  <a:srgbClr val="4478A8"/>
                </a:solidFill>
                <a:latin typeface="Arial"/>
                <a:cs typeface="Arial"/>
              </a:rPr>
              <a:t>Aversion to social contact, particularly supportive helping and active listening</a:t>
            </a:r>
          </a:p>
          <a:p>
            <a:pPr marL="0" indent="0">
              <a:buNone/>
            </a:pPr>
            <a:r>
              <a:rPr lang="en-GB" sz="1600" b="1">
                <a:solidFill>
                  <a:srgbClr val="4478A8"/>
                </a:solidFill>
                <a:latin typeface="Arial" panose="020B0604020202020204" pitchFamily="34" charset="0"/>
              </a:rPr>
              <a:t>Our exploration into your working context found </a:t>
            </a:r>
          </a:p>
          <a:p>
            <a:pPr marL="0" indent="0" algn="ctr">
              <a:buNone/>
            </a:pPr>
            <a:r>
              <a:rPr lang="en-GB" sz="1700">
                <a:solidFill>
                  <a:srgbClr val="ED7D31"/>
                </a:solidFill>
                <a:latin typeface="Arial"/>
                <a:cs typeface="Arial"/>
              </a:rPr>
              <a:t>Key causes of emotional fatigue were: </a:t>
            </a:r>
            <a:endParaRPr lang="en-GB" sz="1700">
              <a:solidFill>
                <a:srgbClr val="ED7D31"/>
              </a:solidFill>
              <a:latin typeface="Arial" panose="020B0604020202020204" pitchFamily="34" charset="0"/>
              <a:cs typeface="Arial"/>
            </a:endParaRPr>
          </a:p>
          <a:p>
            <a:r>
              <a:rPr lang="en-GB" sz="1700">
                <a:solidFill>
                  <a:srgbClr val="4478A8"/>
                </a:solidFill>
                <a:latin typeface="Arial"/>
                <a:cs typeface="Arial"/>
              </a:rPr>
              <a:t>Conflict with peers </a:t>
            </a:r>
            <a:endParaRPr lang="en-GB" sz="1700">
              <a:solidFill>
                <a:srgbClr val="4478A8"/>
              </a:solidFill>
              <a:latin typeface="Arial" panose="020B0604020202020204" pitchFamily="34" charset="0"/>
              <a:cs typeface="Arial"/>
            </a:endParaRPr>
          </a:p>
          <a:p>
            <a:r>
              <a:rPr lang="en-GB" sz="1700">
                <a:solidFill>
                  <a:srgbClr val="4478A8"/>
                </a:solidFill>
                <a:latin typeface="Arial"/>
                <a:cs typeface="Arial"/>
              </a:rPr>
              <a:t>Conflict with service users</a:t>
            </a:r>
          </a:p>
          <a:p>
            <a:r>
              <a:rPr lang="en-GB" sz="1700">
                <a:solidFill>
                  <a:srgbClr val="4478A8"/>
                </a:solidFill>
                <a:latin typeface="Arial"/>
                <a:cs typeface="Arial"/>
              </a:rPr>
              <a:t>Home-to-work conflicts</a:t>
            </a:r>
          </a:p>
          <a:p>
            <a:pPr marL="0" indent="0" algn="ctr">
              <a:buNone/>
            </a:pPr>
            <a:endParaRPr lang="en-GB" sz="1900">
              <a:solidFill>
                <a:srgbClr val="ED7D31"/>
              </a:solidFill>
              <a:latin typeface="Arial" panose="020B0604020202020204" pitchFamily="34" charset="0"/>
            </a:endParaRPr>
          </a:p>
          <a:p>
            <a:pPr marL="0" indent="0" algn="ctr">
              <a:buNone/>
            </a:pPr>
            <a:endParaRPr lang="en-GB" sz="1900">
              <a:solidFill>
                <a:srgbClr val="ED7D31"/>
              </a:solidFill>
              <a:latin typeface="Arial" panose="020B0604020202020204" pitchFamily="34" charset="0"/>
            </a:endParaRPr>
          </a:p>
          <a:p>
            <a:pPr marL="0" indent="0" algn="ctr">
              <a:buNone/>
            </a:pPr>
            <a:endParaRPr lang="en-GB" sz="2000">
              <a:solidFill>
                <a:srgbClr val="ED7D31"/>
              </a:solidFill>
              <a:latin typeface="Arial" panose="020B0604020202020204" pitchFamily="34" charset="0"/>
            </a:endParaRPr>
          </a:p>
          <a:p>
            <a:pPr marL="0" indent="0" algn="ctr">
              <a:buNone/>
            </a:pPr>
            <a:endParaRPr lang="en-GB" sz="2000">
              <a:solidFill>
                <a:srgbClr val="ED7D31"/>
              </a:solidFill>
              <a:latin typeface="Arial" panose="020B0604020202020204" pitchFamily="34" charset="0"/>
            </a:endParaRPr>
          </a:p>
        </p:txBody>
      </p:sp>
      <p:pic>
        <p:nvPicPr>
          <p:cNvPr id="11" name="Picture 10">
            <a:extLst>
              <a:ext uri="{FF2B5EF4-FFF2-40B4-BE49-F238E27FC236}">
                <a16:creationId xmlns:a16="http://schemas.microsoft.com/office/drawing/2014/main" id="{4F7E0BAD-C3EC-0AA9-C61C-7D66A3004287}"/>
              </a:ext>
            </a:extLst>
          </p:cNvPr>
          <p:cNvPicPr>
            <a:picLocks noChangeAspect="1"/>
          </p:cNvPicPr>
          <p:nvPr/>
        </p:nvPicPr>
        <p:blipFill>
          <a:blip r:embed="rId5"/>
          <a:stretch>
            <a:fillRect/>
          </a:stretch>
        </p:blipFill>
        <p:spPr>
          <a:xfrm>
            <a:off x="7342739" y="2090004"/>
            <a:ext cx="3945913" cy="3654453"/>
          </a:xfrm>
          <a:prstGeom prst="rect">
            <a:avLst/>
          </a:prstGeom>
        </p:spPr>
      </p:pic>
    </p:spTree>
    <p:extLst>
      <p:ext uri="{BB962C8B-B14F-4D97-AF65-F5344CB8AC3E}">
        <p14:creationId xmlns:p14="http://schemas.microsoft.com/office/powerpoint/2010/main" val="2792456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E07D1-6CD8-D61C-F46A-5507420404E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1CA27FA-5022-FC61-6943-0B124F4A474F}"/>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43BB78E1-30B8-BE06-2F91-BECFEEB314EC}"/>
              </a:ext>
            </a:extLst>
          </p:cNvPr>
          <p:cNvSpPr>
            <a:spLocks noGrp="1"/>
          </p:cNvSpPr>
          <p:nvPr>
            <p:ph type="title"/>
          </p:nvPr>
        </p:nvSpPr>
        <p:spPr>
          <a:xfrm>
            <a:off x="334462" y="963478"/>
            <a:ext cx="10515600" cy="594043"/>
          </a:xfrm>
        </p:spPr>
        <p:txBody>
          <a:bodyPr vert="horz" lIns="91440" tIns="45720" rIns="91440" bIns="45720" rtlCol="0" anchor="t">
            <a:normAutofit/>
          </a:bodyPr>
          <a:lstStyle/>
          <a:p>
            <a:r>
              <a:rPr lang="en-US" sz="3600">
                <a:solidFill>
                  <a:srgbClr val="4478A8"/>
                </a:solidFill>
                <a:latin typeface="Arial"/>
                <a:cs typeface="Calibri Light"/>
              </a:rPr>
              <a:t>Controls for emotional fatigue - organisational</a:t>
            </a:r>
          </a:p>
        </p:txBody>
      </p:sp>
      <p:pic>
        <p:nvPicPr>
          <p:cNvPr id="7" name="Picture 6" descr="A blue and black logo&#10;&#10;Description automatically generated">
            <a:extLst>
              <a:ext uri="{FF2B5EF4-FFF2-40B4-BE49-F238E27FC236}">
                <a16:creationId xmlns:a16="http://schemas.microsoft.com/office/drawing/2014/main" id="{F9BBB470-ACF1-6C5B-ECEE-DDA02017AEC9}"/>
              </a:ext>
            </a:extLst>
          </p:cNvPr>
          <p:cNvPicPr>
            <a:picLocks noChangeAspect="1"/>
          </p:cNvPicPr>
          <p:nvPr/>
        </p:nvPicPr>
        <p:blipFill>
          <a:blip r:embed="rId4"/>
          <a:stretch>
            <a:fillRect/>
          </a:stretch>
        </p:blipFill>
        <p:spPr>
          <a:xfrm>
            <a:off x="10331133" y="-143510"/>
            <a:ext cx="1933575" cy="1943100"/>
          </a:xfrm>
          <a:prstGeom prst="rect">
            <a:avLst/>
          </a:prstGeom>
        </p:spPr>
      </p:pic>
      <p:sp>
        <p:nvSpPr>
          <p:cNvPr id="6" name="Rectangle 5">
            <a:extLst>
              <a:ext uri="{FF2B5EF4-FFF2-40B4-BE49-F238E27FC236}">
                <a16:creationId xmlns:a16="http://schemas.microsoft.com/office/drawing/2014/main" id="{C63A85AE-1EA6-94EA-7108-A7BEE6B919F3}"/>
              </a:ext>
            </a:extLst>
          </p:cNvPr>
          <p:cNvSpPr/>
          <p:nvPr/>
        </p:nvSpPr>
        <p:spPr>
          <a:xfrm flipV="1">
            <a:off x="442121" y="1529456"/>
            <a:ext cx="9349579"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
        <p:nvSpPr>
          <p:cNvPr id="11" name="TextBox 10">
            <a:extLst>
              <a:ext uri="{FF2B5EF4-FFF2-40B4-BE49-F238E27FC236}">
                <a16:creationId xmlns:a16="http://schemas.microsoft.com/office/drawing/2014/main" id="{C52F0A9C-9E12-F2FF-EFAF-DBEC466D3ADC}"/>
              </a:ext>
            </a:extLst>
          </p:cNvPr>
          <p:cNvSpPr txBox="1"/>
          <p:nvPr/>
        </p:nvSpPr>
        <p:spPr>
          <a:xfrm>
            <a:off x="4203066" y="1926652"/>
            <a:ext cx="7582715" cy="4524315"/>
          </a:xfrm>
          <a:prstGeom prst="rect">
            <a:avLst/>
          </a:prstGeom>
          <a:solidFill>
            <a:srgbClr val="E4E9F3"/>
          </a:solidFill>
          <a:ln>
            <a:solidFill>
              <a:schemeClr val="bg1"/>
            </a:solidFill>
          </a:ln>
        </p:spPr>
        <p:txBody>
          <a:bodyPr wrap="square" lIns="91440" tIns="45720" rIns="91440" bIns="45720" rtlCol="0" anchor="t">
            <a:spAutoFit/>
          </a:bodyPr>
          <a:lstStyle/>
          <a:p>
            <a:pPr algn="ctr"/>
            <a:r>
              <a:rPr lang="en-US" sz="1600" b="1">
                <a:solidFill>
                  <a:srgbClr val="4478A8"/>
                </a:solidFill>
                <a:latin typeface="Arial"/>
                <a:cs typeface="Arial"/>
              </a:rPr>
              <a:t>O</a:t>
            </a:r>
            <a:r>
              <a:rPr lang="en-GB" sz="1600" b="1">
                <a:solidFill>
                  <a:srgbClr val="4478A8"/>
                </a:solidFill>
                <a:latin typeface="Arial"/>
                <a:cs typeface="Arial"/>
              </a:rPr>
              <a:t>rganisation level controls</a:t>
            </a:r>
            <a:br>
              <a:rPr lang="en-GB" sz="1600" b="1">
                <a:latin typeface="Arial" panose="020B0604020202020204" pitchFamily="34" charset="0"/>
                <a:cs typeface="Arial" panose="020B0604020202020204" pitchFamily="34" charset="0"/>
              </a:rPr>
            </a:br>
            <a:endParaRPr lang="en-GB" sz="1600" b="1">
              <a:solidFill>
                <a:srgbClr val="4478A8"/>
              </a:solidFill>
              <a:latin typeface="Arial" panose="020B0604020202020204" pitchFamily="34" charset="0"/>
              <a:cs typeface="Arial" panose="020B0604020202020204" pitchFamily="34" charset="0"/>
            </a:endParaRPr>
          </a:p>
          <a:p>
            <a:r>
              <a:rPr lang="en-GB" sz="1600">
                <a:solidFill>
                  <a:srgbClr val="4478A8"/>
                </a:solidFill>
                <a:latin typeface="Arial"/>
                <a:cs typeface="Arial"/>
              </a:rPr>
              <a:t>The processes for controlling emotional fatigue are a little different to the others </a:t>
            </a:r>
            <a:br>
              <a:rPr lang="en-GB" sz="1600">
                <a:solidFill>
                  <a:srgbClr val="4478A8"/>
                </a:solidFill>
                <a:latin typeface="Arial"/>
                <a:cs typeface="Arial"/>
              </a:rPr>
            </a:br>
            <a:endParaRPr lang="en-GB" sz="1600">
              <a:solidFill>
                <a:srgbClr val="4478A8"/>
              </a:solidFill>
              <a:latin typeface="Arial" panose="020B0604020202020204" pitchFamily="34" charset="0"/>
              <a:cs typeface="Arial" panose="020B0604020202020204" pitchFamily="34" charset="0"/>
            </a:endParaRPr>
          </a:p>
          <a:p>
            <a:pPr marL="285750" indent="-285750">
              <a:buFont typeface="Arial,Sans-Serif" panose="020B0604020202020204" pitchFamily="34" charset="0"/>
              <a:buChar char="•"/>
            </a:pPr>
            <a:r>
              <a:rPr lang="en-GB" sz="1600">
                <a:solidFill>
                  <a:srgbClr val="4478A8"/>
                </a:solidFill>
                <a:latin typeface="Arial"/>
                <a:cs typeface="Arial"/>
              </a:rPr>
              <a:t>Training for effective engagement with service users and for dealing with adverse events – this will enhance resources to improve coping skills </a:t>
            </a:r>
            <a:br>
              <a:rPr lang="en-GB" sz="1600">
                <a:solidFill>
                  <a:srgbClr val="4478A8"/>
                </a:solidFill>
                <a:latin typeface="Arial"/>
                <a:cs typeface="Arial"/>
              </a:rPr>
            </a:br>
            <a:endParaRPr lang="en-US" sz="1600">
              <a:solidFill>
                <a:srgbClr val="000000"/>
              </a:solidFill>
              <a:latin typeface="Arial"/>
              <a:cs typeface="Arial"/>
            </a:endParaRPr>
          </a:p>
          <a:p>
            <a:pPr marL="285750" indent="-285750">
              <a:buFont typeface="Arial" panose="020B0604020202020204" pitchFamily="34" charset="0"/>
              <a:buChar char="•"/>
            </a:pPr>
            <a:r>
              <a:rPr lang="en-GB" sz="1600">
                <a:solidFill>
                  <a:srgbClr val="4478A8"/>
                </a:solidFill>
                <a:latin typeface="Arial"/>
                <a:cs typeface="Arial"/>
              </a:rPr>
              <a:t>Risk assessment to understand and control the risks from service users, particularly with regards to conflict: i</a:t>
            </a:r>
            <a:r>
              <a:rPr lang="en-US" sz="1600">
                <a:solidFill>
                  <a:srgbClr val="4478A8"/>
                </a:solidFill>
                <a:latin typeface="Arial"/>
                <a:cs typeface="Arial"/>
              </a:rPr>
              <a:t>dentify the situations in which staff can be exposed to abusive behaviours from clients and provide resources such as debriefing protocol</a:t>
            </a:r>
            <a:r>
              <a:rPr lang="en-GB" sz="1600">
                <a:solidFill>
                  <a:srgbClr val="4478A8"/>
                </a:solidFill>
                <a:latin typeface="Arial"/>
                <a:cs typeface="Arial"/>
              </a:rPr>
              <a:t> </a:t>
            </a:r>
            <a:br>
              <a:rPr lang="en-GB" sz="1600">
                <a:solidFill>
                  <a:srgbClr val="4478A8"/>
                </a:solidFill>
                <a:latin typeface="Arial"/>
                <a:cs typeface="Arial"/>
              </a:rPr>
            </a:br>
            <a:endParaRPr lang="en-GB" sz="1600"/>
          </a:p>
          <a:p>
            <a:pPr marL="285750" indent="-285750">
              <a:buFont typeface="Arial" panose="020B0604020202020204" pitchFamily="34" charset="0"/>
              <a:buChar char="•"/>
            </a:pPr>
            <a:r>
              <a:rPr lang="en-GB" sz="1600">
                <a:solidFill>
                  <a:srgbClr val="4478A8"/>
                </a:solidFill>
                <a:latin typeface="Arial"/>
                <a:cs typeface="Arial"/>
              </a:rPr>
              <a:t>Foster team culture of respect and collaboration where conflict is addressed constructively, and provide clear process for addressing unresolved conflict within teams  </a:t>
            </a:r>
            <a:br>
              <a:rPr lang="en-GB" sz="1600">
                <a:solidFill>
                  <a:srgbClr val="4478A8"/>
                </a:solidFill>
                <a:latin typeface="Arial"/>
                <a:cs typeface="Arial"/>
              </a:rPr>
            </a:br>
            <a:endParaRPr lang="en-GB" sz="1600">
              <a:solidFill>
                <a:srgbClr val="4478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solidFill>
                  <a:srgbClr val="4478A8"/>
                </a:solidFill>
                <a:latin typeface="Arial"/>
                <a:cs typeface="Arial"/>
              </a:rPr>
              <a:t>Wider organisational support for wellbeing for staff experiencing high levels of emotional demand or difficulty (e.g. challenging home circumstances) </a:t>
            </a:r>
            <a:endParaRPr lang="en-GB" sz="1600">
              <a:solidFill>
                <a:srgbClr val="4478A8"/>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ADBF4E7-B0E7-7D78-B7E6-A6D845CA444F}"/>
              </a:ext>
            </a:extLst>
          </p:cNvPr>
          <p:cNvPicPr>
            <a:picLocks noChangeAspect="1"/>
          </p:cNvPicPr>
          <p:nvPr/>
        </p:nvPicPr>
        <p:blipFill>
          <a:blip r:embed="rId5"/>
          <a:stretch>
            <a:fillRect/>
          </a:stretch>
        </p:blipFill>
        <p:spPr>
          <a:xfrm>
            <a:off x="406219" y="2433634"/>
            <a:ext cx="3423531" cy="3170656"/>
          </a:xfrm>
          <a:prstGeom prst="rect">
            <a:avLst/>
          </a:prstGeom>
        </p:spPr>
      </p:pic>
    </p:spTree>
    <p:extLst>
      <p:ext uri="{BB962C8B-B14F-4D97-AF65-F5344CB8AC3E}">
        <p14:creationId xmlns:p14="http://schemas.microsoft.com/office/powerpoint/2010/main" val="343406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C8A3-951E-4EAA-AD6C-98379AD1C940}"/>
              </a:ext>
            </a:extLst>
          </p:cNvPr>
          <p:cNvSpPr>
            <a:spLocks noGrp="1"/>
          </p:cNvSpPr>
          <p:nvPr>
            <p:ph type="title"/>
          </p:nvPr>
        </p:nvSpPr>
        <p:spPr>
          <a:xfrm>
            <a:off x="222421" y="748863"/>
            <a:ext cx="9869341" cy="1137104"/>
          </a:xfrm>
        </p:spPr>
        <p:txBody>
          <a:bodyPr>
            <a:normAutofit/>
          </a:bodyPr>
          <a:lstStyle/>
          <a:p>
            <a:r>
              <a:rPr lang="en-US">
                <a:solidFill>
                  <a:srgbClr val="4478A8"/>
                </a:solidFill>
                <a:latin typeface="Arial"/>
                <a:cs typeface="Arial"/>
              </a:rPr>
              <a:t>Key points from unit 1:</a:t>
            </a:r>
            <a:endParaRPr lang="en-GB">
              <a:solidFill>
                <a:srgbClr val="4478A8"/>
              </a:solidFill>
              <a:latin typeface="Arial"/>
              <a:cs typeface="Arial"/>
            </a:endParaRPr>
          </a:p>
        </p:txBody>
      </p:sp>
      <p:graphicFrame>
        <p:nvGraphicFramePr>
          <p:cNvPr id="4" name="Content Placeholder 36">
            <a:extLst>
              <a:ext uri="{FF2B5EF4-FFF2-40B4-BE49-F238E27FC236}">
                <a16:creationId xmlns:a16="http://schemas.microsoft.com/office/drawing/2014/main" id="{AEE2915D-8E96-28E3-D326-02AB24B80E19}"/>
              </a:ext>
            </a:extLst>
          </p:cNvPr>
          <p:cNvGraphicFramePr>
            <a:graphicFrameLocks noGrp="1"/>
          </p:cNvGraphicFramePr>
          <p:nvPr>
            <p:ph idx="1"/>
            <p:extLst>
              <p:ext uri="{D42A27DB-BD31-4B8C-83A1-F6EECF244321}">
                <p14:modId xmlns:p14="http://schemas.microsoft.com/office/powerpoint/2010/main" val="1531015393"/>
              </p:ext>
            </p:extLst>
          </p:nvPr>
        </p:nvGraphicFramePr>
        <p:xfrm>
          <a:off x="222421" y="1804277"/>
          <a:ext cx="7730732" cy="4473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BC8834D1-DBFA-CEC0-7528-0E4125434E26}"/>
              </a:ext>
            </a:extLst>
          </p:cNvPr>
          <p:cNvSpPr/>
          <p:nvPr/>
        </p:nvSpPr>
        <p:spPr>
          <a:xfrm>
            <a:off x="222421" y="1662311"/>
            <a:ext cx="5448271"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50CF24E-0B44-1806-5D79-6D947784D7E5}"/>
              </a:ext>
            </a:extLst>
          </p:cNvPr>
          <p:cNvPicPr>
            <a:picLocks noChangeAspect="1"/>
          </p:cNvPicPr>
          <p:nvPr/>
        </p:nvPicPr>
        <p:blipFill>
          <a:blip r:embed="rId7"/>
          <a:stretch>
            <a:fillRect/>
          </a:stretch>
        </p:blipFill>
        <p:spPr>
          <a:xfrm>
            <a:off x="222421" y="180734"/>
            <a:ext cx="3446902" cy="655682"/>
          </a:xfrm>
          <a:prstGeom prst="rect">
            <a:avLst/>
          </a:prstGeom>
        </p:spPr>
      </p:pic>
      <p:pic>
        <p:nvPicPr>
          <p:cNvPr id="6" name="Picture 5" descr="A blue and black logo&#10;&#10;Description automatically generated">
            <a:extLst>
              <a:ext uri="{FF2B5EF4-FFF2-40B4-BE49-F238E27FC236}">
                <a16:creationId xmlns:a16="http://schemas.microsoft.com/office/drawing/2014/main" id="{AACE39FC-A7B3-2A61-B38D-9D0A539F1C7B}"/>
              </a:ext>
            </a:extLst>
          </p:cNvPr>
          <p:cNvPicPr>
            <a:picLocks noChangeAspect="1"/>
          </p:cNvPicPr>
          <p:nvPr/>
        </p:nvPicPr>
        <p:blipFill>
          <a:blip r:embed="rId8"/>
          <a:stretch>
            <a:fillRect/>
          </a:stretch>
        </p:blipFill>
        <p:spPr>
          <a:xfrm>
            <a:off x="10263023" y="-1021"/>
            <a:ext cx="1926678" cy="1939815"/>
          </a:xfrm>
          <a:prstGeom prst="rect">
            <a:avLst/>
          </a:prstGeom>
        </p:spPr>
      </p:pic>
      <p:pic>
        <p:nvPicPr>
          <p:cNvPr id="16" name="Picture 2">
            <a:extLst>
              <a:ext uri="{FF2B5EF4-FFF2-40B4-BE49-F238E27FC236}">
                <a16:creationId xmlns:a16="http://schemas.microsoft.com/office/drawing/2014/main" id="{148F0313-D700-9122-609B-FBF4E0AB0C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96033" y="3071241"/>
            <a:ext cx="3791457" cy="19398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066445"/>
      </p:ext>
    </p:extLst>
  </p:cSld>
  <p:clrMapOvr>
    <a:masterClrMapping/>
  </p:clrMapOvr>
  <mc:AlternateContent xmlns:mc="http://schemas.openxmlformats.org/markup-compatibility/2006" xmlns:p14="http://schemas.microsoft.com/office/powerpoint/2010/main">
    <mc:Choice Requires="p14">
      <p:transition spd="slow" p14:dur="2000" advTm="4500"/>
    </mc:Choice>
    <mc:Fallback xmlns="">
      <p:transition spd="slow" advTm="45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E07D1-6CD8-D61C-F46A-5507420404E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1CA27FA-5022-FC61-6943-0B124F4A474F}"/>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43BB78E1-30B8-BE06-2F91-BECFEEB314EC}"/>
              </a:ext>
            </a:extLst>
          </p:cNvPr>
          <p:cNvSpPr>
            <a:spLocks noGrp="1"/>
          </p:cNvSpPr>
          <p:nvPr>
            <p:ph type="title"/>
          </p:nvPr>
        </p:nvSpPr>
        <p:spPr>
          <a:xfrm>
            <a:off x="334462" y="963478"/>
            <a:ext cx="10515600" cy="594043"/>
          </a:xfrm>
        </p:spPr>
        <p:txBody>
          <a:bodyPr vert="horz" lIns="91440" tIns="45720" rIns="91440" bIns="45720" rtlCol="0" anchor="t">
            <a:normAutofit/>
          </a:bodyPr>
          <a:lstStyle/>
          <a:p>
            <a:r>
              <a:rPr lang="en-US" sz="3600">
                <a:solidFill>
                  <a:srgbClr val="4478A8"/>
                </a:solidFill>
                <a:latin typeface="Arial"/>
                <a:cs typeface="Calibri Light"/>
              </a:rPr>
              <a:t>Controls for emotional fatigue</a:t>
            </a:r>
          </a:p>
        </p:txBody>
      </p:sp>
      <p:pic>
        <p:nvPicPr>
          <p:cNvPr id="7" name="Picture 6" descr="A blue and black logo&#10;&#10;Description automatically generated">
            <a:extLst>
              <a:ext uri="{FF2B5EF4-FFF2-40B4-BE49-F238E27FC236}">
                <a16:creationId xmlns:a16="http://schemas.microsoft.com/office/drawing/2014/main" id="{F9BBB470-ACF1-6C5B-ECEE-DDA02017AEC9}"/>
              </a:ext>
            </a:extLst>
          </p:cNvPr>
          <p:cNvPicPr>
            <a:picLocks noChangeAspect="1"/>
          </p:cNvPicPr>
          <p:nvPr/>
        </p:nvPicPr>
        <p:blipFill>
          <a:blip r:embed="rId4"/>
          <a:stretch>
            <a:fillRect/>
          </a:stretch>
        </p:blipFill>
        <p:spPr>
          <a:xfrm>
            <a:off x="10331133" y="-143510"/>
            <a:ext cx="1933575" cy="1943100"/>
          </a:xfrm>
          <a:prstGeom prst="rect">
            <a:avLst/>
          </a:prstGeom>
        </p:spPr>
      </p:pic>
      <p:sp>
        <p:nvSpPr>
          <p:cNvPr id="6" name="Rectangle 5">
            <a:extLst>
              <a:ext uri="{FF2B5EF4-FFF2-40B4-BE49-F238E27FC236}">
                <a16:creationId xmlns:a16="http://schemas.microsoft.com/office/drawing/2014/main" id="{C63A85AE-1EA6-94EA-7108-A7BEE6B919F3}"/>
              </a:ext>
            </a:extLst>
          </p:cNvPr>
          <p:cNvSpPr/>
          <p:nvPr/>
        </p:nvSpPr>
        <p:spPr>
          <a:xfrm flipV="1">
            <a:off x="442121" y="1529457"/>
            <a:ext cx="5973193"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
        <p:nvSpPr>
          <p:cNvPr id="15" name="TextBox 14">
            <a:extLst>
              <a:ext uri="{FF2B5EF4-FFF2-40B4-BE49-F238E27FC236}">
                <a16:creationId xmlns:a16="http://schemas.microsoft.com/office/drawing/2014/main" id="{8091B55C-792C-1B13-20E7-E45B64324617}"/>
              </a:ext>
            </a:extLst>
          </p:cNvPr>
          <p:cNvSpPr txBox="1"/>
          <p:nvPr/>
        </p:nvSpPr>
        <p:spPr>
          <a:xfrm>
            <a:off x="4203066" y="2141155"/>
            <a:ext cx="7582715" cy="4031873"/>
          </a:xfrm>
          <a:prstGeom prst="rect">
            <a:avLst/>
          </a:prstGeom>
          <a:solidFill>
            <a:srgbClr val="E4E9F3"/>
          </a:solidFill>
          <a:ln>
            <a:solidFill>
              <a:srgbClr val="E4E9F3"/>
            </a:solidFill>
          </a:ln>
        </p:spPr>
        <p:txBody>
          <a:bodyPr wrap="square" lIns="91440" tIns="45720" rIns="91440" bIns="45720" rtlCol="0" anchor="t">
            <a:spAutoFit/>
          </a:bodyPr>
          <a:lstStyle/>
          <a:p>
            <a:pPr algn="ctr"/>
            <a:r>
              <a:rPr lang="en-US" sz="1600" b="1" u="sng">
                <a:solidFill>
                  <a:srgbClr val="ED7D31"/>
                </a:solidFill>
                <a:latin typeface="Arial"/>
                <a:cs typeface="Arial"/>
              </a:rPr>
              <a:t>What you can do</a:t>
            </a:r>
          </a:p>
          <a:p>
            <a:pPr algn="ctr"/>
            <a:endParaRPr lang="en-US" sz="1600" b="1" u="sng">
              <a:solidFill>
                <a:srgbClr val="ED7D31"/>
              </a:solidFill>
              <a:latin typeface="Arial"/>
              <a:cs typeface="Arial"/>
            </a:endParaRPr>
          </a:p>
          <a:p>
            <a:r>
              <a:rPr lang="en-US" sz="1600">
                <a:solidFill>
                  <a:srgbClr val="4478A8"/>
                </a:solidFill>
                <a:latin typeface="Arial"/>
                <a:cs typeface="Arial"/>
              </a:rPr>
              <a:t>Reflect on the emotional demands of your day and more generally and consider the impact of these demands on your current state.  Ask yourself </a:t>
            </a:r>
          </a:p>
          <a:p>
            <a:pPr algn="ctr"/>
            <a:br>
              <a:rPr lang="en-US" sz="1600">
                <a:latin typeface="Arial" panose="020B0604020202020204" pitchFamily="34" charset="0"/>
                <a:cs typeface="Arial" panose="020B0604020202020204" pitchFamily="34" charset="0"/>
              </a:rPr>
            </a:br>
            <a:r>
              <a:rPr lang="en-US" sz="1600">
                <a:solidFill>
                  <a:srgbClr val="4478A8"/>
                </a:solidFill>
                <a:latin typeface="Arial"/>
                <a:cs typeface="Arial"/>
              </a:rPr>
              <a:t>	“</a:t>
            </a:r>
            <a:r>
              <a:rPr lang="en-US" sz="1600" i="1">
                <a:solidFill>
                  <a:srgbClr val="4478A8"/>
                </a:solidFill>
                <a:latin typeface="Arial"/>
                <a:cs typeface="Arial"/>
              </a:rPr>
              <a:t>how might my emotional state be affecting my interactions with my work? </a:t>
            </a:r>
            <a:br>
              <a:rPr lang="en-US" sz="1600" i="1">
                <a:latin typeface="Arial" panose="020B0604020202020204" pitchFamily="34" charset="0"/>
                <a:cs typeface="Arial" panose="020B0604020202020204" pitchFamily="34" charset="0"/>
              </a:rPr>
            </a:br>
            <a:r>
              <a:rPr lang="en-US" sz="1600" i="1">
                <a:solidFill>
                  <a:srgbClr val="4478A8"/>
                </a:solidFill>
                <a:latin typeface="Arial"/>
                <a:cs typeface="Arial"/>
              </a:rPr>
              <a:t>	Would I benefit from the wellbeing support offered to me through work?”</a:t>
            </a:r>
            <a:endParaRPr lang="en-US" sz="1600"/>
          </a:p>
          <a:p>
            <a:endParaRPr lang="en-US" sz="1600" i="1">
              <a:solidFill>
                <a:srgbClr val="4478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solidFill>
                  <a:srgbClr val="4478A8"/>
                </a:solidFill>
                <a:latin typeface="Arial"/>
                <a:cs typeface="Arial"/>
              </a:rPr>
              <a:t>Within the team: try to resolve conflicts constructively and de-escalate tense situations through open and honest communication</a:t>
            </a:r>
          </a:p>
          <a:p>
            <a:pPr marL="285750" indent="-285750">
              <a:buFont typeface="Arial" panose="020B0604020202020204" pitchFamily="34" charset="0"/>
              <a:buChar char="•"/>
            </a:pPr>
            <a:endParaRPr lang="en-US" sz="1600">
              <a:solidFill>
                <a:srgbClr val="4478A8"/>
              </a:solidFill>
              <a:latin typeface="Arial"/>
              <a:cs typeface="Arial"/>
            </a:endParaRPr>
          </a:p>
          <a:p>
            <a:pPr marL="285750" indent="-285750">
              <a:buFont typeface="Arial" panose="020B0604020202020204" pitchFamily="34" charset="0"/>
              <a:buChar char="•"/>
            </a:pPr>
            <a:r>
              <a:rPr lang="en-US" sz="1600">
                <a:solidFill>
                  <a:srgbClr val="4478A8"/>
                </a:solidFill>
                <a:latin typeface="Arial"/>
                <a:cs typeface="Arial"/>
              </a:rPr>
              <a:t>Offer debriefing opportunities to other team members</a:t>
            </a:r>
          </a:p>
          <a:p>
            <a:endParaRPr lang="en-US" sz="1600">
              <a:solidFill>
                <a:srgbClr val="4478A8"/>
              </a:solidFill>
              <a:latin typeface="Arial"/>
              <a:cs typeface="Arial"/>
            </a:endParaRPr>
          </a:p>
          <a:p>
            <a:pPr marL="285750" indent="-285750">
              <a:buFont typeface="Arial" panose="020B0604020202020204" pitchFamily="34" charset="0"/>
              <a:buChar char="•"/>
            </a:pPr>
            <a:r>
              <a:rPr lang="en-US" sz="1600">
                <a:solidFill>
                  <a:srgbClr val="4478A8"/>
                </a:solidFill>
                <a:latin typeface="Arial"/>
                <a:cs typeface="Arial"/>
              </a:rPr>
              <a:t>It is ok to ask for help – seek support from trusted peers and/or manager when you need it </a:t>
            </a:r>
            <a:endParaRPr lang="en-US" sz="1600">
              <a:solidFill>
                <a:srgbClr val="4478A8"/>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ADBF4E7-B0E7-7D78-B7E6-A6D845CA444F}"/>
              </a:ext>
            </a:extLst>
          </p:cNvPr>
          <p:cNvPicPr>
            <a:picLocks noChangeAspect="1"/>
          </p:cNvPicPr>
          <p:nvPr/>
        </p:nvPicPr>
        <p:blipFill>
          <a:blip r:embed="rId5"/>
          <a:stretch>
            <a:fillRect/>
          </a:stretch>
        </p:blipFill>
        <p:spPr>
          <a:xfrm>
            <a:off x="406219" y="2433634"/>
            <a:ext cx="3423531" cy="3170656"/>
          </a:xfrm>
          <a:prstGeom prst="rect">
            <a:avLst/>
          </a:prstGeom>
        </p:spPr>
      </p:pic>
    </p:spTree>
    <p:extLst>
      <p:ext uri="{BB962C8B-B14F-4D97-AF65-F5344CB8AC3E}">
        <p14:creationId xmlns:p14="http://schemas.microsoft.com/office/powerpoint/2010/main" val="3295318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5A6CB3-15AA-3549-4348-8A704B14A242}"/>
              </a:ext>
            </a:extLst>
          </p:cNvPr>
          <p:cNvPicPr>
            <a:picLocks noChangeAspect="1"/>
          </p:cNvPicPr>
          <p:nvPr/>
        </p:nvPicPr>
        <p:blipFill>
          <a:blip r:embed="rId3"/>
          <a:stretch>
            <a:fillRect/>
          </a:stretch>
        </p:blipFill>
        <p:spPr>
          <a:xfrm>
            <a:off x="173300" y="4743061"/>
            <a:ext cx="1405191" cy="1577607"/>
          </a:xfrm>
          <a:prstGeom prst="rect">
            <a:avLst/>
          </a:prstGeom>
          <a:ln>
            <a:noFill/>
          </a:ln>
        </p:spPr>
      </p:pic>
      <p:pic>
        <p:nvPicPr>
          <p:cNvPr id="26" name="Picture 25">
            <a:extLst>
              <a:ext uri="{FF2B5EF4-FFF2-40B4-BE49-F238E27FC236}">
                <a16:creationId xmlns:a16="http://schemas.microsoft.com/office/drawing/2014/main" id="{CD1BC43F-ED42-A82C-2079-168086521442}"/>
              </a:ext>
            </a:extLst>
          </p:cNvPr>
          <p:cNvPicPr>
            <a:picLocks noChangeAspect="1"/>
          </p:cNvPicPr>
          <p:nvPr/>
        </p:nvPicPr>
        <p:blipFill>
          <a:blip r:embed="rId4"/>
          <a:stretch>
            <a:fillRect/>
          </a:stretch>
        </p:blipFill>
        <p:spPr>
          <a:xfrm>
            <a:off x="10168399" y="2564256"/>
            <a:ext cx="1552792" cy="1895740"/>
          </a:xfrm>
          <a:prstGeom prst="rect">
            <a:avLst/>
          </a:prstGeom>
        </p:spPr>
      </p:pic>
      <p:pic>
        <p:nvPicPr>
          <p:cNvPr id="4" name="Picture 3">
            <a:extLst>
              <a:ext uri="{FF2B5EF4-FFF2-40B4-BE49-F238E27FC236}">
                <a16:creationId xmlns:a16="http://schemas.microsoft.com/office/drawing/2014/main" id="{7EEBAF0F-9405-EC0C-D4F2-ED7D29A54162}"/>
              </a:ext>
            </a:extLst>
          </p:cNvPr>
          <p:cNvPicPr>
            <a:picLocks noChangeAspect="1"/>
          </p:cNvPicPr>
          <p:nvPr/>
        </p:nvPicPr>
        <p:blipFill>
          <a:blip r:embed="rId5"/>
          <a:stretch>
            <a:fillRect/>
          </a:stretch>
        </p:blipFill>
        <p:spPr>
          <a:xfrm>
            <a:off x="217341" y="34305"/>
            <a:ext cx="3446902" cy="655682"/>
          </a:xfrm>
          <a:prstGeom prst="rect">
            <a:avLst/>
          </a:prstGeom>
        </p:spPr>
      </p:pic>
      <p:sp>
        <p:nvSpPr>
          <p:cNvPr id="5" name="Title 1">
            <a:extLst>
              <a:ext uri="{FF2B5EF4-FFF2-40B4-BE49-F238E27FC236}">
                <a16:creationId xmlns:a16="http://schemas.microsoft.com/office/drawing/2014/main" id="{365970EC-18C9-77A9-981A-C7BD6AB867CD}"/>
              </a:ext>
            </a:extLst>
          </p:cNvPr>
          <p:cNvSpPr txBox="1">
            <a:spLocks/>
          </p:cNvSpPr>
          <p:nvPr/>
        </p:nvSpPr>
        <p:spPr>
          <a:xfrm>
            <a:off x="201637" y="800175"/>
            <a:ext cx="10515600" cy="5940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rgbClr val="4478A8"/>
                </a:solidFill>
                <a:latin typeface="Arial"/>
                <a:cs typeface="Calibri Light"/>
              </a:rPr>
              <a:t>Thinking about his emotional fatigue, Alan wonders…</a:t>
            </a:r>
          </a:p>
          <a:p>
            <a:endParaRPr lang="en-US" sz="3600">
              <a:solidFill>
                <a:srgbClr val="4478A8"/>
              </a:solidFill>
              <a:latin typeface="Arial"/>
              <a:cs typeface="Calibri Light"/>
            </a:endParaRPr>
          </a:p>
        </p:txBody>
      </p:sp>
      <p:pic>
        <p:nvPicPr>
          <p:cNvPr id="6" name="Picture 5" descr="A line art of a city&#10;&#10;Description automatically generated">
            <a:extLst>
              <a:ext uri="{FF2B5EF4-FFF2-40B4-BE49-F238E27FC236}">
                <a16:creationId xmlns:a16="http://schemas.microsoft.com/office/drawing/2014/main" id="{14C1B634-902A-983E-5F7B-0133E6BBBC7D}"/>
              </a:ext>
            </a:extLst>
          </p:cNvPr>
          <p:cNvPicPr>
            <a:picLocks noChangeAspect="1"/>
          </p:cNvPicPr>
          <p:nvPr/>
        </p:nvPicPr>
        <p:blipFill>
          <a:blip r:embed="rId6"/>
          <a:stretch>
            <a:fillRect/>
          </a:stretch>
        </p:blipFill>
        <p:spPr>
          <a:xfrm>
            <a:off x="9386711" y="5143649"/>
            <a:ext cx="2805289" cy="1569509"/>
          </a:xfrm>
          <a:prstGeom prst="rect">
            <a:avLst/>
          </a:prstGeom>
        </p:spPr>
      </p:pic>
      <p:sp>
        <p:nvSpPr>
          <p:cNvPr id="8" name="Speech Bubble: Rectangle with Corners Rounded 7">
            <a:extLst>
              <a:ext uri="{FF2B5EF4-FFF2-40B4-BE49-F238E27FC236}">
                <a16:creationId xmlns:a16="http://schemas.microsoft.com/office/drawing/2014/main" id="{07564A8A-7EB8-C2B9-0D9A-3B25839B11BC}"/>
              </a:ext>
            </a:extLst>
          </p:cNvPr>
          <p:cNvSpPr/>
          <p:nvPr/>
        </p:nvSpPr>
        <p:spPr>
          <a:xfrm>
            <a:off x="4687648" y="2077870"/>
            <a:ext cx="4770683" cy="4469234"/>
          </a:xfrm>
          <a:prstGeom prst="wedgeRoundRectCallout">
            <a:avLst>
              <a:gd name="adj1" fmla="val 70967"/>
              <a:gd name="adj2" fmla="val -23155"/>
              <a:gd name="adj3" fmla="val 16667"/>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i="1">
                <a:solidFill>
                  <a:srgbClr val="4478A8"/>
                </a:solidFill>
                <a:latin typeface="Arial"/>
                <a:cs typeface="Arial"/>
              </a:rPr>
              <a:t>Again, this is complex. The impact of emotional demands (e.g. colleague conflict) on fatigue is perhaps understood in its interaction with sleep and mental workload:</a:t>
            </a:r>
            <a:br>
              <a:rPr lang="en-US" sz="1500" i="1">
                <a:solidFill>
                  <a:srgbClr val="4478A8"/>
                </a:solidFill>
                <a:latin typeface="Arial"/>
                <a:cs typeface="Arial"/>
              </a:rPr>
            </a:br>
            <a:endParaRPr lang="en-US" sz="1500" i="1">
              <a:solidFill>
                <a:srgbClr val="4478A8"/>
              </a:solidFill>
              <a:latin typeface="Arial"/>
              <a:cs typeface="Arial"/>
            </a:endParaRPr>
          </a:p>
          <a:p>
            <a:pPr marL="342900" indent="-342900" algn="ctr">
              <a:buAutoNum type="arabicParenBoth"/>
            </a:pPr>
            <a:r>
              <a:rPr lang="en-US" sz="1500" b="1" i="1">
                <a:solidFill>
                  <a:srgbClr val="4478A8"/>
                </a:solidFill>
                <a:latin typeface="Arial"/>
                <a:cs typeface="Arial"/>
              </a:rPr>
              <a:t>Sleep effects </a:t>
            </a:r>
            <a:r>
              <a:rPr lang="en-US" sz="1500" i="1">
                <a:solidFill>
                  <a:srgbClr val="4478A8"/>
                </a:solidFill>
                <a:latin typeface="Arial"/>
                <a:cs typeface="Arial"/>
              </a:rPr>
              <a:t>- When we are dealing with  emotional conflict, this can impact on our sleep, which then makes our pre-shift state less favourable – these effects can also accumulate, leading to the build up of a sleep debt over time.</a:t>
            </a:r>
            <a:br>
              <a:rPr lang="en-US" sz="1500" i="1">
                <a:solidFill>
                  <a:srgbClr val="4478A8"/>
                </a:solidFill>
                <a:latin typeface="Arial"/>
                <a:cs typeface="Arial"/>
              </a:rPr>
            </a:br>
            <a:endParaRPr lang="en-US" sz="1500" i="1">
              <a:solidFill>
                <a:srgbClr val="4478A8"/>
              </a:solidFill>
              <a:latin typeface="Arial"/>
              <a:cs typeface="Arial"/>
            </a:endParaRPr>
          </a:p>
          <a:p>
            <a:pPr marL="342900" indent="-342900" algn="ctr">
              <a:buAutoNum type="arabicParenBoth"/>
            </a:pPr>
            <a:r>
              <a:rPr lang="en-US" sz="1500" b="1" i="1">
                <a:solidFill>
                  <a:srgbClr val="4478A8"/>
                </a:solidFill>
                <a:latin typeface="Arial"/>
                <a:cs typeface="Arial"/>
              </a:rPr>
              <a:t>Task engagement </a:t>
            </a:r>
            <a:r>
              <a:rPr lang="en-US" sz="1500" i="1">
                <a:solidFill>
                  <a:srgbClr val="4478A8"/>
                </a:solidFill>
                <a:latin typeface="Arial"/>
                <a:cs typeface="Arial"/>
              </a:rPr>
              <a:t>-There may also be on-task effects of immediate conflict, as our mental load is increased (through dealing with frustration and irritation). This makes the task more difficult, leading to a higher workload. </a:t>
            </a:r>
            <a:endParaRPr lang="en-GB" sz="1500" i="1">
              <a:solidFill>
                <a:srgbClr val="4478A8"/>
              </a:solidFill>
              <a:latin typeface="Arial"/>
              <a:cs typeface="Arial"/>
            </a:endParaRPr>
          </a:p>
        </p:txBody>
      </p:sp>
      <p:sp>
        <p:nvSpPr>
          <p:cNvPr id="10" name="Rectangle 9">
            <a:extLst>
              <a:ext uri="{FF2B5EF4-FFF2-40B4-BE49-F238E27FC236}">
                <a16:creationId xmlns:a16="http://schemas.microsoft.com/office/drawing/2014/main" id="{5D1A0A72-C6A2-0DEB-CA51-0D33171B3E8D}"/>
              </a:ext>
            </a:extLst>
          </p:cNvPr>
          <p:cNvSpPr/>
          <p:nvPr/>
        </p:nvSpPr>
        <p:spPr>
          <a:xfrm>
            <a:off x="291507" y="1288453"/>
            <a:ext cx="9833567"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
        <p:nvSpPr>
          <p:cNvPr id="16" name="Thought Bubble: Cloud 15">
            <a:extLst>
              <a:ext uri="{FF2B5EF4-FFF2-40B4-BE49-F238E27FC236}">
                <a16:creationId xmlns:a16="http://schemas.microsoft.com/office/drawing/2014/main" id="{A9DC963E-846B-7D11-9A05-514406AAB276}"/>
              </a:ext>
            </a:extLst>
          </p:cNvPr>
          <p:cNvSpPr/>
          <p:nvPr/>
        </p:nvSpPr>
        <p:spPr>
          <a:xfrm rot="321612">
            <a:off x="1311853" y="2381909"/>
            <a:ext cx="3091395" cy="2103438"/>
          </a:xfrm>
          <a:prstGeom prst="cloudCallout">
            <a:avLst>
              <a:gd name="adj1" fmla="val -65654"/>
              <a:gd name="adj2" fmla="val 63957"/>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 blue and black logo&#10;&#10;Description automatically generated">
            <a:extLst>
              <a:ext uri="{FF2B5EF4-FFF2-40B4-BE49-F238E27FC236}">
                <a16:creationId xmlns:a16="http://schemas.microsoft.com/office/drawing/2014/main" id="{01C72478-FE30-EC99-8F9C-06F9B90C5ED7}"/>
              </a:ext>
            </a:extLst>
          </p:cNvPr>
          <p:cNvPicPr>
            <a:picLocks noChangeAspect="1"/>
          </p:cNvPicPr>
          <p:nvPr/>
        </p:nvPicPr>
        <p:blipFill>
          <a:blip r:embed="rId7"/>
          <a:stretch>
            <a:fillRect/>
          </a:stretch>
        </p:blipFill>
        <p:spPr>
          <a:xfrm>
            <a:off x="10331133" y="-143510"/>
            <a:ext cx="1933575" cy="1943100"/>
          </a:xfrm>
          <a:prstGeom prst="rect">
            <a:avLst/>
          </a:prstGeom>
        </p:spPr>
      </p:pic>
      <p:sp>
        <p:nvSpPr>
          <p:cNvPr id="28" name="Action Button: Blank 27">
            <a:hlinkClick r:id="rId8" action="ppaction://hlinksldjump" highlightClick="1"/>
            <a:extLst>
              <a:ext uri="{FF2B5EF4-FFF2-40B4-BE49-F238E27FC236}">
                <a16:creationId xmlns:a16="http://schemas.microsoft.com/office/drawing/2014/main" id="{A631F54E-FE5B-460B-FF30-22A67DB7BA55}"/>
              </a:ext>
            </a:extLst>
          </p:cNvPr>
          <p:cNvSpPr/>
          <p:nvPr/>
        </p:nvSpPr>
        <p:spPr>
          <a:xfrm>
            <a:off x="2298584" y="2980613"/>
            <a:ext cx="2192568" cy="84256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4478A8"/>
              </a:solidFill>
            </a:endParaRPr>
          </a:p>
        </p:txBody>
      </p:sp>
      <p:sp>
        <p:nvSpPr>
          <p:cNvPr id="11" name="Action Button: Blank 10">
            <a:hlinkClick r:id="rId8" action="ppaction://hlinksldjump" highlightClick="1"/>
            <a:extLst>
              <a:ext uri="{FF2B5EF4-FFF2-40B4-BE49-F238E27FC236}">
                <a16:creationId xmlns:a16="http://schemas.microsoft.com/office/drawing/2014/main" id="{B36B6F93-8062-39CF-E845-2F297D1C4D05}"/>
              </a:ext>
            </a:extLst>
          </p:cNvPr>
          <p:cNvSpPr/>
          <p:nvPr/>
        </p:nvSpPr>
        <p:spPr>
          <a:xfrm>
            <a:off x="1941126" y="3040647"/>
            <a:ext cx="1949644" cy="940290"/>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rgbClr val="4478A8"/>
                </a:solidFill>
              </a:rPr>
              <a:t>Why do I feel more tired when I’m working with some difficult people?</a:t>
            </a:r>
          </a:p>
        </p:txBody>
      </p:sp>
    </p:spTree>
    <p:extLst>
      <p:ext uri="{BB962C8B-B14F-4D97-AF65-F5344CB8AC3E}">
        <p14:creationId xmlns:p14="http://schemas.microsoft.com/office/powerpoint/2010/main" val="768377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690B1D19-E2CE-4F02-437C-844E0EEF77F3}"/>
              </a:ext>
            </a:extLst>
          </p:cNvPr>
          <p:cNvSpPr/>
          <p:nvPr/>
        </p:nvSpPr>
        <p:spPr>
          <a:xfrm rot="16200000">
            <a:off x="6835111" y="1976971"/>
            <a:ext cx="2478350" cy="3533919"/>
          </a:xfrm>
          <a:prstGeom prst="triangle">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396843" y="913303"/>
            <a:ext cx="9533717" cy="912610"/>
          </a:xfrm>
        </p:spPr>
        <p:txBody>
          <a:bodyPr>
            <a:normAutofit/>
          </a:bodyPr>
          <a:lstStyle/>
          <a:p>
            <a:pPr algn="ctr"/>
            <a:r>
              <a:rPr lang="en-GB" sz="4000">
                <a:solidFill>
                  <a:srgbClr val="4478A8"/>
                </a:solidFill>
                <a:latin typeface="Arial"/>
                <a:cs typeface="Arial"/>
              </a:rPr>
              <a:t>Our framework for managing fatigue risks</a:t>
            </a:r>
          </a:p>
        </p:txBody>
      </p:sp>
      <p:sp>
        <p:nvSpPr>
          <p:cNvPr id="13" name="Isosceles Triangle 12">
            <a:extLst>
              <a:ext uri="{FF2B5EF4-FFF2-40B4-BE49-F238E27FC236}">
                <a16:creationId xmlns:a16="http://schemas.microsoft.com/office/drawing/2014/main" id="{EBF3E615-4B74-359E-F46F-6EF4911830B1}"/>
              </a:ext>
            </a:extLst>
          </p:cNvPr>
          <p:cNvSpPr/>
          <p:nvPr/>
        </p:nvSpPr>
        <p:spPr>
          <a:xfrm rot="5400000">
            <a:off x="2798978" y="2118388"/>
            <a:ext cx="2478350" cy="3221493"/>
          </a:xfrm>
          <a:prstGeom prst="triangle">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16A09D6-F34A-F019-C2C0-0F86BF975F6D}"/>
              </a:ext>
            </a:extLst>
          </p:cNvPr>
          <p:cNvSpPr txBox="1"/>
          <p:nvPr/>
        </p:nvSpPr>
        <p:spPr>
          <a:xfrm>
            <a:off x="1890732" y="2881780"/>
            <a:ext cx="418641" cy="1877438"/>
          </a:xfrm>
          <a:prstGeom prst="rect">
            <a:avLst/>
          </a:prstGeom>
          <a:noFill/>
        </p:spPr>
        <p:txBody>
          <a:bodyPr rot="0" spcFirstLastPara="0" vertOverflow="overflow" horzOverflow="overflow" vert="wordArtVert" wrap="square" lIns="91440" tIns="45720" rIns="91440" bIns="45720" numCol="1" spcCol="0" rtlCol="0" fromWordArt="0" anchor="t" anchorCtr="0" forceAA="0" compatLnSpc="1">
            <a:prstTxWarp prst="textNoShape">
              <a:avLst/>
            </a:prstTxWarp>
            <a:spAutoFit/>
          </a:bodyPr>
          <a:lstStyle/>
          <a:p>
            <a:pPr algn="l"/>
            <a:r>
              <a:rPr lang="en-GB" sz="1400" b="1">
                <a:solidFill>
                  <a:srgbClr val="4478A8"/>
                </a:solidFill>
                <a:latin typeface="Arial" panose="020B0604020202020204" pitchFamily="34" charset="0"/>
                <a:cs typeface="Arial" panose="020B0604020202020204" pitchFamily="34" charset="0"/>
              </a:rPr>
              <a:t>Causes</a:t>
            </a:r>
          </a:p>
        </p:txBody>
      </p:sp>
      <p:sp>
        <p:nvSpPr>
          <p:cNvPr id="18" name="TextBox 17">
            <a:extLst>
              <a:ext uri="{FF2B5EF4-FFF2-40B4-BE49-F238E27FC236}">
                <a16:creationId xmlns:a16="http://schemas.microsoft.com/office/drawing/2014/main" id="{D52650D6-AFE4-B5D9-54C9-A5C685D67834}"/>
              </a:ext>
            </a:extLst>
          </p:cNvPr>
          <p:cNvSpPr txBox="1"/>
          <p:nvPr/>
        </p:nvSpPr>
        <p:spPr>
          <a:xfrm>
            <a:off x="9833514" y="2286528"/>
            <a:ext cx="418641" cy="3275746"/>
          </a:xfrm>
          <a:prstGeom prst="rect">
            <a:avLst/>
          </a:prstGeom>
          <a:noFill/>
        </p:spPr>
        <p:txBody>
          <a:bodyPr rot="0" spcFirstLastPara="0" vertOverflow="overflow" horzOverflow="overflow" vert="wordArtVert" wrap="square" lIns="91440" tIns="45720" rIns="91440" bIns="45720" numCol="1" spcCol="0" rtlCol="0" fromWordArt="0" anchor="t" anchorCtr="0" forceAA="0" compatLnSpc="1">
            <a:prstTxWarp prst="textNoShape">
              <a:avLst/>
            </a:prstTxWarp>
            <a:spAutoFit/>
          </a:bodyPr>
          <a:lstStyle/>
          <a:p>
            <a:r>
              <a:rPr lang="en-GB" sz="1400" b="1">
                <a:solidFill>
                  <a:srgbClr val="4478A8"/>
                </a:solidFill>
                <a:latin typeface="Arial" panose="020B0604020202020204" pitchFamily="34" charset="0"/>
                <a:cs typeface="Arial" panose="020B0604020202020204" pitchFamily="34" charset="0"/>
              </a:rPr>
              <a:t>Consequences</a:t>
            </a:r>
          </a:p>
        </p:txBody>
      </p:sp>
      <p:sp>
        <p:nvSpPr>
          <p:cNvPr id="15" name="Oval 14">
            <a:extLst>
              <a:ext uri="{FF2B5EF4-FFF2-40B4-BE49-F238E27FC236}">
                <a16:creationId xmlns:a16="http://schemas.microsoft.com/office/drawing/2014/main" id="{139B64A1-A31C-C52D-E4ED-F39D024F7A62}"/>
              </a:ext>
            </a:extLst>
          </p:cNvPr>
          <p:cNvSpPr/>
          <p:nvPr/>
        </p:nvSpPr>
        <p:spPr>
          <a:xfrm>
            <a:off x="4841049" y="3331521"/>
            <a:ext cx="2291229" cy="94113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4478A8"/>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F9300F9-7322-FCDC-DC83-9CCA00F66808}"/>
              </a:ext>
            </a:extLst>
          </p:cNvPr>
          <p:cNvSpPr txBox="1"/>
          <p:nvPr/>
        </p:nvSpPr>
        <p:spPr>
          <a:xfrm>
            <a:off x="4181338" y="3498775"/>
            <a:ext cx="35732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solidFill>
                  <a:schemeClr val="tx1">
                    <a:lumMod val="95000"/>
                    <a:lumOff val="5000"/>
                  </a:schemeClr>
                </a:solidFill>
                <a:latin typeface="Arial" panose="020B0604020202020204" pitchFamily="34" charset="0"/>
                <a:cs typeface="Arial" panose="020B0604020202020204" pitchFamily="34" charset="0"/>
              </a:rPr>
              <a:t>Fatigue</a:t>
            </a:r>
            <a:endParaRPr lang="en-US" sz="2400">
              <a:solidFill>
                <a:schemeClr val="tx1">
                  <a:lumMod val="95000"/>
                  <a:lumOff val="5000"/>
                </a:schemeClr>
              </a:solidFill>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DCC2000D-0A76-93CC-E64A-2B7E1390F166}"/>
              </a:ext>
            </a:extLst>
          </p:cNvPr>
          <p:cNvCxnSpPr>
            <a:cxnSpLocks/>
          </p:cNvCxnSpPr>
          <p:nvPr/>
        </p:nvCxnSpPr>
        <p:spPr>
          <a:xfrm>
            <a:off x="3674253" y="3341139"/>
            <a:ext cx="1119101" cy="306957"/>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671C2A94-ED25-8FC5-2C9E-967C4FEF39AF}"/>
              </a:ext>
            </a:extLst>
          </p:cNvPr>
          <p:cNvCxnSpPr>
            <a:cxnSpLocks/>
          </p:cNvCxnSpPr>
          <p:nvPr/>
        </p:nvCxnSpPr>
        <p:spPr>
          <a:xfrm flipV="1">
            <a:off x="7084125" y="3436085"/>
            <a:ext cx="1480142" cy="232246"/>
          </a:xfrm>
          <a:prstGeom prst="straightConnector1">
            <a:avLst/>
          </a:prstGeom>
        </p:spPr>
        <p:style>
          <a:lnRef idx="1">
            <a:schemeClr val="dk1"/>
          </a:lnRef>
          <a:fillRef idx="0">
            <a:schemeClr val="dk1"/>
          </a:fillRef>
          <a:effectRef idx="0">
            <a:schemeClr val="dk1"/>
          </a:effectRef>
          <a:fontRef idx="minor">
            <a:schemeClr val="tx1"/>
          </a:fontRef>
        </p:style>
      </p:cxnSp>
      <p:sp>
        <p:nvSpPr>
          <p:cNvPr id="11" name="Rectangle: Rounded Corners 10">
            <a:extLst>
              <a:ext uri="{FF2B5EF4-FFF2-40B4-BE49-F238E27FC236}">
                <a16:creationId xmlns:a16="http://schemas.microsoft.com/office/drawing/2014/main" id="{E862E85E-582E-5B38-7723-FF24CFCDA3F4}"/>
              </a:ext>
            </a:extLst>
          </p:cNvPr>
          <p:cNvSpPr/>
          <p:nvPr/>
        </p:nvSpPr>
        <p:spPr>
          <a:xfrm>
            <a:off x="4097651" y="3385102"/>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B74BDDA0-82D5-B018-B104-2B3B9539CEB9}"/>
              </a:ext>
            </a:extLst>
          </p:cNvPr>
          <p:cNvSpPr/>
          <p:nvPr/>
        </p:nvSpPr>
        <p:spPr>
          <a:xfrm>
            <a:off x="7701431" y="3490154"/>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3FA2DA7A-D0A8-1A4C-EC30-42A9DAEE1B5A}"/>
              </a:ext>
            </a:extLst>
          </p:cNvPr>
          <p:cNvCxnSpPr>
            <a:cxnSpLocks/>
          </p:cNvCxnSpPr>
          <p:nvPr/>
        </p:nvCxnSpPr>
        <p:spPr>
          <a:xfrm flipV="1">
            <a:off x="3731208" y="3794701"/>
            <a:ext cx="1062146" cy="226529"/>
          </a:xfrm>
          <a:prstGeom prst="straightConnector1">
            <a:avLst/>
          </a:prstGeom>
        </p:spPr>
        <p:style>
          <a:lnRef idx="1">
            <a:schemeClr val="dk1"/>
          </a:lnRef>
          <a:fillRef idx="0">
            <a:schemeClr val="dk1"/>
          </a:fillRef>
          <a:effectRef idx="0">
            <a:schemeClr val="dk1"/>
          </a:effectRef>
          <a:fontRef idx="minor">
            <a:schemeClr val="tx1"/>
          </a:fontRef>
        </p:style>
      </p:cxnSp>
      <p:sp>
        <p:nvSpPr>
          <p:cNvPr id="23" name="Rectangle: Rounded Corners 22">
            <a:extLst>
              <a:ext uri="{FF2B5EF4-FFF2-40B4-BE49-F238E27FC236}">
                <a16:creationId xmlns:a16="http://schemas.microsoft.com/office/drawing/2014/main" id="{583FCC2C-8E23-020B-69E6-2AC1DD4F3F53}"/>
              </a:ext>
            </a:extLst>
          </p:cNvPr>
          <p:cNvSpPr/>
          <p:nvPr/>
        </p:nvSpPr>
        <p:spPr>
          <a:xfrm>
            <a:off x="4080311" y="3835566"/>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323CE5F5-75ED-BEBB-7B8D-4D2CAC2E424B}"/>
              </a:ext>
            </a:extLst>
          </p:cNvPr>
          <p:cNvSpPr/>
          <p:nvPr/>
        </p:nvSpPr>
        <p:spPr>
          <a:xfrm>
            <a:off x="4430176" y="3761769"/>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F93D0B98-0975-2499-D141-EE6C1F0A43C2}"/>
              </a:ext>
            </a:extLst>
          </p:cNvPr>
          <p:cNvCxnSpPr>
            <a:cxnSpLocks/>
          </p:cNvCxnSpPr>
          <p:nvPr/>
        </p:nvCxnSpPr>
        <p:spPr>
          <a:xfrm>
            <a:off x="7090517" y="3811137"/>
            <a:ext cx="1445940" cy="288333"/>
          </a:xfrm>
          <a:prstGeom prst="straightConnector1">
            <a:avLst/>
          </a:prstGeom>
        </p:spPr>
        <p:style>
          <a:lnRef idx="1">
            <a:schemeClr val="dk1"/>
          </a:lnRef>
          <a:fillRef idx="0">
            <a:schemeClr val="dk1"/>
          </a:fillRef>
          <a:effectRef idx="0">
            <a:schemeClr val="dk1"/>
          </a:effectRef>
          <a:fontRef idx="minor">
            <a:schemeClr val="tx1"/>
          </a:fontRef>
        </p:style>
      </p:cxnSp>
      <p:sp>
        <p:nvSpPr>
          <p:cNvPr id="28" name="Rectangle: Rounded Corners 27">
            <a:extLst>
              <a:ext uri="{FF2B5EF4-FFF2-40B4-BE49-F238E27FC236}">
                <a16:creationId xmlns:a16="http://schemas.microsoft.com/office/drawing/2014/main" id="{B6B1E0CC-D740-0996-9A93-66767AC2362F}"/>
              </a:ext>
            </a:extLst>
          </p:cNvPr>
          <p:cNvSpPr/>
          <p:nvPr/>
        </p:nvSpPr>
        <p:spPr>
          <a:xfrm>
            <a:off x="7438643" y="3782643"/>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C71A715B-002E-007D-51C5-C8A78289A506}"/>
              </a:ext>
            </a:extLst>
          </p:cNvPr>
          <p:cNvSpPr/>
          <p:nvPr/>
        </p:nvSpPr>
        <p:spPr>
          <a:xfrm>
            <a:off x="7946851" y="3891405"/>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24D73921-F67F-3D76-3791-8522518EFD47}"/>
              </a:ext>
            </a:extLst>
          </p:cNvPr>
          <p:cNvSpPr/>
          <p:nvPr/>
        </p:nvSpPr>
        <p:spPr>
          <a:xfrm>
            <a:off x="2519073" y="3183832"/>
            <a:ext cx="1146216" cy="502871"/>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rgbClr val="E4E9F3"/>
                </a:solidFill>
                <a:ea typeface="Calibri"/>
                <a:cs typeface="Calibri"/>
              </a:rPr>
              <a:t>Adverse weather</a:t>
            </a:r>
          </a:p>
        </p:txBody>
      </p:sp>
      <p:sp>
        <p:nvSpPr>
          <p:cNvPr id="12" name="Rectangle: Rounded Corners 11">
            <a:extLst>
              <a:ext uri="{FF2B5EF4-FFF2-40B4-BE49-F238E27FC236}">
                <a16:creationId xmlns:a16="http://schemas.microsoft.com/office/drawing/2014/main" id="{287C94E5-7A14-22F2-237F-552EC957FF7E}"/>
              </a:ext>
            </a:extLst>
          </p:cNvPr>
          <p:cNvSpPr/>
          <p:nvPr/>
        </p:nvSpPr>
        <p:spPr>
          <a:xfrm>
            <a:off x="2522074" y="3838962"/>
            <a:ext cx="1200170" cy="382463"/>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rgbClr val="E4E9F3"/>
                </a:solidFill>
              </a:rPr>
              <a:t>Long hours</a:t>
            </a:r>
            <a:endParaRPr lang="en-US"/>
          </a:p>
        </p:txBody>
      </p:sp>
      <p:sp>
        <p:nvSpPr>
          <p:cNvPr id="33" name="Rectangle: Rounded Corners 32">
            <a:extLst>
              <a:ext uri="{FF2B5EF4-FFF2-40B4-BE49-F238E27FC236}">
                <a16:creationId xmlns:a16="http://schemas.microsoft.com/office/drawing/2014/main" id="{7B2BD33A-AD5F-F42D-20E5-981F88100422}"/>
              </a:ext>
            </a:extLst>
          </p:cNvPr>
          <p:cNvSpPr/>
          <p:nvPr/>
        </p:nvSpPr>
        <p:spPr>
          <a:xfrm>
            <a:off x="8564267" y="3278778"/>
            <a:ext cx="1155180" cy="314613"/>
          </a:xfrm>
          <a:prstGeom prst="roundRect">
            <a:avLst/>
          </a:prstGeom>
          <a:solidFill>
            <a:srgbClr val="7C9A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rgbClr val="E4E9F3"/>
                </a:solidFill>
              </a:rPr>
              <a:t>Injury</a:t>
            </a:r>
          </a:p>
        </p:txBody>
      </p:sp>
      <p:sp>
        <p:nvSpPr>
          <p:cNvPr id="34" name="Rectangle: Rounded Corners 33">
            <a:extLst>
              <a:ext uri="{FF2B5EF4-FFF2-40B4-BE49-F238E27FC236}">
                <a16:creationId xmlns:a16="http://schemas.microsoft.com/office/drawing/2014/main" id="{C8F1D0CD-7E24-2A8C-E2CF-F96926AB6EAA}"/>
              </a:ext>
            </a:extLst>
          </p:cNvPr>
          <p:cNvSpPr/>
          <p:nvPr/>
        </p:nvSpPr>
        <p:spPr>
          <a:xfrm>
            <a:off x="8536457" y="3788848"/>
            <a:ext cx="1186354" cy="621244"/>
          </a:xfrm>
          <a:prstGeom prst="roundRect">
            <a:avLst/>
          </a:prstGeom>
          <a:solidFill>
            <a:srgbClr val="7C9A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rgbClr val="E4E9F3"/>
                </a:solidFill>
              </a:rPr>
              <a:t>Unsafe decision</a:t>
            </a:r>
          </a:p>
        </p:txBody>
      </p:sp>
      <p:sp>
        <p:nvSpPr>
          <p:cNvPr id="39" name="TextBox 38">
            <a:extLst>
              <a:ext uri="{FF2B5EF4-FFF2-40B4-BE49-F238E27FC236}">
                <a16:creationId xmlns:a16="http://schemas.microsoft.com/office/drawing/2014/main" id="{1C42CCDE-8774-DC0E-00A9-4DCA7DF8D1EE}"/>
              </a:ext>
            </a:extLst>
          </p:cNvPr>
          <p:cNvSpPr txBox="1"/>
          <p:nvPr/>
        </p:nvSpPr>
        <p:spPr>
          <a:xfrm rot="20310200">
            <a:off x="3655308" y="4184477"/>
            <a:ext cx="1607782" cy="307777"/>
          </a:xfrm>
          <a:prstGeom prst="rect">
            <a:avLst/>
          </a:prstGeom>
          <a:noFill/>
        </p:spPr>
        <p:txBody>
          <a:bodyPr wrap="square" rtlCol="0">
            <a:spAutoFit/>
          </a:bodyPr>
          <a:lstStyle/>
          <a:p>
            <a:r>
              <a:rPr lang="en-GB" sz="1400"/>
              <a:t>Control measures</a:t>
            </a:r>
            <a:endParaRPr lang="en-GB"/>
          </a:p>
        </p:txBody>
      </p:sp>
      <p:sp>
        <p:nvSpPr>
          <p:cNvPr id="42" name="Rectangle: Rounded Corners 41">
            <a:extLst>
              <a:ext uri="{FF2B5EF4-FFF2-40B4-BE49-F238E27FC236}">
                <a16:creationId xmlns:a16="http://schemas.microsoft.com/office/drawing/2014/main" id="{7399C578-0D8A-A6C1-64C3-F141846C98F4}"/>
              </a:ext>
            </a:extLst>
          </p:cNvPr>
          <p:cNvSpPr/>
          <p:nvPr/>
        </p:nvSpPr>
        <p:spPr>
          <a:xfrm>
            <a:off x="2548177" y="2855695"/>
            <a:ext cx="579382" cy="226422"/>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rgbClr val="E4E9F3"/>
                </a:solidFill>
              </a:rPr>
              <a:t>E.g.</a:t>
            </a:r>
          </a:p>
        </p:txBody>
      </p:sp>
      <p:sp>
        <p:nvSpPr>
          <p:cNvPr id="43" name="Rectangle: Rounded Corners 42">
            <a:extLst>
              <a:ext uri="{FF2B5EF4-FFF2-40B4-BE49-F238E27FC236}">
                <a16:creationId xmlns:a16="http://schemas.microsoft.com/office/drawing/2014/main" id="{E7996CF0-1EA2-6877-DE84-7AB671B6BC7E}"/>
              </a:ext>
            </a:extLst>
          </p:cNvPr>
          <p:cNvSpPr/>
          <p:nvPr/>
        </p:nvSpPr>
        <p:spPr>
          <a:xfrm>
            <a:off x="9117610" y="2776847"/>
            <a:ext cx="622944" cy="314613"/>
          </a:xfrm>
          <a:prstGeom prst="roundRect">
            <a:avLst/>
          </a:prstGeom>
          <a:solidFill>
            <a:srgbClr val="7C9A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rgbClr val="E4E9F3"/>
                </a:solidFill>
              </a:rPr>
              <a:t>E.g.</a:t>
            </a:r>
          </a:p>
        </p:txBody>
      </p:sp>
      <p:sp>
        <p:nvSpPr>
          <p:cNvPr id="48" name="TextBox 47">
            <a:extLst>
              <a:ext uri="{FF2B5EF4-FFF2-40B4-BE49-F238E27FC236}">
                <a16:creationId xmlns:a16="http://schemas.microsoft.com/office/drawing/2014/main" id="{F886F1DD-223D-FE9A-4670-30652329C740}"/>
              </a:ext>
            </a:extLst>
          </p:cNvPr>
          <p:cNvSpPr txBox="1"/>
          <p:nvPr/>
        </p:nvSpPr>
        <p:spPr>
          <a:xfrm rot="1230063">
            <a:off x="6935316" y="4257853"/>
            <a:ext cx="1716639" cy="307777"/>
          </a:xfrm>
          <a:prstGeom prst="rect">
            <a:avLst/>
          </a:prstGeom>
          <a:noFill/>
        </p:spPr>
        <p:txBody>
          <a:bodyPr wrap="square" lIns="91440" tIns="45720" rIns="91440" bIns="45720" rtlCol="0" anchor="t">
            <a:spAutoFit/>
          </a:bodyPr>
          <a:lstStyle/>
          <a:p>
            <a:r>
              <a:rPr lang="en-GB" sz="1400"/>
              <a:t>Mitigation measures</a:t>
            </a:r>
            <a:endParaRPr lang="en-GB"/>
          </a:p>
        </p:txBody>
      </p:sp>
      <p:sp>
        <p:nvSpPr>
          <p:cNvPr id="19" name="Rectangle 18">
            <a:extLst>
              <a:ext uri="{FF2B5EF4-FFF2-40B4-BE49-F238E27FC236}">
                <a16:creationId xmlns:a16="http://schemas.microsoft.com/office/drawing/2014/main" id="{888B0DF9-C89A-3694-4B8C-7D5ACDEC26AB}"/>
              </a:ext>
            </a:extLst>
          </p:cNvPr>
          <p:cNvSpPr/>
          <p:nvPr/>
        </p:nvSpPr>
        <p:spPr>
          <a:xfrm>
            <a:off x="591136" y="1663182"/>
            <a:ext cx="9294596"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1" name="Picture 30" descr="A blue and black logo&#10;&#10;Description automatically generated">
            <a:extLst>
              <a:ext uri="{FF2B5EF4-FFF2-40B4-BE49-F238E27FC236}">
                <a16:creationId xmlns:a16="http://schemas.microsoft.com/office/drawing/2014/main" id="{67363810-4A00-D09F-05EA-413B0104E713}"/>
              </a:ext>
            </a:extLst>
          </p:cNvPr>
          <p:cNvPicPr>
            <a:picLocks noChangeAspect="1"/>
          </p:cNvPicPr>
          <p:nvPr/>
        </p:nvPicPr>
        <p:blipFill>
          <a:blip r:embed="rId4"/>
          <a:stretch>
            <a:fillRect/>
          </a:stretch>
        </p:blipFill>
        <p:spPr>
          <a:xfrm>
            <a:off x="10263023" y="-1021"/>
            <a:ext cx="1926678" cy="1939815"/>
          </a:xfrm>
          <a:prstGeom prst="rect">
            <a:avLst/>
          </a:prstGeom>
        </p:spPr>
      </p:pic>
      <p:sp>
        <p:nvSpPr>
          <p:cNvPr id="35" name="Rectangle 34">
            <a:extLst>
              <a:ext uri="{FF2B5EF4-FFF2-40B4-BE49-F238E27FC236}">
                <a16:creationId xmlns:a16="http://schemas.microsoft.com/office/drawing/2014/main" id="{E1091B36-24D6-5F96-95D1-46F38FBB6082}"/>
              </a:ext>
            </a:extLst>
          </p:cNvPr>
          <p:cNvSpPr/>
          <p:nvPr/>
        </p:nvSpPr>
        <p:spPr>
          <a:xfrm>
            <a:off x="1793461" y="2236808"/>
            <a:ext cx="3285843" cy="3048000"/>
          </a:xfrm>
          <a:prstGeom prst="rect">
            <a:avLst/>
          </a:prstGeom>
          <a:noFill/>
          <a:ln>
            <a:solidFill>
              <a:srgbClr val="ED7D31"/>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6" name="TextBox 35">
            <a:extLst>
              <a:ext uri="{FF2B5EF4-FFF2-40B4-BE49-F238E27FC236}">
                <a16:creationId xmlns:a16="http://schemas.microsoft.com/office/drawing/2014/main" id="{B39B29AE-5C28-1035-0743-3E8D60F44539}"/>
              </a:ext>
            </a:extLst>
          </p:cNvPr>
          <p:cNvSpPr txBox="1"/>
          <p:nvPr/>
        </p:nvSpPr>
        <p:spPr>
          <a:xfrm>
            <a:off x="2239678" y="5425150"/>
            <a:ext cx="813529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rgbClr val="4478A8"/>
                </a:solidFill>
                <a:latin typeface="Arial"/>
                <a:cs typeface="Arial"/>
              </a:rPr>
              <a:t>We now have identified a broad range of risks that we could add to our framework </a:t>
            </a:r>
            <a:br>
              <a:rPr lang="en-GB" sz="1600">
                <a:latin typeface="Arial"/>
                <a:cs typeface="Arial"/>
              </a:rPr>
            </a:br>
            <a:r>
              <a:rPr lang="en-GB" sz="1600">
                <a:solidFill>
                  <a:srgbClr val="4478A8"/>
                </a:solidFill>
                <a:latin typeface="Arial"/>
                <a:cs typeface="Arial"/>
              </a:rPr>
              <a:t>This framework is good for identifying the range of causes and prompting us to explore how we might control or manage these risks </a:t>
            </a:r>
            <a:endParaRPr lang="en-GB" sz="1600">
              <a:solidFill>
                <a:srgbClr val="4478A8"/>
              </a:solidFill>
              <a:latin typeface="Arial" panose="020B0604020202020204" pitchFamily="34" charset="0"/>
              <a:cs typeface="Arial" panose="020B0604020202020204" pitchFamily="34" charset="0"/>
            </a:endParaRPr>
          </a:p>
        </p:txBody>
      </p:sp>
      <p:pic>
        <p:nvPicPr>
          <p:cNvPr id="1026" name="Picture 2" descr="Image result for Green Tick. Size: 150 x 150. Source: parisbym.com">
            <a:extLst>
              <a:ext uri="{FF2B5EF4-FFF2-40B4-BE49-F238E27FC236}">
                <a16:creationId xmlns:a16="http://schemas.microsoft.com/office/drawing/2014/main" id="{DB0AFFC4-68DB-1C52-C142-080D665C83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0732" y="5521479"/>
            <a:ext cx="348674" cy="34867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2" descr="Image result for Green Tick. Size: 150 x 150. Source: parisbym.com">
            <a:extLst>
              <a:ext uri="{FF2B5EF4-FFF2-40B4-BE49-F238E27FC236}">
                <a16:creationId xmlns:a16="http://schemas.microsoft.com/office/drawing/2014/main" id="{23DF20D3-60E1-3583-F953-BDBF4A1ADC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0732" y="5911716"/>
            <a:ext cx="325587" cy="2638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014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690B1D19-E2CE-4F02-437C-844E0EEF77F3}"/>
              </a:ext>
            </a:extLst>
          </p:cNvPr>
          <p:cNvSpPr/>
          <p:nvPr/>
        </p:nvSpPr>
        <p:spPr>
          <a:xfrm rot="16200000">
            <a:off x="6835111" y="1976971"/>
            <a:ext cx="2478350" cy="3533919"/>
          </a:xfrm>
          <a:prstGeom prst="triangle">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396843" y="913303"/>
            <a:ext cx="9533717" cy="912610"/>
          </a:xfrm>
        </p:spPr>
        <p:txBody>
          <a:bodyPr>
            <a:normAutofit/>
          </a:bodyPr>
          <a:lstStyle/>
          <a:p>
            <a:pPr algn="ctr"/>
            <a:r>
              <a:rPr lang="en-GB" sz="4000">
                <a:solidFill>
                  <a:srgbClr val="4478A8"/>
                </a:solidFill>
                <a:latin typeface="Arial"/>
                <a:cs typeface="Arial"/>
              </a:rPr>
              <a:t>Our framework for managing fatigue risks</a:t>
            </a:r>
          </a:p>
        </p:txBody>
      </p:sp>
      <p:sp>
        <p:nvSpPr>
          <p:cNvPr id="13" name="Isosceles Triangle 12">
            <a:extLst>
              <a:ext uri="{FF2B5EF4-FFF2-40B4-BE49-F238E27FC236}">
                <a16:creationId xmlns:a16="http://schemas.microsoft.com/office/drawing/2014/main" id="{EBF3E615-4B74-359E-F46F-6EF4911830B1}"/>
              </a:ext>
            </a:extLst>
          </p:cNvPr>
          <p:cNvSpPr/>
          <p:nvPr/>
        </p:nvSpPr>
        <p:spPr>
          <a:xfrm rot="5400000">
            <a:off x="2798978" y="2118388"/>
            <a:ext cx="2478350" cy="3221493"/>
          </a:xfrm>
          <a:prstGeom prst="triangle">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16A09D6-F34A-F019-C2C0-0F86BF975F6D}"/>
              </a:ext>
            </a:extLst>
          </p:cNvPr>
          <p:cNvSpPr txBox="1"/>
          <p:nvPr/>
        </p:nvSpPr>
        <p:spPr>
          <a:xfrm>
            <a:off x="1890732" y="2881780"/>
            <a:ext cx="418641" cy="1877438"/>
          </a:xfrm>
          <a:prstGeom prst="rect">
            <a:avLst/>
          </a:prstGeom>
          <a:noFill/>
        </p:spPr>
        <p:txBody>
          <a:bodyPr rot="0" spcFirstLastPara="0" vertOverflow="overflow" horzOverflow="overflow" vert="wordArtVert" wrap="square" lIns="91440" tIns="45720" rIns="91440" bIns="45720" numCol="1" spcCol="0" rtlCol="0" fromWordArt="0" anchor="t" anchorCtr="0" forceAA="0" compatLnSpc="1">
            <a:prstTxWarp prst="textNoShape">
              <a:avLst/>
            </a:prstTxWarp>
            <a:spAutoFit/>
          </a:bodyPr>
          <a:lstStyle/>
          <a:p>
            <a:pPr algn="l"/>
            <a:r>
              <a:rPr lang="en-GB" sz="1400" b="1">
                <a:solidFill>
                  <a:srgbClr val="4478A8"/>
                </a:solidFill>
                <a:latin typeface="Arial" panose="020B0604020202020204" pitchFamily="34" charset="0"/>
                <a:cs typeface="Arial" panose="020B0604020202020204" pitchFamily="34" charset="0"/>
              </a:rPr>
              <a:t>Causes</a:t>
            </a:r>
          </a:p>
        </p:txBody>
      </p:sp>
      <p:sp>
        <p:nvSpPr>
          <p:cNvPr id="18" name="TextBox 17">
            <a:extLst>
              <a:ext uri="{FF2B5EF4-FFF2-40B4-BE49-F238E27FC236}">
                <a16:creationId xmlns:a16="http://schemas.microsoft.com/office/drawing/2014/main" id="{D52650D6-AFE4-B5D9-54C9-A5C685D67834}"/>
              </a:ext>
            </a:extLst>
          </p:cNvPr>
          <p:cNvSpPr txBox="1"/>
          <p:nvPr/>
        </p:nvSpPr>
        <p:spPr>
          <a:xfrm>
            <a:off x="9833514" y="2286528"/>
            <a:ext cx="418641" cy="3275746"/>
          </a:xfrm>
          <a:prstGeom prst="rect">
            <a:avLst/>
          </a:prstGeom>
          <a:noFill/>
        </p:spPr>
        <p:txBody>
          <a:bodyPr rot="0" spcFirstLastPara="0" vertOverflow="overflow" horzOverflow="overflow" vert="wordArtVert" wrap="square" lIns="91440" tIns="45720" rIns="91440" bIns="45720" numCol="1" spcCol="0" rtlCol="0" fromWordArt="0" anchor="t" anchorCtr="0" forceAA="0" compatLnSpc="1">
            <a:prstTxWarp prst="textNoShape">
              <a:avLst/>
            </a:prstTxWarp>
            <a:spAutoFit/>
          </a:bodyPr>
          <a:lstStyle/>
          <a:p>
            <a:r>
              <a:rPr lang="en-GB" sz="1400" b="1">
                <a:solidFill>
                  <a:srgbClr val="4478A8"/>
                </a:solidFill>
                <a:latin typeface="Arial" panose="020B0604020202020204" pitchFamily="34" charset="0"/>
                <a:cs typeface="Arial" panose="020B0604020202020204" pitchFamily="34" charset="0"/>
              </a:rPr>
              <a:t>Consequences</a:t>
            </a:r>
          </a:p>
        </p:txBody>
      </p:sp>
      <p:sp>
        <p:nvSpPr>
          <p:cNvPr id="15" name="Oval 14">
            <a:extLst>
              <a:ext uri="{FF2B5EF4-FFF2-40B4-BE49-F238E27FC236}">
                <a16:creationId xmlns:a16="http://schemas.microsoft.com/office/drawing/2014/main" id="{139B64A1-A31C-C52D-E4ED-F39D024F7A62}"/>
              </a:ext>
            </a:extLst>
          </p:cNvPr>
          <p:cNvSpPr/>
          <p:nvPr/>
        </p:nvSpPr>
        <p:spPr>
          <a:xfrm>
            <a:off x="4841049" y="3331521"/>
            <a:ext cx="2291229" cy="94113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4478A8"/>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F9300F9-7322-FCDC-DC83-9CCA00F66808}"/>
              </a:ext>
            </a:extLst>
          </p:cNvPr>
          <p:cNvSpPr txBox="1"/>
          <p:nvPr/>
        </p:nvSpPr>
        <p:spPr>
          <a:xfrm>
            <a:off x="4181338" y="3498775"/>
            <a:ext cx="35732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solidFill>
                  <a:schemeClr val="tx1">
                    <a:lumMod val="95000"/>
                    <a:lumOff val="5000"/>
                  </a:schemeClr>
                </a:solidFill>
                <a:latin typeface="Arial" panose="020B0604020202020204" pitchFamily="34" charset="0"/>
                <a:cs typeface="Arial" panose="020B0604020202020204" pitchFamily="34" charset="0"/>
              </a:rPr>
              <a:t>Fatigue</a:t>
            </a:r>
            <a:endParaRPr lang="en-US" sz="2400">
              <a:solidFill>
                <a:schemeClr val="tx1">
                  <a:lumMod val="95000"/>
                  <a:lumOff val="5000"/>
                </a:schemeClr>
              </a:solidFill>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DCC2000D-0A76-93CC-E64A-2B7E1390F166}"/>
              </a:ext>
            </a:extLst>
          </p:cNvPr>
          <p:cNvCxnSpPr>
            <a:cxnSpLocks/>
          </p:cNvCxnSpPr>
          <p:nvPr/>
        </p:nvCxnSpPr>
        <p:spPr>
          <a:xfrm>
            <a:off x="3674253" y="3341139"/>
            <a:ext cx="1119101" cy="306957"/>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671C2A94-ED25-8FC5-2C9E-967C4FEF39AF}"/>
              </a:ext>
            </a:extLst>
          </p:cNvPr>
          <p:cNvCxnSpPr>
            <a:cxnSpLocks/>
          </p:cNvCxnSpPr>
          <p:nvPr/>
        </p:nvCxnSpPr>
        <p:spPr>
          <a:xfrm flipV="1">
            <a:off x="7084125" y="3436085"/>
            <a:ext cx="1480142" cy="232246"/>
          </a:xfrm>
          <a:prstGeom prst="straightConnector1">
            <a:avLst/>
          </a:prstGeom>
        </p:spPr>
        <p:style>
          <a:lnRef idx="1">
            <a:schemeClr val="dk1"/>
          </a:lnRef>
          <a:fillRef idx="0">
            <a:schemeClr val="dk1"/>
          </a:fillRef>
          <a:effectRef idx="0">
            <a:schemeClr val="dk1"/>
          </a:effectRef>
          <a:fontRef idx="minor">
            <a:schemeClr val="tx1"/>
          </a:fontRef>
        </p:style>
      </p:cxnSp>
      <p:sp>
        <p:nvSpPr>
          <p:cNvPr id="11" name="Rectangle: Rounded Corners 10">
            <a:extLst>
              <a:ext uri="{FF2B5EF4-FFF2-40B4-BE49-F238E27FC236}">
                <a16:creationId xmlns:a16="http://schemas.microsoft.com/office/drawing/2014/main" id="{E862E85E-582E-5B38-7723-FF24CFCDA3F4}"/>
              </a:ext>
            </a:extLst>
          </p:cNvPr>
          <p:cNvSpPr/>
          <p:nvPr/>
        </p:nvSpPr>
        <p:spPr>
          <a:xfrm>
            <a:off x="4097651" y="3385102"/>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B74BDDA0-82D5-B018-B104-2B3B9539CEB9}"/>
              </a:ext>
            </a:extLst>
          </p:cNvPr>
          <p:cNvSpPr/>
          <p:nvPr/>
        </p:nvSpPr>
        <p:spPr>
          <a:xfrm>
            <a:off x="7701431" y="3490154"/>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3FA2DA7A-D0A8-1A4C-EC30-42A9DAEE1B5A}"/>
              </a:ext>
            </a:extLst>
          </p:cNvPr>
          <p:cNvCxnSpPr>
            <a:cxnSpLocks/>
          </p:cNvCxnSpPr>
          <p:nvPr/>
        </p:nvCxnSpPr>
        <p:spPr>
          <a:xfrm flipV="1">
            <a:off x="3731208" y="3794701"/>
            <a:ext cx="1062146" cy="226529"/>
          </a:xfrm>
          <a:prstGeom prst="straightConnector1">
            <a:avLst/>
          </a:prstGeom>
        </p:spPr>
        <p:style>
          <a:lnRef idx="1">
            <a:schemeClr val="dk1"/>
          </a:lnRef>
          <a:fillRef idx="0">
            <a:schemeClr val="dk1"/>
          </a:fillRef>
          <a:effectRef idx="0">
            <a:schemeClr val="dk1"/>
          </a:effectRef>
          <a:fontRef idx="minor">
            <a:schemeClr val="tx1"/>
          </a:fontRef>
        </p:style>
      </p:cxnSp>
      <p:sp>
        <p:nvSpPr>
          <p:cNvPr id="23" name="Rectangle: Rounded Corners 22">
            <a:extLst>
              <a:ext uri="{FF2B5EF4-FFF2-40B4-BE49-F238E27FC236}">
                <a16:creationId xmlns:a16="http://schemas.microsoft.com/office/drawing/2014/main" id="{583FCC2C-8E23-020B-69E6-2AC1DD4F3F53}"/>
              </a:ext>
            </a:extLst>
          </p:cNvPr>
          <p:cNvSpPr/>
          <p:nvPr/>
        </p:nvSpPr>
        <p:spPr>
          <a:xfrm>
            <a:off x="4080311" y="3835566"/>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323CE5F5-75ED-BEBB-7B8D-4D2CAC2E424B}"/>
              </a:ext>
            </a:extLst>
          </p:cNvPr>
          <p:cNvSpPr/>
          <p:nvPr/>
        </p:nvSpPr>
        <p:spPr>
          <a:xfrm>
            <a:off x="4430176" y="3761769"/>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F93D0B98-0975-2499-D141-EE6C1F0A43C2}"/>
              </a:ext>
            </a:extLst>
          </p:cNvPr>
          <p:cNvCxnSpPr>
            <a:cxnSpLocks/>
          </p:cNvCxnSpPr>
          <p:nvPr/>
        </p:nvCxnSpPr>
        <p:spPr>
          <a:xfrm>
            <a:off x="7090517" y="3811137"/>
            <a:ext cx="1445940" cy="288333"/>
          </a:xfrm>
          <a:prstGeom prst="straightConnector1">
            <a:avLst/>
          </a:prstGeom>
        </p:spPr>
        <p:style>
          <a:lnRef idx="1">
            <a:schemeClr val="dk1"/>
          </a:lnRef>
          <a:fillRef idx="0">
            <a:schemeClr val="dk1"/>
          </a:fillRef>
          <a:effectRef idx="0">
            <a:schemeClr val="dk1"/>
          </a:effectRef>
          <a:fontRef idx="minor">
            <a:schemeClr val="tx1"/>
          </a:fontRef>
        </p:style>
      </p:cxnSp>
      <p:sp>
        <p:nvSpPr>
          <p:cNvPr id="28" name="Rectangle: Rounded Corners 27">
            <a:extLst>
              <a:ext uri="{FF2B5EF4-FFF2-40B4-BE49-F238E27FC236}">
                <a16:creationId xmlns:a16="http://schemas.microsoft.com/office/drawing/2014/main" id="{B6B1E0CC-D740-0996-9A93-66767AC2362F}"/>
              </a:ext>
            </a:extLst>
          </p:cNvPr>
          <p:cNvSpPr/>
          <p:nvPr/>
        </p:nvSpPr>
        <p:spPr>
          <a:xfrm>
            <a:off x="7438643" y="3782643"/>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C71A715B-002E-007D-51C5-C8A78289A506}"/>
              </a:ext>
            </a:extLst>
          </p:cNvPr>
          <p:cNvSpPr/>
          <p:nvPr/>
        </p:nvSpPr>
        <p:spPr>
          <a:xfrm>
            <a:off x="7946851" y="3891405"/>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24D73921-F67F-3D76-3791-8522518EFD47}"/>
              </a:ext>
            </a:extLst>
          </p:cNvPr>
          <p:cNvSpPr/>
          <p:nvPr/>
        </p:nvSpPr>
        <p:spPr>
          <a:xfrm>
            <a:off x="2519073" y="3183832"/>
            <a:ext cx="1146216" cy="484942"/>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rgbClr val="E4E9F3"/>
                </a:solidFill>
              </a:rPr>
              <a:t>Adverse weather</a:t>
            </a:r>
          </a:p>
        </p:txBody>
      </p:sp>
      <p:sp>
        <p:nvSpPr>
          <p:cNvPr id="12" name="Rectangle: Rounded Corners 11">
            <a:extLst>
              <a:ext uri="{FF2B5EF4-FFF2-40B4-BE49-F238E27FC236}">
                <a16:creationId xmlns:a16="http://schemas.microsoft.com/office/drawing/2014/main" id="{287C94E5-7A14-22F2-237F-552EC957FF7E}"/>
              </a:ext>
            </a:extLst>
          </p:cNvPr>
          <p:cNvSpPr/>
          <p:nvPr/>
        </p:nvSpPr>
        <p:spPr>
          <a:xfrm>
            <a:off x="2522074" y="3838962"/>
            <a:ext cx="1200170" cy="427287"/>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rgbClr val="E4E9F3"/>
                </a:solidFill>
                <a:ea typeface="Calibri"/>
                <a:cs typeface="Calibri"/>
              </a:rPr>
              <a:t>Long hours </a:t>
            </a:r>
          </a:p>
        </p:txBody>
      </p:sp>
      <p:sp>
        <p:nvSpPr>
          <p:cNvPr id="33" name="Rectangle: Rounded Corners 32">
            <a:extLst>
              <a:ext uri="{FF2B5EF4-FFF2-40B4-BE49-F238E27FC236}">
                <a16:creationId xmlns:a16="http://schemas.microsoft.com/office/drawing/2014/main" id="{7B2BD33A-AD5F-F42D-20E5-981F88100422}"/>
              </a:ext>
            </a:extLst>
          </p:cNvPr>
          <p:cNvSpPr/>
          <p:nvPr/>
        </p:nvSpPr>
        <p:spPr>
          <a:xfrm>
            <a:off x="8564267" y="3278778"/>
            <a:ext cx="1155180" cy="314613"/>
          </a:xfrm>
          <a:prstGeom prst="roundRect">
            <a:avLst/>
          </a:prstGeom>
          <a:solidFill>
            <a:srgbClr val="7C9A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rgbClr val="E4E9F3"/>
                </a:solidFill>
              </a:rPr>
              <a:t>Injury</a:t>
            </a:r>
          </a:p>
        </p:txBody>
      </p:sp>
      <p:sp>
        <p:nvSpPr>
          <p:cNvPr id="34" name="Rectangle: Rounded Corners 33">
            <a:extLst>
              <a:ext uri="{FF2B5EF4-FFF2-40B4-BE49-F238E27FC236}">
                <a16:creationId xmlns:a16="http://schemas.microsoft.com/office/drawing/2014/main" id="{C8F1D0CD-7E24-2A8C-E2CF-F96926AB6EAA}"/>
              </a:ext>
            </a:extLst>
          </p:cNvPr>
          <p:cNvSpPr/>
          <p:nvPr/>
        </p:nvSpPr>
        <p:spPr>
          <a:xfrm>
            <a:off x="8536457" y="3788848"/>
            <a:ext cx="1186354" cy="621244"/>
          </a:xfrm>
          <a:prstGeom prst="roundRect">
            <a:avLst/>
          </a:prstGeom>
          <a:solidFill>
            <a:srgbClr val="7C9A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rgbClr val="E4E9F3"/>
                </a:solidFill>
              </a:rPr>
              <a:t>Unsafe decision</a:t>
            </a:r>
          </a:p>
        </p:txBody>
      </p:sp>
      <p:sp>
        <p:nvSpPr>
          <p:cNvPr id="39" name="TextBox 38">
            <a:extLst>
              <a:ext uri="{FF2B5EF4-FFF2-40B4-BE49-F238E27FC236}">
                <a16:creationId xmlns:a16="http://schemas.microsoft.com/office/drawing/2014/main" id="{1C42CCDE-8774-DC0E-00A9-4DCA7DF8D1EE}"/>
              </a:ext>
            </a:extLst>
          </p:cNvPr>
          <p:cNvSpPr txBox="1"/>
          <p:nvPr/>
        </p:nvSpPr>
        <p:spPr>
          <a:xfrm rot="20310200">
            <a:off x="3655308" y="4184477"/>
            <a:ext cx="1607782" cy="307777"/>
          </a:xfrm>
          <a:prstGeom prst="rect">
            <a:avLst/>
          </a:prstGeom>
          <a:noFill/>
        </p:spPr>
        <p:txBody>
          <a:bodyPr wrap="square" rtlCol="0">
            <a:spAutoFit/>
          </a:bodyPr>
          <a:lstStyle/>
          <a:p>
            <a:r>
              <a:rPr lang="en-GB" sz="1400"/>
              <a:t>Control measures</a:t>
            </a:r>
            <a:endParaRPr lang="en-GB"/>
          </a:p>
        </p:txBody>
      </p:sp>
      <p:sp>
        <p:nvSpPr>
          <p:cNvPr id="42" name="Rectangle: Rounded Corners 41">
            <a:extLst>
              <a:ext uri="{FF2B5EF4-FFF2-40B4-BE49-F238E27FC236}">
                <a16:creationId xmlns:a16="http://schemas.microsoft.com/office/drawing/2014/main" id="{7399C578-0D8A-A6C1-64C3-F141846C98F4}"/>
              </a:ext>
            </a:extLst>
          </p:cNvPr>
          <p:cNvSpPr/>
          <p:nvPr/>
        </p:nvSpPr>
        <p:spPr>
          <a:xfrm>
            <a:off x="2548177" y="2855695"/>
            <a:ext cx="579382" cy="226422"/>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rgbClr val="E4E9F3"/>
                </a:solidFill>
              </a:rPr>
              <a:t>E.g.</a:t>
            </a:r>
          </a:p>
        </p:txBody>
      </p:sp>
      <p:sp>
        <p:nvSpPr>
          <p:cNvPr id="43" name="Rectangle: Rounded Corners 42">
            <a:extLst>
              <a:ext uri="{FF2B5EF4-FFF2-40B4-BE49-F238E27FC236}">
                <a16:creationId xmlns:a16="http://schemas.microsoft.com/office/drawing/2014/main" id="{E7996CF0-1EA2-6877-DE84-7AB671B6BC7E}"/>
              </a:ext>
            </a:extLst>
          </p:cNvPr>
          <p:cNvSpPr/>
          <p:nvPr/>
        </p:nvSpPr>
        <p:spPr>
          <a:xfrm>
            <a:off x="9117610" y="2776847"/>
            <a:ext cx="622944" cy="314613"/>
          </a:xfrm>
          <a:prstGeom prst="roundRect">
            <a:avLst/>
          </a:prstGeom>
          <a:solidFill>
            <a:srgbClr val="7C9A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rgbClr val="E4E9F3"/>
                </a:solidFill>
              </a:rPr>
              <a:t>E.g.</a:t>
            </a:r>
          </a:p>
        </p:txBody>
      </p:sp>
      <p:sp>
        <p:nvSpPr>
          <p:cNvPr id="48" name="TextBox 47">
            <a:extLst>
              <a:ext uri="{FF2B5EF4-FFF2-40B4-BE49-F238E27FC236}">
                <a16:creationId xmlns:a16="http://schemas.microsoft.com/office/drawing/2014/main" id="{F886F1DD-223D-FE9A-4670-30652329C740}"/>
              </a:ext>
            </a:extLst>
          </p:cNvPr>
          <p:cNvSpPr txBox="1"/>
          <p:nvPr/>
        </p:nvSpPr>
        <p:spPr>
          <a:xfrm rot="1016694">
            <a:off x="6938662" y="4297038"/>
            <a:ext cx="1771067" cy="307777"/>
          </a:xfrm>
          <a:prstGeom prst="rect">
            <a:avLst/>
          </a:prstGeom>
          <a:noFill/>
        </p:spPr>
        <p:txBody>
          <a:bodyPr wrap="square" lIns="91440" tIns="45720" rIns="91440" bIns="45720" rtlCol="0" anchor="t">
            <a:spAutoFit/>
          </a:bodyPr>
          <a:lstStyle/>
          <a:p>
            <a:r>
              <a:rPr lang="en-GB" sz="1400"/>
              <a:t>Mitigation measures</a:t>
            </a:r>
            <a:endParaRPr lang="en-GB"/>
          </a:p>
        </p:txBody>
      </p:sp>
      <p:sp>
        <p:nvSpPr>
          <p:cNvPr id="19" name="Rectangle 18">
            <a:extLst>
              <a:ext uri="{FF2B5EF4-FFF2-40B4-BE49-F238E27FC236}">
                <a16:creationId xmlns:a16="http://schemas.microsoft.com/office/drawing/2014/main" id="{888B0DF9-C89A-3694-4B8C-7D5ACDEC26AB}"/>
              </a:ext>
            </a:extLst>
          </p:cNvPr>
          <p:cNvSpPr/>
          <p:nvPr/>
        </p:nvSpPr>
        <p:spPr>
          <a:xfrm>
            <a:off x="591136" y="1663182"/>
            <a:ext cx="9294596" cy="45719"/>
          </a:xfrm>
          <a:prstGeom prst="rect">
            <a:avLst/>
          </a:prstGeom>
          <a:solidFill>
            <a:srgbClr val="ED7D31"/>
          </a:solidFill>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1" name="Picture 30" descr="A blue and black logo&#10;&#10;Description automatically generated">
            <a:extLst>
              <a:ext uri="{FF2B5EF4-FFF2-40B4-BE49-F238E27FC236}">
                <a16:creationId xmlns:a16="http://schemas.microsoft.com/office/drawing/2014/main" id="{67363810-4A00-D09F-05EA-413B0104E713}"/>
              </a:ext>
            </a:extLst>
          </p:cNvPr>
          <p:cNvPicPr>
            <a:picLocks noChangeAspect="1"/>
          </p:cNvPicPr>
          <p:nvPr/>
        </p:nvPicPr>
        <p:blipFill>
          <a:blip r:embed="rId4"/>
          <a:stretch>
            <a:fillRect/>
          </a:stretch>
        </p:blipFill>
        <p:spPr>
          <a:xfrm>
            <a:off x="10263023" y="-1021"/>
            <a:ext cx="1926678" cy="1939815"/>
          </a:xfrm>
          <a:prstGeom prst="rect">
            <a:avLst/>
          </a:prstGeom>
        </p:spPr>
      </p:pic>
      <p:sp>
        <p:nvSpPr>
          <p:cNvPr id="35" name="Rectangle 34">
            <a:extLst>
              <a:ext uri="{FF2B5EF4-FFF2-40B4-BE49-F238E27FC236}">
                <a16:creationId xmlns:a16="http://schemas.microsoft.com/office/drawing/2014/main" id="{E1091B36-24D6-5F96-95D1-46F38FBB6082}"/>
              </a:ext>
            </a:extLst>
          </p:cNvPr>
          <p:cNvSpPr/>
          <p:nvPr/>
        </p:nvSpPr>
        <p:spPr>
          <a:xfrm>
            <a:off x="1793461" y="2236808"/>
            <a:ext cx="3285843" cy="3048000"/>
          </a:xfrm>
          <a:prstGeom prst="rect">
            <a:avLst/>
          </a:prstGeom>
          <a:noFill/>
          <a:ln>
            <a:solidFill>
              <a:srgbClr val="ED7D31"/>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6" name="TextBox 35">
            <a:extLst>
              <a:ext uri="{FF2B5EF4-FFF2-40B4-BE49-F238E27FC236}">
                <a16:creationId xmlns:a16="http://schemas.microsoft.com/office/drawing/2014/main" id="{B39B29AE-5C28-1035-0743-3E8D60F44539}"/>
              </a:ext>
            </a:extLst>
          </p:cNvPr>
          <p:cNvSpPr txBox="1"/>
          <p:nvPr/>
        </p:nvSpPr>
        <p:spPr>
          <a:xfrm>
            <a:off x="1524522" y="5373616"/>
            <a:ext cx="892428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rgbClr val="4478A8"/>
                </a:solidFill>
                <a:latin typeface="Arial"/>
                <a:cs typeface="Arial"/>
              </a:rPr>
              <a:t>We now have identified a broad range of risks that we could add to our framework </a:t>
            </a:r>
            <a:br>
              <a:rPr lang="en-GB" sz="1600">
                <a:latin typeface="Arial"/>
                <a:cs typeface="Arial"/>
              </a:rPr>
            </a:br>
            <a:r>
              <a:rPr lang="en-GB" sz="1600">
                <a:solidFill>
                  <a:srgbClr val="4478A8"/>
                </a:solidFill>
                <a:latin typeface="Arial"/>
                <a:cs typeface="Arial"/>
              </a:rPr>
              <a:t>This framework is good for identifying the range of causes and how we might control or manage these risks </a:t>
            </a:r>
            <a:endParaRPr lang="en-GB" sz="1600">
              <a:solidFill>
                <a:srgbClr val="4478A8"/>
              </a:solidFill>
              <a:latin typeface="Arial" panose="020B0604020202020204" pitchFamily="34" charset="0"/>
              <a:cs typeface="Arial" panose="020B0604020202020204" pitchFamily="34" charset="0"/>
            </a:endParaRPr>
          </a:p>
          <a:p>
            <a:r>
              <a:rPr lang="en-GB" sz="1600">
                <a:solidFill>
                  <a:srgbClr val="4478A8"/>
                </a:solidFill>
                <a:latin typeface="Arial"/>
                <a:cs typeface="Arial"/>
              </a:rPr>
              <a:t>Encourages us to over-simplify the process a little bit: these causes don’t usually occur in isolation: They usually co-occur, interact and accumulate. </a:t>
            </a:r>
            <a:endParaRPr lang="en-GB" sz="1600">
              <a:solidFill>
                <a:srgbClr val="4478A8"/>
              </a:solidFill>
              <a:latin typeface="Arial" panose="020B0604020202020204" pitchFamily="34" charset="0"/>
              <a:cs typeface="Arial" panose="020B0604020202020204" pitchFamily="34" charset="0"/>
            </a:endParaRPr>
          </a:p>
        </p:txBody>
      </p:sp>
      <p:pic>
        <p:nvPicPr>
          <p:cNvPr id="1026" name="Picture 2" descr="Image result for Green Tick. Size: 150 x 150. Source: parisbym.com">
            <a:extLst>
              <a:ext uri="{FF2B5EF4-FFF2-40B4-BE49-F238E27FC236}">
                <a16:creationId xmlns:a16="http://schemas.microsoft.com/office/drawing/2014/main" id="{DB0AFFC4-68DB-1C52-C142-080D665C83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4854" y="5358588"/>
            <a:ext cx="348674" cy="34867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3C39AA83-1B33-7B02-9C67-7DBF8A2B6DE8}"/>
              </a:ext>
            </a:extLst>
          </p:cNvPr>
          <p:cNvPicPr>
            <a:picLocks noChangeAspect="1"/>
          </p:cNvPicPr>
          <p:nvPr/>
        </p:nvPicPr>
        <p:blipFill>
          <a:blip r:embed="rId6"/>
          <a:stretch>
            <a:fillRect/>
          </a:stretch>
        </p:blipFill>
        <p:spPr>
          <a:xfrm>
            <a:off x="1189637" y="6187431"/>
            <a:ext cx="272341" cy="310655"/>
          </a:xfrm>
          <a:prstGeom prst="rect">
            <a:avLst/>
          </a:prstGeom>
          <a:ln>
            <a:noFill/>
          </a:ln>
        </p:spPr>
      </p:pic>
      <p:pic>
        <p:nvPicPr>
          <p:cNvPr id="6" name="Picture 2" descr="Image result for Green Tick. Size: 150 x 150. Source: parisbym.com">
            <a:extLst>
              <a:ext uri="{FF2B5EF4-FFF2-40B4-BE49-F238E27FC236}">
                <a16:creationId xmlns:a16="http://schemas.microsoft.com/office/drawing/2014/main" id="{0DC2FB01-4959-162E-EE1C-141B6B872C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014" y="5778040"/>
            <a:ext cx="348674" cy="3255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217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2C443-2247-F44D-5A29-FD6282BEA88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E41E6F2-B26C-25AF-3B9B-CC08F8ED7798}"/>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2E26A5B8-97AE-512B-E045-18617E691D19}"/>
              </a:ext>
            </a:extLst>
          </p:cNvPr>
          <p:cNvSpPr>
            <a:spLocks noGrp="1"/>
          </p:cNvSpPr>
          <p:nvPr>
            <p:ph type="title"/>
          </p:nvPr>
        </p:nvSpPr>
        <p:spPr>
          <a:xfrm>
            <a:off x="291927" y="826241"/>
            <a:ext cx="9533717" cy="912610"/>
          </a:xfrm>
        </p:spPr>
        <p:txBody>
          <a:bodyPr>
            <a:normAutofit/>
          </a:bodyPr>
          <a:lstStyle/>
          <a:p>
            <a:r>
              <a:rPr lang="en-US">
                <a:solidFill>
                  <a:srgbClr val="4478A8"/>
                </a:solidFill>
                <a:latin typeface="Arial"/>
                <a:ea typeface="Calibri Light"/>
                <a:cs typeface="Arial"/>
              </a:rPr>
              <a:t>Training task</a:t>
            </a:r>
            <a:endParaRPr lang="en-GB">
              <a:solidFill>
                <a:srgbClr val="4478A8"/>
              </a:solidFill>
              <a:latin typeface="Arial" panose="020B0604020202020204" pitchFamily="34" charset="0"/>
              <a:ea typeface="Calibri Light" panose="020F03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830F2A1-6E9B-6A26-0EF8-A95F26624AE3}"/>
              </a:ext>
            </a:extLst>
          </p:cNvPr>
          <p:cNvSpPr txBox="1"/>
          <p:nvPr/>
        </p:nvSpPr>
        <p:spPr>
          <a:xfrm>
            <a:off x="371335" y="2458211"/>
            <a:ext cx="1212994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Tahoma"/>
                <a:cs typeface="Segoe UI"/>
              </a:rPr>
              <a:t>​</a:t>
            </a:r>
            <a:endParaRPr lang="en-US" sz="2800">
              <a:latin typeface="Tahoma"/>
              <a:ea typeface="Tahoma"/>
              <a:cs typeface="Segoe UI"/>
            </a:endParaRPr>
          </a:p>
        </p:txBody>
      </p:sp>
      <p:sp>
        <p:nvSpPr>
          <p:cNvPr id="19" name="Rectangle 18">
            <a:extLst>
              <a:ext uri="{FF2B5EF4-FFF2-40B4-BE49-F238E27FC236}">
                <a16:creationId xmlns:a16="http://schemas.microsoft.com/office/drawing/2014/main" id="{714B4ED2-8789-8898-E141-28EB8EDB4617}"/>
              </a:ext>
            </a:extLst>
          </p:cNvPr>
          <p:cNvSpPr/>
          <p:nvPr/>
        </p:nvSpPr>
        <p:spPr>
          <a:xfrm flipV="1">
            <a:off x="422822" y="1656842"/>
            <a:ext cx="3308357" cy="66313"/>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Content Placeholder 2">
            <a:extLst>
              <a:ext uri="{FF2B5EF4-FFF2-40B4-BE49-F238E27FC236}">
                <a16:creationId xmlns:a16="http://schemas.microsoft.com/office/drawing/2014/main" id="{0DA27085-1D68-E8A9-545C-572A2688DE93}"/>
              </a:ext>
            </a:extLst>
          </p:cNvPr>
          <p:cNvSpPr>
            <a:spLocks noGrp="1"/>
          </p:cNvSpPr>
          <p:nvPr>
            <p:ph idx="1"/>
          </p:nvPr>
        </p:nvSpPr>
        <p:spPr>
          <a:xfrm>
            <a:off x="1130555" y="1843712"/>
            <a:ext cx="10038598" cy="1228819"/>
          </a:xfrm>
        </p:spPr>
        <p:txBody>
          <a:bodyPr vert="horz" lIns="91440" tIns="45720" rIns="91440" bIns="45720" rtlCol="0" anchor="t">
            <a:noAutofit/>
          </a:bodyPr>
          <a:lstStyle/>
          <a:p>
            <a:pPr marL="0" indent="0" algn="ctr">
              <a:buNone/>
            </a:pPr>
            <a:r>
              <a:rPr lang="en-US" sz="2000">
                <a:solidFill>
                  <a:srgbClr val="4478A8"/>
                </a:solidFill>
                <a:latin typeface="Arial"/>
                <a:cs typeface="Calibri"/>
              </a:rPr>
              <a:t>Think for a moment about the potential fatigue risks in your work. </a:t>
            </a:r>
            <a:endParaRPr lang="en-US"/>
          </a:p>
          <a:p>
            <a:pPr marL="0" indent="0" algn="ctr">
              <a:buNone/>
            </a:pPr>
            <a:r>
              <a:rPr lang="en-US" sz="2000">
                <a:solidFill>
                  <a:srgbClr val="4478A8"/>
                </a:solidFill>
                <a:latin typeface="Arial"/>
                <a:cs typeface="Calibri"/>
              </a:rPr>
              <a:t>Discuss in your group, how your different causes 'stack up' together to cause fatigue? </a:t>
            </a:r>
            <a:endParaRPr lang="en-US">
              <a:solidFill>
                <a:srgbClr val="000000"/>
              </a:solidFill>
              <a:latin typeface="Calibri" panose="020F0502020204030204"/>
              <a:ea typeface="Calibri" panose="020F0502020204030204"/>
              <a:cs typeface="Calibri"/>
            </a:endParaRPr>
          </a:p>
          <a:p>
            <a:pPr marL="0" indent="0" algn="ctr">
              <a:buNone/>
            </a:pPr>
            <a:r>
              <a:rPr lang="en-US" sz="2000">
                <a:solidFill>
                  <a:srgbClr val="ED7D31"/>
                </a:solidFill>
                <a:latin typeface="Arial"/>
                <a:cs typeface="Calibri"/>
              </a:rPr>
              <a:t>Are there any time points that you feel are vulnerable to multiple causes of fatigue that risk tipping you into an unsafe state? </a:t>
            </a:r>
          </a:p>
          <a:p>
            <a:pPr marL="0" indent="0" algn="ctr">
              <a:buNone/>
            </a:pPr>
            <a:r>
              <a:rPr lang="en-US" sz="2000">
                <a:solidFill>
                  <a:srgbClr val="ED7D31"/>
                </a:solidFill>
                <a:latin typeface="Arial"/>
                <a:ea typeface="Calibri" panose="020F0502020204030204"/>
                <a:cs typeface="Calibri"/>
              </a:rPr>
              <a:t>What controls can you add to balance out your exposure to these risks?</a:t>
            </a:r>
          </a:p>
        </p:txBody>
      </p:sp>
      <p:pic>
        <p:nvPicPr>
          <p:cNvPr id="31" name="Picture 30" descr="A blue and black logo&#10;&#10;Description automatically generated">
            <a:extLst>
              <a:ext uri="{FF2B5EF4-FFF2-40B4-BE49-F238E27FC236}">
                <a16:creationId xmlns:a16="http://schemas.microsoft.com/office/drawing/2014/main" id="{CB5FAC18-9F50-0B26-EF1C-C432416BEEE2}"/>
              </a:ext>
            </a:extLst>
          </p:cNvPr>
          <p:cNvPicPr>
            <a:picLocks noChangeAspect="1"/>
          </p:cNvPicPr>
          <p:nvPr/>
        </p:nvPicPr>
        <p:blipFill>
          <a:blip r:embed="rId4"/>
          <a:stretch>
            <a:fillRect/>
          </a:stretch>
        </p:blipFill>
        <p:spPr>
          <a:xfrm>
            <a:off x="10263023" y="-1021"/>
            <a:ext cx="1926678" cy="1939815"/>
          </a:xfrm>
          <a:prstGeom prst="rect">
            <a:avLst/>
          </a:prstGeom>
        </p:spPr>
      </p:pic>
      <p:sp>
        <p:nvSpPr>
          <p:cNvPr id="26" name="Oval 25">
            <a:extLst>
              <a:ext uri="{FF2B5EF4-FFF2-40B4-BE49-F238E27FC236}">
                <a16:creationId xmlns:a16="http://schemas.microsoft.com/office/drawing/2014/main" id="{4326E48F-43C2-F4A7-BE1F-0A38832330F1}"/>
              </a:ext>
            </a:extLst>
          </p:cNvPr>
          <p:cNvSpPr/>
          <p:nvPr/>
        </p:nvSpPr>
        <p:spPr>
          <a:xfrm rot="21240000">
            <a:off x="2685841" y="3968173"/>
            <a:ext cx="1380565" cy="448235"/>
          </a:xfrm>
          <a:prstGeom prst="ellipse">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4478A8"/>
                </a:solidFill>
                <a:cs typeface="Calibri"/>
              </a:rPr>
              <a:t>climbing</a:t>
            </a:r>
            <a:endParaRPr lang="en-US">
              <a:solidFill>
                <a:srgbClr val="4478A8"/>
              </a:solidFill>
            </a:endParaRPr>
          </a:p>
        </p:txBody>
      </p:sp>
      <p:sp>
        <p:nvSpPr>
          <p:cNvPr id="35" name="Oval 34">
            <a:extLst>
              <a:ext uri="{FF2B5EF4-FFF2-40B4-BE49-F238E27FC236}">
                <a16:creationId xmlns:a16="http://schemas.microsoft.com/office/drawing/2014/main" id="{FB3FF9BB-74B8-A432-E746-6C5B93762C2E}"/>
              </a:ext>
            </a:extLst>
          </p:cNvPr>
          <p:cNvSpPr/>
          <p:nvPr/>
        </p:nvSpPr>
        <p:spPr>
          <a:xfrm rot="-1020000">
            <a:off x="3307976" y="4312023"/>
            <a:ext cx="1344706" cy="573741"/>
          </a:xfrm>
          <a:prstGeom prst="ellipse">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4478A8"/>
                </a:solidFill>
                <a:cs typeface="Calibri"/>
              </a:rPr>
              <a:t>conflict</a:t>
            </a:r>
            <a:endParaRPr lang="en-US">
              <a:solidFill>
                <a:srgbClr val="4478A8"/>
              </a:solidFill>
            </a:endParaRPr>
          </a:p>
        </p:txBody>
      </p:sp>
      <p:sp>
        <p:nvSpPr>
          <p:cNvPr id="36" name="Oval 35">
            <a:extLst>
              <a:ext uri="{FF2B5EF4-FFF2-40B4-BE49-F238E27FC236}">
                <a16:creationId xmlns:a16="http://schemas.microsoft.com/office/drawing/2014/main" id="{809B9673-D220-D9A9-DC65-4AF2AF06286B}"/>
              </a:ext>
            </a:extLst>
          </p:cNvPr>
          <p:cNvSpPr/>
          <p:nvPr/>
        </p:nvSpPr>
        <p:spPr>
          <a:xfrm rot="-1080000">
            <a:off x="3350445" y="4855791"/>
            <a:ext cx="1810871" cy="842682"/>
          </a:xfrm>
          <a:prstGeom prst="ellipse">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4478A8"/>
                </a:solidFill>
                <a:cs typeface="Calibri"/>
              </a:rPr>
              <a:t>Sleep deprivation</a:t>
            </a:r>
            <a:endParaRPr lang="en-US">
              <a:solidFill>
                <a:srgbClr val="4478A8"/>
              </a:solidFill>
            </a:endParaRPr>
          </a:p>
        </p:txBody>
      </p:sp>
      <p:sp>
        <p:nvSpPr>
          <p:cNvPr id="5" name="Isosceles Triangle 4">
            <a:extLst>
              <a:ext uri="{FF2B5EF4-FFF2-40B4-BE49-F238E27FC236}">
                <a16:creationId xmlns:a16="http://schemas.microsoft.com/office/drawing/2014/main" id="{8DEBA355-8892-F376-83D7-68E2EE322105}"/>
              </a:ext>
            </a:extLst>
          </p:cNvPr>
          <p:cNvSpPr/>
          <p:nvPr/>
        </p:nvSpPr>
        <p:spPr>
          <a:xfrm>
            <a:off x="5398681" y="5241630"/>
            <a:ext cx="753035" cy="860611"/>
          </a:xfrm>
          <a:prstGeom prst="triangl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D99C2C3-2C3C-C93D-AB41-D020D1C4C3B3}"/>
              </a:ext>
            </a:extLst>
          </p:cNvPr>
          <p:cNvSpPr/>
          <p:nvPr/>
        </p:nvSpPr>
        <p:spPr>
          <a:xfrm rot="-1320000">
            <a:off x="3092823" y="5190564"/>
            <a:ext cx="4993341" cy="89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893F25-E0A7-DD22-BE62-5ADE2393A053}"/>
              </a:ext>
            </a:extLst>
          </p:cNvPr>
          <p:cNvSpPr/>
          <p:nvPr/>
        </p:nvSpPr>
        <p:spPr>
          <a:xfrm>
            <a:off x="6437252" y="3850282"/>
            <a:ext cx="1622612" cy="448235"/>
          </a:xfrm>
          <a:prstGeom prst="ellipse">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4478A8"/>
                </a:solidFill>
                <a:cs typeface="Calibri"/>
              </a:rPr>
              <a:t>Resources</a:t>
            </a:r>
            <a:endParaRPr lang="en-US">
              <a:cs typeface="Calibri"/>
            </a:endParaRPr>
          </a:p>
        </p:txBody>
      </p:sp>
      <p:sp>
        <p:nvSpPr>
          <p:cNvPr id="9" name="Oval 8">
            <a:extLst>
              <a:ext uri="{FF2B5EF4-FFF2-40B4-BE49-F238E27FC236}">
                <a16:creationId xmlns:a16="http://schemas.microsoft.com/office/drawing/2014/main" id="{75C8B355-C8AB-A56B-1421-C846E2FFF3AF}"/>
              </a:ext>
            </a:extLst>
          </p:cNvPr>
          <p:cNvSpPr/>
          <p:nvPr/>
        </p:nvSpPr>
        <p:spPr>
          <a:xfrm rot="120000">
            <a:off x="1898108" y="5696145"/>
            <a:ext cx="1013012" cy="582705"/>
          </a:xfrm>
          <a:prstGeom prst="ellipse">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4478A8"/>
                </a:solidFill>
                <a:cs typeface="Calibri"/>
              </a:rPr>
              <a:t>travel</a:t>
            </a:r>
            <a:endParaRPr lang="en-US">
              <a:solidFill>
                <a:srgbClr val="4478A8"/>
              </a:solidFill>
            </a:endParaRPr>
          </a:p>
        </p:txBody>
      </p:sp>
      <p:sp>
        <p:nvSpPr>
          <p:cNvPr id="10" name="Oval 9">
            <a:extLst>
              <a:ext uri="{FF2B5EF4-FFF2-40B4-BE49-F238E27FC236}">
                <a16:creationId xmlns:a16="http://schemas.microsoft.com/office/drawing/2014/main" id="{3F62BF05-C033-5721-ECF4-07FB8CF2384A}"/>
              </a:ext>
            </a:extLst>
          </p:cNvPr>
          <p:cNvSpPr/>
          <p:nvPr/>
        </p:nvSpPr>
        <p:spPr>
          <a:xfrm rot="-1020000">
            <a:off x="798237" y="5536525"/>
            <a:ext cx="1335740" cy="493059"/>
          </a:xfrm>
          <a:prstGeom prst="ellipse">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rgbClr val="4478A8"/>
                </a:solidFill>
                <a:cs typeface="Calibri"/>
              </a:rPr>
              <a:t>insomnia</a:t>
            </a:r>
            <a:endParaRPr lang="en-US" sz="1600">
              <a:solidFill>
                <a:srgbClr val="4478A8"/>
              </a:solidFill>
            </a:endParaRPr>
          </a:p>
        </p:txBody>
      </p:sp>
      <p:sp>
        <p:nvSpPr>
          <p:cNvPr id="11" name="Oval 10">
            <a:extLst>
              <a:ext uri="{FF2B5EF4-FFF2-40B4-BE49-F238E27FC236}">
                <a16:creationId xmlns:a16="http://schemas.microsoft.com/office/drawing/2014/main" id="{C860D784-0234-09AC-73EB-10FF27C34F9E}"/>
              </a:ext>
            </a:extLst>
          </p:cNvPr>
          <p:cNvSpPr/>
          <p:nvPr/>
        </p:nvSpPr>
        <p:spPr>
          <a:xfrm rot="21300000">
            <a:off x="2097596" y="5066203"/>
            <a:ext cx="1255059" cy="627529"/>
          </a:xfrm>
          <a:prstGeom prst="ellipse">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4478A8"/>
                </a:solidFill>
                <a:cs typeface="Calibri"/>
              </a:rPr>
              <a:t>Long hours</a:t>
            </a:r>
            <a:endParaRPr lang="en-US">
              <a:solidFill>
                <a:srgbClr val="4478A8"/>
              </a:solidFill>
            </a:endParaRPr>
          </a:p>
        </p:txBody>
      </p:sp>
      <p:sp>
        <p:nvSpPr>
          <p:cNvPr id="12" name="Oval 11">
            <a:extLst>
              <a:ext uri="{FF2B5EF4-FFF2-40B4-BE49-F238E27FC236}">
                <a16:creationId xmlns:a16="http://schemas.microsoft.com/office/drawing/2014/main" id="{77ECDF39-6298-421D-D66B-E915588845EF}"/>
              </a:ext>
            </a:extLst>
          </p:cNvPr>
          <p:cNvSpPr/>
          <p:nvPr/>
        </p:nvSpPr>
        <p:spPr>
          <a:xfrm rot="-1020000">
            <a:off x="2435105" y="4438948"/>
            <a:ext cx="878541" cy="582705"/>
          </a:xfrm>
          <a:prstGeom prst="ellipse">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4478A8"/>
                </a:solidFill>
                <a:cs typeface="Calibri"/>
              </a:rPr>
              <a:t>rain</a:t>
            </a:r>
            <a:endParaRPr lang="en-US">
              <a:solidFill>
                <a:srgbClr val="4478A8"/>
              </a:solidFill>
            </a:endParaRPr>
          </a:p>
        </p:txBody>
      </p:sp>
      <p:sp>
        <p:nvSpPr>
          <p:cNvPr id="13" name="Oval 12">
            <a:extLst>
              <a:ext uri="{FF2B5EF4-FFF2-40B4-BE49-F238E27FC236}">
                <a16:creationId xmlns:a16="http://schemas.microsoft.com/office/drawing/2014/main" id="{CCF6CFB3-3448-FC05-AD4C-863904ED9E9B}"/>
              </a:ext>
            </a:extLst>
          </p:cNvPr>
          <p:cNvSpPr/>
          <p:nvPr/>
        </p:nvSpPr>
        <p:spPr>
          <a:xfrm rot="21240000">
            <a:off x="5794497" y="4259851"/>
            <a:ext cx="1290918" cy="493058"/>
          </a:xfrm>
          <a:prstGeom prst="ellipse">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4478A8"/>
                </a:solidFill>
                <a:cs typeface="Calibri"/>
              </a:rPr>
              <a:t>support</a:t>
            </a:r>
            <a:endParaRPr lang="en-US">
              <a:solidFill>
                <a:srgbClr val="4478A8"/>
              </a:solidFill>
            </a:endParaRPr>
          </a:p>
        </p:txBody>
      </p:sp>
      <p:sp>
        <p:nvSpPr>
          <p:cNvPr id="14" name="Oval 13">
            <a:extLst>
              <a:ext uri="{FF2B5EF4-FFF2-40B4-BE49-F238E27FC236}">
                <a16:creationId xmlns:a16="http://schemas.microsoft.com/office/drawing/2014/main" id="{B1B592D0-56CD-C0EC-E93D-AE2C30BB3E3F}"/>
              </a:ext>
            </a:extLst>
          </p:cNvPr>
          <p:cNvSpPr/>
          <p:nvPr/>
        </p:nvSpPr>
        <p:spPr>
          <a:xfrm rot="120000">
            <a:off x="5672483" y="3728296"/>
            <a:ext cx="762001" cy="564776"/>
          </a:xfrm>
          <a:prstGeom prst="ellipse">
            <a:avLst/>
          </a:prstGeom>
          <a:solidFill>
            <a:srgbClr val="E4E9F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4478A8"/>
                </a:solidFill>
                <a:cs typeface="Calibri"/>
              </a:rPr>
              <a:t>rest</a:t>
            </a:r>
            <a:endParaRPr lang="en-US">
              <a:solidFill>
                <a:srgbClr val="4478A8"/>
              </a:solidFill>
            </a:endParaRPr>
          </a:p>
        </p:txBody>
      </p:sp>
    </p:spTree>
    <p:extLst>
      <p:ext uri="{BB962C8B-B14F-4D97-AF65-F5344CB8AC3E}">
        <p14:creationId xmlns:p14="http://schemas.microsoft.com/office/powerpoint/2010/main" val="1334069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52460-B62A-90F3-7C39-2CA597B33CB0}"/>
              </a:ext>
            </a:extLst>
          </p:cNvPr>
          <p:cNvSpPr>
            <a:spLocks noGrp="1"/>
          </p:cNvSpPr>
          <p:nvPr>
            <p:ph type="title"/>
          </p:nvPr>
        </p:nvSpPr>
        <p:spPr>
          <a:xfrm>
            <a:off x="222421" y="830579"/>
            <a:ext cx="5344691" cy="1325563"/>
          </a:xfrm>
        </p:spPr>
        <p:txBody>
          <a:bodyPr/>
          <a:lstStyle/>
          <a:p>
            <a:r>
              <a:rPr lang="en-GB">
                <a:solidFill>
                  <a:srgbClr val="4478A8"/>
                </a:solidFill>
                <a:latin typeface="Arial" panose="020B0604020202020204" pitchFamily="34" charset="0"/>
                <a:cs typeface="Arial" panose="020B0604020202020204" pitchFamily="34" charset="0"/>
              </a:rPr>
              <a:t>Trainer notes: </a:t>
            </a:r>
          </a:p>
        </p:txBody>
      </p:sp>
      <p:sp>
        <p:nvSpPr>
          <p:cNvPr id="3" name="Content Placeholder 2">
            <a:extLst>
              <a:ext uri="{FF2B5EF4-FFF2-40B4-BE49-F238E27FC236}">
                <a16:creationId xmlns:a16="http://schemas.microsoft.com/office/drawing/2014/main" id="{F5898C3F-EC9E-D3E9-08CC-4D391350FF9B}"/>
              </a:ext>
            </a:extLst>
          </p:cNvPr>
          <p:cNvSpPr>
            <a:spLocks noGrp="1"/>
          </p:cNvSpPr>
          <p:nvPr>
            <p:ph idx="1"/>
          </p:nvPr>
        </p:nvSpPr>
        <p:spPr>
          <a:xfrm>
            <a:off x="222421" y="2007972"/>
            <a:ext cx="10911840" cy="3093582"/>
          </a:xfrm>
          <a:solidFill>
            <a:srgbClr val="E4E9F3"/>
          </a:solidFill>
        </p:spPr>
        <p:txBody>
          <a:bodyPr vert="horz" lIns="91440" tIns="45720" rIns="91440" bIns="45720" rtlCol="0" anchor="t">
            <a:normAutofit lnSpcReduction="10000"/>
          </a:bodyPr>
          <a:lstStyle/>
          <a:p>
            <a:r>
              <a:rPr lang="en-US" sz="1800">
                <a:solidFill>
                  <a:srgbClr val="4478A8"/>
                </a:solidFill>
                <a:latin typeface="Arial"/>
                <a:ea typeface="Calibri"/>
                <a:cs typeface="Arial"/>
              </a:rPr>
              <a:t>Every role has different risks / causes to fatigue</a:t>
            </a:r>
          </a:p>
          <a:p>
            <a:r>
              <a:rPr lang="en-US" sz="1800">
                <a:solidFill>
                  <a:srgbClr val="4478A8"/>
                </a:solidFill>
                <a:latin typeface="Arial"/>
                <a:ea typeface="Calibri"/>
                <a:cs typeface="Arial"/>
              </a:rPr>
              <a:t>Every person has different tolerances to the risks and patterns of fatigue </a:t>
            </a:r>
          </a:p>
          <a:p>
            <a:r>
              <a:rPr lang="en-US" sz="1800">
                <a:solidFill>
                  <a:srgbClr val="4478A8"/>
                </a:solidFill>
                <a:latin typeface="Arial"/>
                <a:ea typeface="Calibri"/>
                <a:cs typeface="Arial"/>
              </a:rPr>
              <a:t>There is no right or wrong answer, but </a:t>
            </a:r>
            <a:r>
              <a:rPr lang="en-US" sz="1800">
                <a:solidFill>
                  <a:srgbClr val="4478A8"/>
                </a:solidFill>
                <a:latin typeface="Arial"/>
                <a:cs typeface="Arial"/>
              </a:rPr>
              <a:t>the aim is to explore what is meaningful to each individual. </a:t>
            </a:r>
          </a:p>
          <a:p>
            <a:r>
              <a:rPr lang="en-US" sz="1800">
                <a:solidFill>
                  <a:srgbClr val="4478A8"/>
                </a:solidFill>
                <a:latin typeface="Arial"/>
                <a:ea typeface="Calibri"/>
                <a:cs typeface="Arial"/>
              </a:rPr>
              <a:t>Ensure you focus on the left-hand side of the bowtie for this module/tasks - the aim is to think broadly about the range of risks and how they occur and when they are likely to accumulate in ways with potentially significant consequences </a:t>
            </a:r>
          </a:p>
          <a:p>
            <a:r>
              <a:rPr lang="en-US" sz="1800">
                <a:solidFill>
                  <a:srgbClr val="4478A8"/>
                </a:solidFill>
                <a:latin typeface="Arial"/>
                <a:ea typeface="Calibri"/>
                <a:cs typeface="Arial"/>
              </a:rPr>
              <a:t>It can be helpful to prompt on:</a:t>
            </a:r>
          </a:p>
          <a:p>
            <a:pPr marL="0" indent="0">
              <a:buNone/>
            </a:pPr>
            <a:r>
              <a:rPr lang="en-US" sz="1800">
                <a:solidFill>
                  <a:srgbClr val="4478A8"/>
                </a:solidFill>
                <a:latin typeface="Arial"/>
                <a:ea typeface="Calibri"/>
                <a:cs typeface="Arial"/>
              </a:rPr>
              <a:t>(1) emotional, physical, mental and sleep related risks</a:t>
            </a:r>
          </a:p>
          <a:p>
            <a:pPr marL="0" indent="0">
              <a:buNone/>
            </a:pPr>
            <a:r>
              <a:rPr lang="en-US" sz="1800">
                <a:solidFill>
                  <a:srgbClr val="4478A8"/>
                </a:solidFill>
                <a:latin typeface="Arial"/>
                <a:ea typeface="Calibri"/>
                <a:cs typeface="Arial"/>
              </a:rPr>
              <a:t>(2) what is a cause and how this is different to consequences - so long working hours would be a cause, a change in fatigue state could then lead an unsafe decision, which would be the consequence. </a:t>
            </a:r>
          </a:p>
          <a:p>
            <a:endParaRPr lang="en-GB">
              <a:cs typeface="Calibri"/>
            </a:endParaRPr>
          </a:p>
          <a:p>
            <a:endParaRPr lang="en-GB">
              <a:cs typeface="Calibri"/>
            </a:endParaRPr>
          </a:p>
          <a:p>
            <a:endParaRPr lang="en-GB">
              <a:cs typeface="Calibri"/>
            </a:endParaRPr>
          </a:p>
          <a:p>
            <a:endParaRPr lang="en-GB">
              <a:cs typeface="Calibri"/>
            </a:endParaRPr>
          </a:p>
        </p:txBody>
      </p:sp>
      <p:sp>
        <p:nvSpPr>
          <p:cNvPr id="4" name="Rectangle 3">
            <a:extLst>
              <a:ext uri="{FF2B5EF4-FFF2-40B4-BE49-F238E27FC236}">
                <a16:creationId xmlns:a16="http://schemas.microsoft.com/office/drawing/2014/main" id="{A5BE1C92-EA21-BCD4-8678-373B22B95C30}"/>
              </a:ext>
            </a:extLst>
          </p:cNvPr>
          <p:cNvSpPr/>
          <p:nvPr/>
        </p:nvSpPr>
        <p:spPr>
          <a:xfrm flipV="1">
            <a:off x="222421" y="1831461"/>
            <a:ext cx="5045615" cy="62088"/>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6" name="Picture 5" descr="A blue and black logo&#10;&#10;Description automatically generated">
            <a:extLst>
              <a:ext uri="{FF2B5EF4-FFF2-40B4-BE49-F238E27FC236}">
                <a16:creationId xmlns:a16="http://schemas.microsoft.com/office/drawing/2014/main" id="{4366AE42-9C17-BA2E-3167-D02BDD25D1B3}"/>
              </a:ext>
            </a:extLst>
          </p:cNvPr>
          <p:cNvPicPr>
            <a:picLocks noChangeAspect="1"/>
          </p:cNvPicPr>
          <p:nvPr/>
        </p:nvPicPr>
        <p:blipFill>
          <a:blip r:embed="rId2"/>
          <a:stretch>
            <a:fillRect/>
          </a:stretch>
        </p:blipFill>
        <p:spPr>
          <a:xfrm>
            <a:off x="10263023" y="-1021"/>
            <a:ext cx="1926678" cy="1939815"/>
          </a:xfrm>
          <a:prstGeom prst="rect">
            <a:avLst/>
          </a:prstGeom>
        </p:spPr>
      </p:pic>
      <p:pic>
        <p:nvPicPr>
          <p:cNvPr id="5" name="Picture 4">
            <a:extLst>
              <a:ext uri="{FF2B5EF4-FFF2-40B4-BE49-F238E27FC236}">
                <a16:creationId xmlns:a16="http://schemas.microsoft.com/office/drawing/2014/main" id="{E3AC1779-1CB5-CE9C-0457-5DFB0183894F}"/>
              </a:ext>
            </a:extLst>
          </p:cNvPr>
          <p:cNvPicPr>
            <a:picLocks noChangeAspect="1"/>
          </p:cNvPicPr>
          <p:nvPr/>
        </p:nvPicPr>
        <p:blipFill>
          <a:blip r:embed="rId3"/>
          <a:stretch>
            <a:fillRect/>
          </a:stretch>
        </p:blipFill>
        <p:spPr>
          <a:xfrm>
            <a:off x="222421" y="180734"/>
            <a:ext cx="3446902" cy="655682"/>
          </a:xfrm>
          <a:prstGeom prst="rect">
            <a:avLst/>
          </a:prstGeom>
        </p:spPr>
      </p:pic>
      <p:pic>
        <p:nvPicPr>
          <p:cNvPr id="7" name="Picture 6">
            <a:extLst>
              <a:ext uri="{FF2B5EF4-FFF2-40B4-BE49-F238E27FC236}">
                <a16:creationId xmlns:a16="http://schemas.microsoft.com/office/drawing/2014/main" id="{2818ED1F-9E36-3D0D-ED62-27A000B7E3DC}"/>
              </a:ext>
            </a:extLst>
          </p:cNvPr>
          <p:cNvPicPr>
            <a:picLocks noChangeAspect="1"/>
          </p:cNvPicPr>
          <p:nvPr/>
        </p:nvPicPr>
        <p:blipFill>
          <a:blip r:embed="rId4"/>
          <a:stretch>
            <a:fillRect/>
          </a:stretch>
        </p:blipFill>
        <p:spPr>
          <a:xfrm>
            <a:off x="0" y="5215976"/>
            <a:ext cx="2956582" cy="1648863"/>
          </a:xfrm>
          <a:prstGeom prst="rect">
            <a:avLst/>
          </a:prstGeom>
          <a:ln>
            <a:noFill/>
          </a:ln>
        </p:spPr>
      </p:pic>
    </p:spTree>
    <p:extLst>
      <p:ext uri="{BB962C8B-B14F-4D97-AF65-F5344CB8AC3E}">
        <p14:creationId xmlns:p14="http://schemas.microsoft.com/office/powerpoint/2010/main" val="522870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6">
            <a:hlinkClick r:id="" action="ppaction://noaction" highlightClick="1"/>
            <a:extLst>
              <a:ext uri="{FF2B5EF4-FFF2-40B4-BE49-F238E27FC236}">
                <a16:creationId xmlns:a16="http://schemas.microsoft.com/office/drawing/2014/main" id="{3359E80E-052C-4917-C4A0-54FF12FE014D}"/>
              </a:ext>
            </a:extLst>
          </p:cNvPr>
          <p:cNvGraphicFramePr>
            <a:graphicFrameLocks noGrp="1"/>
          </p:cNvGraphicFramePr>
          <p:nvPr>
            <p:extLst>
              <p:ext uri="{D42A27DB-BD31-4B8C-83A1-F6EECF244321}">
                <p14:modId xmlns:p14="http://schemas.microsoft.com/office/powerpoint/2010/main" val="2168450784"/>
              </p:ext>
            </p:extLst>
          </p:nvPr>
        </p:nvGraphicFramePr>
        <p:xfrm>
          <a:off x="307683" y="1799590"/>
          <a:ext cx="8906444" cy="3836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7"/>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222421" y="619794"/>
            <a:ext cx="9768757" cy="1325563"/>
          </a:xfrm>
        </p:spPr>
        <p:txBody>
          <a:bodyPr>
            <a:normAutofit/>
          </a:bodyPr>
          <a:lstStyle/>
          <a:p>
            <a:r>
              <a:rPr lang="en-US">
                <a:solidFill>
                  <a:srgbClr val="4478A8"/>
                </a:solidFill>
                <a:latin typeface="Arial"/>
                <a:cs typeface="Arial"/>
              </a:rPr>
              <a:t>Summary unit 2:</a:t>
            </a:r>
            <a:endParaRPr lang="en-GB">
              <a:solidFill>
                <a:srgbClr val="000000"/>
              </a:solidFill>
              <a:latin typeface="Arial"/>
              <a:cs typeface="Arial"/>
            </a:endParaRPr>
          </a:p>
        </p:txBody>
      </p:sp>
      <p:pic>
        <p:nvPicPr>
          <p:cNvPr id="7" name="Picture 6" descr="A blue and black logo&#10;&#10;Description automatically generated">
            <a:extLst>
              <a:ext uri="{FF2B5EF4-FFF2-40B4-BE49-F238E27FC236}">
                <a16:creationId xmlns:a16="http://schemas.microsoft.com/office/drawing/2014/main" id="{7D343E27-9BD0-EE29-D76B-58DAE55B7655}"/>
              </a:ext>
            </a:extLst>
          </p:cNvPr>
          <p:cNvPicPr>
            <a:picLocks noChangeAspect="1"/>
          </p:cNvPicPr>
          <p:nvPr/>
        </p:nvPicPr>
        <p:blipFill>
          <a:blip r:embed="rId8"/>
          <a:stretch>
            <a:fillRect/>
          </a:stretch>
        </p:blipFill>
        <p:spPr>
          <a:xfrm>
            <a:off x="10331133" y="-143510"/>
            <a:ext cx="1933575" cy="1943100"/>
          </a:xfrm>
          <a:prstGeom prst="rect">
            <a:avLst/>
          </a:prstGeom>
        </p:spPr>
      </p:pic>
      <p:sp>
        <p:nvSpPr>
          <p:cNvPr id="255" name="Rectangle 254">
            <a:extLst>
              <a:ext uri="{FF2B5EF4-FFF2-40B4-BE49-F238E27FC236}">
                <a16:creationId xmlns:a16="http://schemas.microsoft.com/office/drawing/2014/main" id="{05157658-39DF-E6DE-348A-68BE2E87D7EC}"/>
              </a:ext>
            </a:extLst>
          </p:cNvPr>
          <p:cNvSpPr/>
          <p:nvPr/>
        </p:nvSpPr>
        <p:spPr>
          <a:xfrm flipV="1">
            <a:off x="307683" y="1599719"/>
            <a:ext cx="4038683"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Tree>
    <p:extLst>
      <p:ext uri="{BB962C8B-B14F-4D97-AF65-F5344CB8AC3E}">
        <p14:creationId xmlns:p14="http://schemas.microsoft.com/office/powerpoint/2010/main" val="3533461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52460-B62A-90F3-7C39-2CA597B33CB0}"/>
              </a:ext>
            </a:extLst>
          </p:cNvPr>
          <p:cNvSpPr>
            <a:spLocks noGrp="1"/>
          </p:cNvSpPr>
          <p:nvPr>
            <p:ph type="title"/>
          </p:nvPr>
        </p:nvSpPr>
        <p:spPr>
          <a:xfrm>
            <a:off x="222421" y="830579"/>
            <a:ext cx="5344691" cy="1325563"/>
          </a:xfrm>
        </p:spPr>
        <p:txBody>
          <a:bodyPr/>
          <a:lstStyle/>
          <a:p>
            <a:r>
              <a:rPr lang="en-GB">
                <a:solidFill>
                  <a:srgbClr val="4478A8"/>
                </a:solidFill>
                <a:latin typeface="Arial" panose="020B0604020202020204" pitchFamily="34" charset="0"/>
                <a:cs typeface="Arial" panose="020B0604020202020204" pitchFamily="34" charset="0"/>
              </a:rPr>
              <a:t>Useful Resources: </a:t>
            </a:r>
          </a:p>
        </p:txBody>
      </p:sp>
      <p:sp>
        <p:nvSpPr>
          <p:cNvPr id="3" name="Content Placeholder 2">
            <a:extLst>
              <a:ext uri="{FF2B5EF4-FFF2-40B4-BE49-F238E27FC236}">
                <a16:creationId xmlns:a16="http://schemas.microsoft.com/office/drawing/2014/main" id="{F5898C3F-EC9E-D3E9-08CC-4D391350FF9B}"/>
              </a:ext>
            </a:extLst>
          </p:cNvPr>
          <p:cNvSpPr>
            <a:spLocks noGrp="1"/>
          </p:cNvSpPr>
          <p:nvPr>
            <p:ph idx="1"/>
          </p:nvPr>
        </p:nvSpPr>
        <p:spPr>
          <a:xfrm>
            <a:off x="222421" y="2282791"/>
            <a:ext cx="10911840" cy="2818763"/>
          </a:xfrm>
          <a:solidFill>
            <a:srgbClr val="E4E9F3"/>
          </a:solidFill>
        </p:spPr>
        <p:txBody>
          <a:bodyPr vert="horz" lIns="91440" tIns="45720" rIns="91440" bIns="45720" rtlCol="0" anchor="t">
            <a:normAutofit/>
          </a:bodyPr>
          <a:lstStyle/>
          <a:p>
            <a:pPr marL="342900" lvl="0" indent="-342900">
              <a:buFont typeface="Symbol" panose="05050102010706020507" pitchFamily="18" charset="2"/>
              <a:buChar char=""/>
            </a:pPr>
            <a:r>
              <a:rPr lang="en-GB" sz="2000" kern="100">
                <a:solidFill>
                  <a:srgbClr val="4478A8"/>
                </a:solidFill>
                <a:effectLst/>
                <a:latin typeface="Arial"/>
                <a:ea typeface="Aptos" panose="020B0004020202020204" pitchFamily="34" charset="0"/>
                <a:cs typeface="Arial"/>
              </a:rPr>
              <a:t>NHS tips to fight tiredness: </a:t>
            </a:r>
            <a:r>
              <a:rPr lang="en-GB" sz="2000" u="sng" kern="100">
                <a:solidFill>
                  <a:srgbClr val="4478A8"/>
                </a:solidFill>
                <a:effectLst/>
                <a:latin typeface="Arial"/>
                <a:ea typeface="Aptos" panose="020B0004020202020204" pitchFamily="34" charset="0"/>
                <a:cs typeface="Arial"/>
                <a:hlinkClick r:id="rId2">
                  <a:extLst>
                    <a:ext uri="{A12FA001-AC4F-418D-AE19-62706E023703}">
                      <ahyp:hlinkClr xmlns:ahyp="http://schemas.microsoft.com/office/drawing/2018/hyperlinkcolor" val="tx"/>
                    </a:ext>
                  </a:extLst>
                </a:hlinkClick>
              </a:rPr>
              <a:t>https://www.nhs.uk/live-well/sleep-and-tiredness/self-help-tips-to-fight-fatigue</a:t>
            </a:r>
            <a:endParaRPr lang="en-GB" sz="2000" kern="100">
              <a:solidFill>
                <a:srgbClr val="4478A8"/>
              </a:solidFill>
              <a:effectLst/>
              <a:latin typeface="Arial"/>
              <a:ea typeface="Aptos" panose="020B0004020202020204" pitchFamily="34" charset="0"/>
              <a:cs typeface="Arial"/>
            </a:endParaRPr>
          </a:p>
          <a:p>
            <a:pPr marL="342900" lvl="0" indent="-342900">
              <a:buFont typeface="Symbol" panose="05050102010706020507" pitchFamily="18" charset="2"/>
              <a:buChar char=""/>
            </a:pPr>
            <a:r>
              <a:rPr lang="en-GB" sz="2000" kern="100">
                <a:solidFill>
                  <a:srgbClr val="4478A8"/>
                </a:solidFill>
                <a:effectLst/>
                <a:latin typeface="Arial"/>
                <a:ea typeface="Aptos" panose="020B0004020202020204" pitchFamily="34" charset="0"/>
                <a:cs typeface="Arial"/>
              </a:rPr>
              <a:t>Study on acute aerobic exercise improving mental fatigue and cognitive function: </a:t>
            </a:r>
            <a:r>
              <a:rPr lang="en-GB" sz="2000" u="sng" kern="100">
                <a:solidFill>
                  <a:srgbClr val="4478A8"/>
                </a:solidFill>
                <a:effectLst/>
                <a:latin typeface="Arial"/>
                <a:ea typeface="Aptos" panose="020B0004020202020204" pitchFamily="34" charset="0"/>
                <a:cs typeface="Arial"/>
                <a:hlinkClick r:id="rId3">
                  <a:extLst>
                    <a:ext uri="{A12FA001-AC4F-418D-AE19-62706E023703}">
                      <ahyp:hlinkClr xmlns:ahyp="http://schemas.microsoft.com/office/drawing/2018/hyperlinkcolor" val="tx"/>
                    </a:ext>
                  </a:extLst>
                </a:hlinkClick>
              </a:rPr>
              <a:t>https://pubmed.ncbi.nlm.nih.gov/34516957/</a:t>
            </a:r>
            <a:endParaRPr lang="en-GB" sz="2000" kern="100">
              <a:solidFill>
                <a:srgbClr val="4478A8"/>
              </a:solidFill>
              <a:effectLst/>
              <a:latin typeface="Arial"/>
              <a:ea typeface="Aptos" panose="020B0004020202020204" pitchFamily="34" charset="0"/>
              <a:cs typeface="Arial"/>
            </a:endParaRPr>
          </a:p>
          <a:p>
            <a:pPr marL="342900" lvl="0" indent="-342900">
              <a:buFont typeface="Symbol" panose="05050102010706020507" pitchFamily="18" charset="2"/>
              <a:buChar char=""/>
            </a:pPr>
            <a:r>
              <a:rPr lang="en-GB" sz="2000" kern="100">
                <a:solidFill>
                  <a:srgbClr val="4478A8"/>
                </a:solidFill>
                <a:effectLst/>
                <a:latin typeface="Arial"/>
                <a:ea typeface="Aptos" panose="020B0004020202020204" pitchFamily="34" charset="0"/>
                <a:cs typeface="Arial"/>
              </a:rPr>
              <a:t>Safety training video on fatigue on the workplace: </a:t>
            </a:r>
            <a:r>
              <a:rPr lang="en-GB" sz="2000" u="sng" kern="100">
                <a:solidFill>
                  <a:srgbClr val="4478A8"/>
                </a:solidFill>
                <a:effectLst/>
                <a:latin typeface="Arial"/>
                <a:ea typeface="Aptos" panose="020B0004020202020204" pitchFamily="34" charset="0"/>
                <a:cs typeface="Arial"/>
                <a:hlinkClick r:id="rId4">
                  <a:extLst>
                    <a:ext uri="{A12FA001-AC4F-418D-AE19-62706E023703}">
                      <ahyp:hlinkClr xmlns:ahyp="http://schemas.microsoft.com/office/drawing/2018/hyperlinkcolor" val="tx"/>
                    </a:ext>
                  </a:extLst>
                </a:hlinkClick>
              </a:rPr>
              <a:t>https://www.youtube.com/watch?v=nsxaD3Euz2Q</a:t>
            </a:r>
            <a:endParaRPr lang="en-GB" sz="2000" kern="100">
              <a:solidFill>
                <a:srgbClr val="4478A8"/>
              </a:solidFill>
              <a:effectLst/>
              <a:latin typeface="Arial"/>
              <a:ea typeface="Aptos" panose="020B0004020202020204" pitchFamily="34" charset="0"/>
              <a:cs typeface="Arial"/>
            </a:endParaRPr>
          </a:p>
          <a:p>
            <a:pPr marL="342900" lvl="0" indent="-342900">
              <a:buFont typeface="Symbol" panose="05050102010706020507" pitchFamily="18" charset="2"/>
              <a:buChar char=""/>
            </a:pPr>
            <a:r>
              <a:rPr lang="en-GB" sz="2000" kern="100">
                <a:solidFill>
                  <a:srgbClr val="4478A8"/>
                </a:solidFill>
                <a:effectLst/>
                <a:latin typeface="Arial"/>
                <a:ea typeface="Aptos" panose="020B0004020202020204" pitchFamily="34" charset="0"/>
                <a:cs typeface="Arial"/>
              </a:rPr>
              <a:t>A longer video on sleep fatigue and how to improve performance: https://www.youtube.com/watch?v=RpaxxN8jTHo</a:t>
            </a:r>
          </a:p>
          <a:p>
            <a:endParaRPr lang="en-GB">
              <a:cs typeface="Calibri"/>
            </a:endParaRPr>
          </a:p>
          <a:p>
            <a:endParaRPr lang="en-GB">
              <a:cs typeface="Calibri"/>
            </a:endParaRPr>
          </a:p>
          <a:p>
            <a:endParaRPr lang="en-GB">
              <a:cs typeface="Calibri"/>
            </a:endParaRPr>
          </a:p>
          <a:p>
            <a:endParaRPr lang="en-GB">
              <a:cs typeface="Calibri"/>
            </a:endParaRPr>
          </a:p>
        </p:txBody>
      </p:sp>
      <p:sp>
        <p:nvSpPr>
          <p:cNvPr id="4" name="Rectangle 3">
            <a:extLst>
              <a:ext uri="{FF2B5EF4-FFF2-40B4-BE49-F238E27FC236}">
                <a16:creationId xmlns:a16="http://schemas.microsoft.com/office/drawing/2014/main" id="{A5BE1C92-EA21-BCD4-8678-373B22B95C30}"/>
              </a:ext>
            </a:extLst>
          </p:cNvPr>
          <p:cNvSpPr/>
          <p:nvPr/>
        </p:nvSpPr>
        <p:spPr>
          <a:xfrm flipV="1">
            <a:off x="222421" y="1831461"/>
            <a:ext cx="5045615" cy="62088"/>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6" name="Picture 5" descr="A blue and black logo&#10;&#10;Description automatically generated">
            <a:extLst>
              <a:ext uri="{FF2B5EF4-FFF2-40B4-BE49-F238E27FC236}">
                <a16:creationId xmlns:a16="http://schemas.microsoft.com/office/drawing/2014/main" id="{4366AE42-9C17-BA2E-3167-D02BDD25D1B3}"/>
              </a:ext>
            </a:extLst>
          </p:cNvPr>
          <p:cNvPicPr>
            <a:picLocks noChangeAspect="1"/>
          </p:cNvPicPr>
          <p:nvPr/>
        </p:nvPicPr>
        <p:blipFill>
          <a:blip r:embed="rId5"/>
          <a:stretch>
            <a:fillRect/>
          </a:stretch>
        </p:blipFill>
        <p:spPr>
          <a:xfrm>
            <a:off x="10263023" y="-1021"/>
            <a:ext cx="1926678" cy="1939815"/>
          </a:xfrm>
          <a:prstGeom prst="rect">
            <a:avLst/>
          </a:prstGeom>
        </p:spPr>
      </p:pic>
      <p:pic>
        <p:nvPicPr>
          <p:cNvPr id="5" name="Picture 4">
            <a:extLst>
              <a:ext uri="{FF2B5EF4-FFF2-40B4-BE49-F238E27FC236}">
                <a16:creationId xmlns:a16="http://schemas.microsoft.com/office/drawing/2014/main" id="{E3AC1779-1CB5-CE9C-0457-5DFB0183894F}"/>
              </a:ext>
            </a:extLst>
          </p:cNvPr>
          <p:cNvPicPr>
            <a:picLocks noChangeAspect="1"/>
          </p:cNvPicPr>
          <p:nvPr/>
        </p:nvPicPr>
        <p:blipFill>
          <a:blip r:embed="rId6"/>
          <a:stretch>
            <a:fillRect/>
          </a:stretch>
        </p:blipFill>
        <p:spPr>
          <a:xfrm>
            <a:off x="222421" y="180734"/>
            <a:ext cx="3446902" cy="655682"/>
          </a:xfrm>
          <a:prstGeom prst="rect">
            <a:avLst/>
          </a:prstGeom>
        </p:spPr>
      </p:pic>
      <p:pic>
        <p:nvPicPr>
          <p:cNvPr id="7" name="Picture 6">
            <a:extLst>
              <a:ext uri="{FF2B5EF4-FFF2-40B4-BE49-F238E27FC236}">
                <a16:creationId xmlns:a16="http://schemas.microsoft.com/office/drawing/2014/main" id="{2818ED1F-9E36-3D0D-ED62-27A000B7E3DC}"/>
              </a:ext>
            </a:extLst>
          </p:cNvPr>
          <p:cNvPicPr>
            <a:picLocks noChangeAspect="1"/>
          </p:cNvPicPr>
          <p:nvPr/>
        </p:nvPicPr>
        <p:blipFill>
          <a:blip r:embed="rId7"/>
          <a:stretch>
            <a:fillRect/>
          </a:stretch>
        </p:blipFill>
        <p:spPr>
          <a:xfrm>
            <a:off x="0" y="5215976"/>
            <a:ext cx="2956582" cy="1648863"/>
          </a:xfrm>
          <a:prstGeom prst="rect">
            <a:avLst/>
          </a:prstGeom>
          <a:ln>
            <a:noFill/>
          </a:ln>
        </p:spPr>
      </p:pic>
    </p:spTree>
    <p:extLst>
      <p:ext uri="{BB962C8B-B14F-4D97-AF65-F5344CB8AC3E}">
        <p14:creationId xmlns:p14="http://schemas.microsoft.com/office/powerpoint/2010/main" val="4261162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DBB784-CF9C-62A4-8F27-F5DDAA7A213B}"/>
              </a:ext>
            </a:extLst>
          </p:cNvPr>
          <p:cNvPicPr>
            <a:picLocks noChangeAspect="1"/>
          </p:cNvPicPr>
          <p:nvPr/>
        </p:nvPicPr>
        <p:blipFill>
          <a:blip r:embed="rId3"/>
          <a:stretch>
            <a:fillRect/>
          </a:stretch>
        </p:blipFill>
        <p:spPr>
          <a:xfrm>
            <a:off x="1523597" y="58964"/>
            <a:ext cx="9299606" cy="5186319"/>
          </a:xfrm>
          <a:prstGeom prst="rect">
            <a:avLst/>
          </a:prstGeom>
        </p:spPr>
      </p:pic>
      <p:grpSp>
        <p:nvGrpSpPr>
          <p:cNvPr id="1077" name="Group 1076">
            <a:extLst>
              <a:ext uri="{FF2B5EF4-FFF2-40B4-BE49-F238E27FC236}">
                <a16:creationId xmlns:a16="http://schemas.microsoft.com/office/drawing/2014/main" id="{3B337C2F-F4B9-764C-45E5-86A1306E17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76" y="5338644"/>
            <a:ext cx="12202176" cy="1519355"/>
            <a:chOff x="-10176" y="5338644"/>
            <a:chExt cx="12202176" cy="1519355"/>
          </a:xfrm>
        </p:grpSpPr>
        <p:sp>
          <p:nvSpPr>
            <p:cNvPr id="1078" name="Rectangle 1077">
              <a:extLst>
                <a:ext uri="{FF2B5EF4-FFF2-40B4-BE49-F238E27FC236}">
                  <a16:creationId xmlns:a16="http://schemas.microsoft.com/office/drawing/2014/main" id="{DE1E11FF-4A87-A65F-DAEC-E20057A3F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5331238" y="-2767"/>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Rectangle 1078">
              <a:extLst>
                <a:ext uri="{FF2B5EF4-FFF2-40B4-BE49-F238E27FC236}">
                  <a16:creationId xmlns:a16="http://schemas.microsoft.com/office/drawing/2014/main" id="{1719AAC3-64F6-CEDF-0B56-5C0C6BD3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V="1">
              <a:off x="8906919" y="3566802"/>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ectangle 1079">
              <a:extLst>
                <a:ext uri="{FF2B5EF4-FFF2-40B4-BE49-F238E27FC236}">
                  <a16:creationId xmlns:a16="http://schemas.microsoft.com/office/drawing/2014/main" id="{BA0DE637-E8FB-63A7-A5E2-E28DBE1A4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3921534" y="1406934"/>
              <a:ext cx="1519355" cy="9382775"/>
            </a:xfrm>
            <a:prstGeom prst="rect">
              <a:avLst/>
            </a:prstGeom>
            <a:gradFill>
              <a:gsLst>
                <a:gs pos="29000">
                  <a:schemeClr val="accent5">
                    <a:lumMod val="60000"/>
                    <a:lumOff val="40000"/>
                    <a:alpha val="0"/>
                  </a:schemeClr>
                </a:gs>
                <a:gs pos="100000">
                  <a:schemeClr val="accent5">
                    <a:lumMod val="7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3BEE98EC-3154-494D-80C9-FCA20C9D87EF}"/>
              </a:ext>
            </a:extLst>
          </p:cNvPr>
          <p:cNvPicPr>
            <a:picLocks noChangeAspect="1"/>
          </p:cNvPicPr>
          <p:nvPr/>
        </p:nvPicPr>
        <p:blipFill>
          <a:blip r:embed="rId4"/>
          <a:stretch>
            <a:fillRect/>
          </a:stretch>
        </p:blipFill>
        <p:spPr>
          <a:xfrm>
            <a:off x="499287" y="5731275"/>
            <a:ext cx="3988741" cy="730549"/>
          </a:xfrm>
          <a:prstGeom prst="rect">
            <a:avLst/>
          </a:prstGeom>
        </p:spPr>
      </p:pic>
      <p:pic>
        <p:nvPicPr>
          <p:cNvPr id="1028" name="Picture 4" descr="Member Details | Energy Networks Association">
            <a:extLst>
              <a:ext uri="{FF2B5EF4-FFF2-40B4-BE49-F238E27FC236}">
                <a16:creationId xmlns:a16="http://schemas.microsoft.com/office/drawing/2014/main" id="{F26A129B-5FB7-45AC-A27F-13CB72F7F88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280889" y="4447"/>
            <a:ext cx="1808843" cy="18088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3241B4F-D7A8-7238-D5D2-8F482A0E2ED3}"/>
              </a:ext>
            </a:extLst>
          </p:cNvPr>
          <p:cNvSpPr txBox="1"/>
          <p:nvPr/>
        </p:nvSpPr>
        <p:spPr>
          <a:xfrm>
            <a:off x="5913521" y="5147580"/>
            <a:ext cx="6100010" cy="1908215"/>
          </a:xfrm>
          <a:prstGeom prst="rect">
            <a:avLst/>
          </a:prstGeom>
          <a:noFill/>
        </p:spPr>
        <p:txBody>
          <a:bodyPr wrap="square" lIns="91440" tIns="45720" rIns="91440" bIns="45720" anchor="t">
            <a:spAutoFit/>
          </a:bodyPr>
          <a:lstStyle/>
          <a:p>
            <a:pPr algn="r"/>
            <a:endParaRPr lang="en-US" sz="1800">
              <a:solidFill>
                <a:schemeClr val="bg1"/>
              </a:solidFill>
            </a:endParaRPr>
          </a:p>
          <a:p>
            <a:pPr algn="r"/>
            <a:r>
              <a:rPr lang="en-US" sz="1600">
                <a:solidFill>
                  <a:schemeClr val="bg1"/>
                </a:solidFill>
                <a:latin typeface="Arial"/>
                <a:cs typeface="Arial"/>
              </a:rPr>
              <a:t>Prepared by:</a:t>
            </a:r>
          </a:p>
          <a:p>
            <a:pPr algn="r"/>
            <a:r>
              <a:rPr lang="en-US" sz="1600">
                <a:solidFill>
                  <a:schemeClr val="bg1"/>
                </a:solidFill>
                <a:latin typeface="Arial"/>
                <a:cs typeface="Arial"/>
              </a:rPr>
              <a:t>Centre for Human Factors, University of Hull</a:t>
            </a:r>
          </a:p>
          <a:p>
            <a:pPr algn="r"/>
            <a:r>
              <a:rPr lang="en-US" sz="1600">
                <a:solidFill>
                  <a:schemeClr val="bg1"/>
                </a:solidFill>
                <a:latin typeface="Arial"/>
                <a:cs typeface="Arial"/>
              </a:rPr>
              <a:t>Please contact </a:t>
            </a:r>
            <a:r>
              <a:rPr lang="en-GB" sz="1600" b="0" i="0" u="sng">
                <a:solidFill>
                  <a:schemeClr val="bg1"/>
                </a:solidFill>
                <a:effectLst/>
                <a:latin typeface="inherit"/>
                <a:hlinkClick r:id="rId6">
                  <a:extLst>
                    <a:ext uri="{A12FA001-AC4F-418D-AE19-62706E023703}">
                      <ahyp:hlinkClr xmlns:ahyp="http://schemas.microsoft.com/office/drawing/2018/hyperlinkcolor" val="tx"/>
                    </a:ext>
                  </a:extLst>
                </a:hlinkClick>
              </a:rPr>
              <a:t>humanfactors@hull.ac.uk</a:t>
            </a:r>
            <a:r>
              <a:rPr lang="en-US" sz="1600" b="0" i="0" u="sng">
                <a:solidFill>
                  <a:schemeClr val="bg1"/>
                </a:solidFill>
                <a:effectLst/>
                <a:latin typeface="Arial"/>
                <a:cs typeface="Arial"/>
              </a:rPr>
              <a:t> </a:t>
            </a:r>
            <a:r>
              <a:rPr lang="en-US" sz="1600">
                <a:solidFill>
                  <a:schemeClr val="bg1"/>
                </a:solidFill>
                <a:latin typeface="Arial"/>
                <a:cs typeface="Arial"/>
              </a:rPr>
              <a:t>if you have any questions about our work in fatigue</a:t>
            </a:r>
          </a:p>
          <a:p>
            <a:pPr algn="r"/>
            <a:r>
              <a:rPr lang="en-GB" sz="1400" b="0" i="0" u="none" strike="noStrike">
                <a:solidFill>
                  <a:schemeClr val="bg1"/>
                </a:solidFill>
                <a:effectLst/>
                <a:latin typeface="Arial"/>
                <a:cs typeface="Arial"/>
              </a:rPr>
              <a:t>Copyright © 2024 Centre for Human Factors. All rights reserved</a:t>
            </a:r>
            <a:r>
              <a:rPr lang="en-US" sz="1400">
                <a:solidFill>
                  <a:schemeClr val="bg1"/>
                </a:solidFill>
                <a:latin typeface="Arial"/>
                <a:cs typeface="Arial"/>
              </a:rPr>
              <a:t> </a:t>
            </a:r>
            <a:endParaRPr lang="en-US" sz="1400">
              <a:solidFill>
                <a:schemeClr val="bg1"/>
              </a:solidFill>
              <a:latin typeface="Arial" panose="020B0604020202020204" pitchFamily="34" charset="0"/>
              <a:cs typeface="Arial" panose="020B0604020202020204" pitchFamily="34" charset="0"/>
            </a:endParaRPr>
          </a:p>
          <a:p>
            <a:pPr algn="r"/>
            <a:endParaRPr lang="en-US" sz="1800">
              <a:solidFill>
                <a:schemeClr val="bg1"/>
              </a:solidFill>
              <a:cs typeface="Calibri"/>
            </a:endParaRPr>
          </a:p>
        </p:txBody>
      </p:sp>
    </p:spTree>
    <p:extLst>
      <p:ext uri="{BB962C8B-B14F-4D97-AF65-F5344CB8AC3E}">
        <p14:creationId xmlns:p14="http://schemas.microsoft.com/office/powerpoint/2010/main" val="29513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6">
            <a:hlinkClick r:id="" action="ppaction://noaction" highlightClick="1"/>
            <a:extLst>
              <a:ext uri="{FF2B5EF4-FFF2-40B4-BE49-F238E27FC236}">
                <a16:creationId xmlns:a16="http://schemas.microsoft.com/office/drawing/2014/main" id="{3359E80E-052C-4917-C4A0-54FF12FE014D}"/>
              </a:ext>
            </a:extLst>
          </p:cNvPr>
          <p:cNvGraphicFramePr>
            <a:graphicFrameLocks noGrp="1"/>
          </p:cNvGraphicFramePr>
          <p:nvPr>
            <p:extLst>
              <p:ext uri="{D42A27DB-BD31-4B8C-83A1-F6EECF244321}">
                <p14:modId xmlns:p14="http://schemas.microsoft.com/office/powerpoint/2010/main" val="787316295"/>
              </p:ext>
            </p:extLst>
          </p:nvPr>
        </p:nvGraphicFramePr>
        <p:xfrm>
          <a:off x="747741" y="3125154"/>
          <a:ext cx="6783061" cy="3140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7"/>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650126" y="626798"/>
            <a:ext cx="10515600" cy="1325563"/>
          </a:xfrm>
        </p:spPr>
        <p:txBody>
          <a:bodyPr>
            <a:normAutofit/>
          </a:bodyPr>
          <a:lstStyle/>
          <a:p>
            <a:r>
              <a:rPr lang="en-US" sz="4000">
                <a:solidFill>
                  <a:srgbClr val="4478A8"/>
                </a:solidFill>
                <a:latin typeface="Arial"/>
                <a:cs typeface="Arial"/>
              </a:rPr>
              <a:t>What unit 2 will cover:</a:t>
            </a:r>
            <a:endParaRPr lang="en-GB" sz="4000">
              <a:solidFill>
                <a:srgbClr val="000000"/>
              </a:solidFill>
              <a:latin typeface="Arial"/>
              <a:cs typeface="Arial"/>
            </a:endParaRPr>
          </a:p>
        </p:txBody>
      </p:sp>
      <p:pic>
        <p:nvPicPr>
          <p:cNvPr id="7" name="Picture 6" descr="A blue and black logo&#10;&#10;Description automatically generated">
            <a:extLst>
              <a:ext uri="{FF2B5EF4-FFF2-40B4-BE49-F238E27FC236}">
                <a16:creationId xmlns:a16="http://schemas.microsoft.com/office/drawing/2014/main" id="{7D343E27-9BD0-EE29-D76B-58DAE55B7655}"/>
              </a:ext>
            </a:extLst>
          </p:cNvPr>
          <p:cNvPicPr>
            <a:picLocks noChangeAspect="1"/>
          </p:cNvPicPr>
          <p:nvPr/>
        </p:nvPicPr>
        <p:blipFill>
          <a:blip r:embed="rId8"/>
          <a:stretch>
            <a:fillRect/>
          </a:stretch>
        </p:blipFill>
        <p:spPr>
          <a:xfrm>
            <a:off x="10331133" y="-143510"/>
            <a:ext cx="1933575" cy="1943100"/>
          </a:xfrm>
          <a:prstGeom prst="rect">
            <a:avLst/>
          </a:prstGeom>
        </p:spPr>
      </p:pic>
      <p:sp>
        <p:nvSpPr>
          <p:cNvPr id="255" name="Rectangle 254">
            <a:extLst>
              <a:ext uri="{FF2B5EF4-FFF2-40B4-BE49-F238E27FC236}">
                <a16:creationId xmlns:a16="http://schemas.microsoft.com/office/drawing/2014/main" id="{05157658-39DF-E6DE-348A-68BE2E87D7EC}"/>
              </a:ext>
            </a:extLst>
          </p:cNvPr>
          <p:cNvSpPr/>
          <p:nvPr/>
        </p:nvSpPr>
        <p:spPr>
          <a:xfrm>
            <a:off x="747741" y="1551689"/>
            <a:ext cx="4839243"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pic>
        <p:nvPicPr>
          <p:cNvPr id="1026" name="Picture 2">
            <a:extLst>
              <a:ext uri="{FF2B5EF4-FFF2-40B4-BE49-F238E27FC236}">
                <a16:creationId xmlns:a16="http://schemas.microsoft.com/office/drawing/2014/main" id="{F0D25632-7C3D-FD3B-0334-CAD5B520D5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7893" y="3125154"/>
            <a:ext cx="3778641" cy="193325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855AB07-1412-6376-DCAC-723C4EED569D}"/>
              </a:ext>
            </a:extLst>
          </p:cNvPr>
          <p:cNvSpPr>
            <a:spLocks noGrp="1"/>
          </p:cNvSpPr>
          <p:nvPr>
            <p:ph idx="1"/>
          </p:nvPr>
        </p:nvSpPr>
        <p:spPr>
          <a:xfrm>
            <a:off x="697614" y="1748889"/>
            <a:ext cx="10023231" cy="1347055"/>
          </a:xfrm>
        </p:spPr>
        <p:txBody>
          <a:bodyPr vert="horz" lIns="91440" tIns="45720" rIns="91440" bIns="45720" rtlCol="0" anchor="t">
            <a:normAutofit/>
          </a:bodyPr>
          <a:lstStyle/>
          <a:p>
            <a:pPr marL="0" indent="0">
              <a:buNone/>
            </a:pPr>
            <a:r>
              <a:rPr lang="en-GB" sz="1800">
                <a:solidFill>
                  <a:srgbClr val="5781AB"/>
                </a:solidFill>
                <a:latin typeface="Arial"/>
                <a:ea typeface="+mn-lt"/>
                <a:cs typeface="Arial"/>
              </a:rPr>
              <a:t>Fatigue is a complex state which can have many different causes. </a:t>
            </a:r>
          </a:p>
          <a:p>
            <a:pPr marL="0" indent="0">
              <a:buNone/>
            </a:pPr>
            <a:r>
              <a:rPr lang="en-GB" sz="1800">
                <a:solidFill>
                  <a:srgbClr val="5781AB"/>
                </a:solidFill>
                <a:latin typeface="Arial"/>
                <a:ea typeface="+mn-lt"/>
                <a:cs typeface="Arial"/>
              </a:rPr>
              <a:t>This unit explores the various possible causes and what you and your organisation can do to control any risks in your work. </a:t>
            </a:r>
          </a:p>
          <a:p>
            <a:pPr marL="0" indent="0">
              <a:buNone/>
            </a:pPr>
            <a:r>
              <a:rPr lang="en-GB" sz="1800">
                <a:solidFill>
                  <a:srgbClr val="5781AB"/>
                </a:solidFill>
                <a:latin typeface="Arial"/>
                <a:ea typeface="+mn-lt"/>
                <a:cs typeface="Arial"/>
              </a:rPr>
              <a:t>We will cover…</a:t>
            </a:r>
            <a:endParaRPr lang="en-GB" sz="1800">
              <a:solidFill>
                <a:srgbClr val="0F0F0F"/>
              </a:solidFill>
              <a:ea typeface="+mn-lt"/>
              <a:cs typeface="+mn-lt"/>
            </a:endParaRPr>
          </a:p>
        </p:txBody>
      </p:sp>
    </p:spTree>
    <p:extLst>
      <p:ext uri="{BB962C8B-B14F-4D97-AF65-F5344CB8AC3E}">
        <p14:creationId xmlns:p14="http://schemas.microsoft.com/office/powerpoint/2010/main" val="655067460"/>
      </p:ext>
    </p:extLst>
  </p:cSld>
  <p:clrMapOvr>
    <a:masterClrMapping/>
  </p:clrMapOvr>
  <mc:AlternateContent xmlns:mc="http://schemas.openxmlformats.org/markup-compatibility/2006" xmlns:p14="http://schemas.microsoft.com/office/powerpoint/2010/main">
    <mc:Choice Requires="p14">
      <p:transition spd="slow" p14:dur="2000" advTm="2057"/>
    </mc:Choice>
    <mc:Fallback xmlns="">
      <p:transition spd="slow" advTm="205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2C443-2247-F44D-5A29-FD6282BEA88C}"/>
            </a:ext>
          </a:extLst>
        </p:cNvPr>
        <p:cNvGrpSpPr/>
        <p:nvPr/>
      </p:nvGrpSpPr>
      <p:grpSpPr>
        <a:xfrm>
          <a:off x="0" y="0"/>
          <a:ext cx="0" cy="0"/>
          <a:chOff x="0" y="0"/>
          <a:chExt cx="0" cy="0"/>
        </a:xfrm>
      </p:grpSpPr>
      <p:sp>
        <p:nvSpPr>
          <p:cNvPr id="3" name="Isosceles Triangle 2">
            <a:extLst>
              <a:ext uri="{FF2B5EF4-FFF2-40B4-BE49-F238E27FC236}">
                <a16:creationId xmlns:a16="http://schemas.microsoft.com/office/drawing/2014/main" id="{FD738C3E-D888-B208-544A-BD1B2CF4C004}"/>
              </a:ext>
            </a:extLst>
          </p:cNvPr>
          <p:cNvSpPr/>
          <p:nvPr/>
        </p:nvSpPr>
        <p:spPr>
          <a:xfrm rot="-5400000">
            <a:off x="6920201" y="2319004"/>
            <a:ext cx="2478350" cy="3533919"/>
          </a:xfrm>
          <a:prstGeom prst="triangle">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E41E6F2-B26C-25AF-3B9B-CC08F8ED7798}"/>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2E26A5B8-97AE-512B-E045-18617E691D19}"/>
              </a:ext>
            </a:extLst>
          </p:cNvPr>
          <p:cNvSpPr>
            <a:spLocks noGrp="1"/>
          </p:cNvSpPr>
          <p:nvPr>
            <p:ph type="title"/>
          </p:nvPr>
        </p:nvSpPr>
        <p:spPr>
          <a:xfrm>
            <a:off x="111585" y="864023"/>
            <a:ext cx="9533717" cy="912610"/>
          </a:xfrm>
        </p:spPr>
        <p:txBody>
          <a:bodyPr>
            <a:normAutofit/>
          </a:bodyPr>
          <a:lstStyle/>
          <a:p>
            <a:r>
              <a:rPr lang="en-US" sz="4000">
                <a:solidFill>
                  <a:srgbClr val="4478A8"/>
                </a:solidFill>
                <a:latin typeface="Arial"/>
                <a:cs typeface="Arial"/>
              </a:rPr>
              <a:t>Thinking about our model</a:t>
            </a:r>
            <a:endParaRPr lang="en-GB" sz="4000">
              <a:solidFill>
                <a:srgbClr val="4478A8"/>
              </a:solidFill>
              <a:latin typeface="Arial" panose="020B0604020202020204" pitchFamily="34" charset="0"/>
              <a:ea typeface="Calibri Light" panose="020F0302020204030204" pitchFamily="34" charset="0"/>
              <a:cs typeface="Arial" panose="020B0604020202020204" pitchFamily="34" charset="0"/>
            </a:endParaRPr>
          </a:p>
        </p:txBody>
      </p:sp>
      <p:sp>
        <p:nvSpPr>
          <p:cNvPr id="13" name="Isosceles Triangle 12">
            <a:extLst>
              <a:ext uri="{FF2B5EF4-FFF2-40B4-BE49-F238E27FC236}">
                <a16:creationId xmlns:a16="http://schemas.microsoft.com/office/drawing/2014/main" id="{AA2E62AC-14AB-72A6-D301-8454B72A6C5E}"/>
              </a:ext>
            </a:extLst>
          </p:cNvPr>
          <p:cNvSpPr/>
          <p:nvPr/>
        </p:nvSpPr>
        <p:spPr>
          <a:xfrm rot="5400000">
            <a:off x="2884068" y="2460421"/>
            <a:ext cx="2478350" cy="3221493"/>
          </a:xfrm>
          <a:prstGeom prst="triangle">
            <a:avLst/>
          </a:prstGeom>
          <a:solidFill>
            <a:srgbClr val="E4E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31DB1D0-C039-BBF9-539B-B00405B7D4E1}"/>
              </a:ext>
            </a:extLst>
          </p:cNvPr>
          <p:cNvSpPr txBox="1"/>
          <p:nvPr/>
        </p:nvSpPr>
        <p:spPr>
          <a:xfrm>
            <a:off x="1975822" y="3223813"/>
            <a:ext cx="418641" cy="1877438"/>
          </a:xfrm>
          <a:prstGeom prst="rect">
            <a:avLst/>
          </a:prstGeom>
          <a:noFill/>
        </p:spPr>
        <p:txBody>
          <a:bodyPr rot="0" spcFirstLastPara="0" vertOverflow="overflow" horzOverflow="overflow" vert="wordArtVert" wrap="square" lIns="91440" tIns="45720" rIns="91440" bIns="45720" numCol="1" spcCol="0" rtlCol="0" fromWordArt="0" anchor="t" anchorCtr="0" forceAA="0" compatLnSpc="1">
            <a:prstTxWarp prst="textNoShape">
              <a:avLst/>
            </a:prstTxWarp>
            <a:spAutoFit/>
          </a:bodyPr>
          <a:lstStyle/>
          <a:p>
            <a:pPr algn="l"/>
            <a:r>
              <a:rPr lang="en-GB" sz="1400" b="1">
                <a:solidFill>
                  <a:srgbClr val="4478A8"/>
                </a:solidFill>
                <a:latin typeface="Arial" panose="020B0604020202020204" pitchFamily="34" charset="0"/>
                <a:cs typeface="Arial" panose="020B0604020202020204" pitchFamily="34" charset="0"/>
              </a:rPr>
              <a:t>Causes</a:t>
            </a:r>
          </a:p>
        </p:txBody>
      </p:sp>
      <p:sp>
        <p:nvSpPr>
          <p:cNvPr id="18" name="TextBox 17">
            <a:extLst>
              <a:ext uri="{FF2B5EF4-FFF2-40B4-BE49-F238E27FC236}">
                <a16:creationId xmlns:a16="http://schemas.microsoft.com/office/drawing/2014/main" id="{0BD38F1A-1924-C69B-3134-C0F30E17467C}"/>
              </a:ext>
            </a:extLst>
          </p:cNvPr>
          <p:cNvSpPr txBox="1"/>
          <p:nvPr/>
        </p:nvSpPr>
        <p:spPr>
          <a:xfrm>
            <a:off x="9918604" y="2628561"/>
            <a:ext cx="418641" cy="3275746"/>
          </a:xfrm>
          <a:prstGeom prst="rect">
            <a:avLst/>
          </a:prstGeom>
          <a:noFill/>
        </p:spPr>
        <p:txBody>
          <a:bodyPr rot="0" spcFirstLastPara="0" vertOverflow="overflow" horzOverflow="overflow" vert="wordArtVert" wrap="square" lIns="91440" tIns="45720" rIns="91440" bIns="45720" numCol="1" spcCol="0" rtlCol="0" fromWordArt="0" anchor="t" anchorCtr="0" forceAA="0" compatLnSpc="1">
            <a:prstTxWarp prst="textNoShape">
              <a:avLst/>
            </a:prstTxWarp>
            <a:spAutoFit/>
          </a:bodyPr>
          <a:lstStyle/>
          <a:p>
            <a:r>
              <a:rPr lang="en-GB" sz="1400" b="1">
                <a:solidFill>
                  <a:srgbClr val="4478A8"/>
                </a:solidFill>
                <a:latin typeface="Arial" panose="020B0604020202020204" pitchFamily="34" charset="0"/>
                <a:cs typeface="Arial" panose="020B0604020202020204" pitchFamily="34" charset="0"/>
              </a:rPr>
              <a:t>Consequences</a:t>
            </a:r>
          </a:p>
        </p:txBody>
      </p:sp>
      <p:sp>
        <p:nvSpPr>
          <p:cNvPr id="15" name="Oval 14">
            <a:extLst>
              <a:ext uri="{FF2B5EF4-FFF2-40B4-BE49-F238E27FC236}">
                <a16:creationId xmlns:a16="http://schemas.microsoft.com/office/drawing/2014/main" id="{05529E13-0075-2AA1-41C3-9DE7C9D1FF6E}"/>
              </a:ext>
            </a:extLst>
          </p:cNvPr>
          <p:cNvSpPr/>
          <p:nvPr/>
        </p:nvSpPr>
        <p:spPr>
          <a:xfrm>
            <a:off x="4926139" y="3673554"/>
            <a:ext cx="2291229" cy="94113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4478A8"/>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D48B182-117D-140B-BD8D-9C92903538B9}"/>
              </a:ext>
            </a:extLst>
          </p:cNvPr>
          <p:cNvSpPr txBox="1"/>
          <p:nvPr/>
        </p:nvSpPr>
        <p:spPr>
          <a:xfrm>
            <a:off x="4266428" y="3840808"/>
            <a:ext cx="35732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solidFill>
                  <a:schemeClr val="tx1">
                    <a:lumMod val="95000"/>
                    <a:lumOff val="5000"/>
                  </a:schemeClr>
                </a:solidFill>
                <a:latin typeface="Arial" panose="020B0604020202020204" pitchFamily="34" charset="0"/>
                <a:cs typeface="Arial" panose="020B0604020202020204" pitchFamily="34" charset="0"/>
              </a:rPr>
              <a:t>Fatigue</a:t>
            </a:r>
            <a:endParaRPr lang="en-US" sz="2400">
              <a:solidFill>
                <a:schemeClr val="tx1">
                  <a:lumMod val="95000"/>
                  <a:lumOff val="5000"/>
                </a:schemeClr>
              </a:solidFill>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ED24093B-23F8-1124-E6B3-40C8FF11F668}"/>
              </a:ext>
            </a:extLst>
          </p:cNvPr>
          <p:cNvCxnSpPr>
            <a:cxnSpLocks/>
          </p:cNvCxnSpPr>
          <p:nvPr/>
        </p:nvCxnSpPr>
        <p:spPr>
          <a:xfrm>
            <a:off x="3759343" y="3683172"/>
            <a:ext cx="1119101" cy="306957"/>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F5FAC80E-1106-5D68-A20F-796CF33056DC}"/>
              </a:ext>
            </a:extLst>
          </p:cNvPr>
          <p:cNvCxnSpPr>
            <a:cxnSpLocks/>
            <a:endCxn id="33" idx="1"/>
          </p:cNvCxnSpPr>
          <p:nvPr/>
        </p:nvCxnSpPr>
        <p:spPr>
          <a:xfrm flipV="1">
            <a:off x="7169215" y="3778118"/>
            <a:ext cx="1480142" cy="232246"/>
          </a:xfrm>
          <a:prstGeom prst="straightConnector1">
            <a:avLst/>
          </a:prstGeom>
        </p:spPr>
        <p:style>
          <a:lnRef idx="1">
            <a:schemeClr val="dk1"/>
          </a:lnRef>
          <a:fillRef idx="0">
            <a:schemeClr val="dk1"/>
          </a:fillRef>
          <a:effectRef idx="0">
            <a:schemeClr val="dk1"/>
          </a:effectRef>
          <a:fontRef idx="minor">
            <a:schemeClr val="tx1"/>
          </a:fontRef>
        </p:style>
      </p:cxnSp>
      <p:sp>
        <p:nvSpPr>
          <p:cNvPr id="11" name="Rectangle: Rounded Corners 10">
            <a:extLst>
              <a:ext uri="{FF2B5EF4-FFF2-40B4-BE49-F238E27FC236}">
                <a16:creationId xmlns:a16="http://schemas.microsoft.com/office/drawing/2014/main" id="{607FE2A4-7453-3467-D06C-A2DE03288E3C}"/>
              </a:ext>
            </a:extLst>
          </p:cNvPr>
          <p:cNvSpPr/>
          <p:nvPr/>
        </p:nvSpPr>
        <p:spPr>
          <a:xfrm>
            <a:off x="4182741" y="3727135"/>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46941BC7-F5AD-1C05-15B2-7EBB146FBC60}"/>
              </a:ext>
            </a:extLst>
          </p:cNvPr>
          <p:cNvSpPr/>
          <p:nvPr/>
        </p:nvSpPr>
        <p:spPr>
          <a:xfrm>
            <a:off x="7786521" y="3832187"/>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D50D7597-73C8-B57D-D3FD-54601D6D2B5E}"/>
              </a:ext>
            </a:extLst>
          </p:cNvPr>
          <p:cNvCxnSpPr>
            <a:cxnSpLocks/>
            <a:stCxn id="12" idx="3"/>
          </p:cNvCxnSpPr>
          <p:nvPr/>
        </p:nvCxnSpPr>
        <p:spPr>
          <a:xfrm flipV="1">
            <a:off x="3816298" y="4136734"/>
            <a:ext cx="1062146" cy="226529"/>
          </a:xfrm>
          <a:prstGeom prst="straightConnector1">
            <a:avLst/>
          </a:prstGeom>
        </p:spPr>
        <p:style>
          <a:lnRef idx="1">
            <a:schemeClr val="dk1"/>
          </a:lnRef>
          <a:fillRef idx="0">
            <a:schemeClr val="dk1"/>
          </a:fillRef>
          <a:effectRef idx="0">
            <a:schemeClr val="dk1"/>
          </a:effectRef>
          <a:fontRef idx="minor">
            <a:schemeClr val="tx1"/>
          </a:fontRef>
        </p:style>
      </p:cxnSp>
      <p:sp>
        <p:nvSpPr>
          <p:cNvPr id="23" name="Rectangle: Rounded Corners 22">
            <a:extLst>
              <a:ext uri="{FF2B5EF4-FFF2-40B4-BE49-F238E27FC236}">
                <a16:creationId xmlns:a16="http://schemas.microsoft.com/office/drawing/2014/main" id="{02C62EEA-305D-FE0A-C07D-8BCCAD64B2BB}"/>
              </a:ext>
            </a:extLst>
          </p:cNvPr>
          <p:cNvSpPr/>
          <p:nvPr/>
        </p:nvSpPr>
        <p:spPr>
          <a:xfrm>
            <a:off x="4165401" y="4177599"/>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44C5335D-007D-3AF1-43FC-F9B0C5FC3892}"/>
              </a:ext>
            </a:extLst>
          </p:cNvPr>
          <p:cNvSpPr/>
          <p:nvPr/>
        </p:nvSpPr>
        <p:spPr>
          <a:xfrm>
            <a:off x="4515266" y="4103802"/>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0D2EB708-4CC0-1835-D259-682C67A24734}"/>
              </a:ext>
            </a:extLst>
          </p:cNvPr>
          <p:cNvCxnSpPr>
            <a:cxnSpLocks/>
            <a:endCxn id="34" idx="1"/>
          </p:cNvCxnSpPr>
          <p:nvPr/>
        </p:nvCxnSpPr>
        <p:spPr>
          <a:xfrm>
            <a:off x="7175607" y="4153170"/>
            <a:ext cx="1445940" cy="288333"/>
          </a:xfrm>
          <a:prstGeom prst="straightConnector1">
            <a:avLst/>
          </a:prstGeom>
        </p:spPr>
        <p:style>
          <a:lnRef idx="1">
            <a:schemeClr val="dk1"/>
          </a:lnRef>
          <a:fillRef idx="0">
            <a:schemeClr val="dk1"/>
          </a:fillRef>
          <a:effectRef idx="0">
            <a:schemeClr val="dk1"/>
          </a:effectRef>
          <a:fontRef idx="minor">
            <a:schemeClr val="tx1"/>
          </a:fontRef>
        </p:style>
      </p:cxnSp>
      <p:sp>
        <p:nvSpPr>
          <p:cNvPr id="28" name="Rectangle: Rounded Corners 27">
            <a:extLst>
              <a:ext uri="{FF2B5EF4-FFF2-40B4-BE49-F238E27FC236}">
                <a16:creationId xmlns:a16="http://schemas.microsoft.com/office/drawing/2014/main" id="{2B08927E-EBDE-A7BB-E7A2-6247319C2FE6}"/>
              </a:ext>
            </a:extLst>
          </p:cNvPr>
          <p:cNvSpPr/>
          <p:nvPr/>
        </p:nvSpPr>
        <p:spPr>
          <a:xfrm>
            <a:off x="7523733" y="4124676"/>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3A47FB9F-D16E-1BA5-2DFD-D26FA0D7BCC6}"/>
              </a:ext>
            </a:extLst>
          </p:cNvPr>
          <p:cNvSpPr/>
          <p:nvPr/>
        </p:nvSpPr>
        <p:spPr>
          <a:xfrm>
            <a:off x="8031941" y="4233438"/>
            <a:ext cx="118368" cy="177552"/>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04BA71EA-702D-5FB3-1573-19855E2283E9}"/>
              </a:ext>
            </a:extLst>
          </p:cNvPr>
          <p:cNvSpPr/>
          <p:nvPr/>
        </p:nvSpPr>
        <p:spPr>
          <a:xfrm>
            <a:off x="2607164" y="4172031"/>
            <a:ext cx="1209134" cy="382463"/>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rgbClr val="E4E9F3"/>
                </a:solidFill>
              </a:rPr>
              <a:t>Mental overload</a:t>
            </a:r>
          </a:p>
        </p:txBody>
      </p:sp>
      <p:sp>
        <p:nvSpPr>
          <p:cNvPr id="33" name="Rectangle: Rounded Corners 32">
            <a:extLst>
              <a:ext uri="{FF2B5EF4-FFF2-40B4-BE49-F238E27FC236}">
                <a16:creationId xmlns:a16="http://schemas.microsoft.com/office/drawing/2014/main" id="{8AD01661-71C9-6BAC-8D29-AE9CC8B911BE}"/>
              </a:ext>
            </a:extLst>
          </p:cNvPr>
          <p:cNvSpPr/>
          <p:nvPr/>
        </p:nvSpPr>
        <p:spPr>
          <a:xfrm>
            <a:off x="8649357" y="3620811"/>
            <a:ext cx="1155180" cy="314613"/>
          </a:xfrm>
          <a:prstGeom prst="roundRect">
            <a:avLst/>
          </a:prstGeom>
          <a:solidFill>
            <a:srgbClr val="7C9A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rgbClr val="E4E9F3"/>
                </a:solidFill>
              </a:rPr>
              <a:t>Injury</a:t>
            </a:r>
          </a:p>
        </p:txBody>
      </p:sp>
      <p:sp>
        <p:nvSpPr>
          <p:cNvPr id="34" name="Rectangle: Rounded Corners 33">
            <a:extLst>
              <a:ext uri="{FF2B5EF4-FFF2-40B4-BE49-F238E27FC236}">
                <a16:creationId xmlns:a16="http://schemas.microsoft.com/office/drawing/2014/main" id="{CB7493CC-C486-3A1F-1A44-68C7F7C858AF}"/>
              </a:ext>
            </a:extLst>
          </p:cNvPr>
          <p:cNvSpPr/>
          <p:nvPr/>
        </p:nvSpPr>
        <p:spPr>
          <a:xfrm>
            <a:off x="8621547" y="4130881"/>
            <a:ext cx="1186354" cy="621244"/>
          </a:xfrm>
          <a:prstGeom prst="roundRect">
            <a:avLst/>
          </a:prstGeom>
          <a:solidFill>
            <a:srgbClr val="7C9A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rgbClr val="E4E9F3"/>
                </a:solidFill>
              </a:rPr>
              <a:t>Unsafe decision</a:t>
            </a:r>
          </a:p>
        </p:txBody>
      </p:sp>
      <p:sp>
        <p:nvSpPr>
          <p:cNvPr id="39" name="TextBox 38">
            <a:extLst>
              <a:ext uri="{FF2B5EF4-FFF2-40B4-BE49-F238E27FC236}">
                <a16:creationId xmlns:a16="http://schemas.microsoft.com/office/drawing/2014/main" id="{7073230F-99FD-C2E0-DE90-EC8A8671BBD5}"/>
              </a:ext>
            </a:extLst>
          </p:cNvPr>
          <p:cNvSpPr txBox="1"/>
          <p:nvPr/>
        </p:nvSpPr>
        <p:spPr>
          <a:xfrm rot="20310200">
            <a:off x="3740398" y="4526510"/>
            <a:ext cx="1607782" cy="307777"/>
          </a:xfrm>
          <a:prstGeom prst="rect">
            <a:avLst/>
          </a:prstGeom>
          <a:noFill/>
        </p:spPr>
        <p:txBody>
          <a:bodyPr wrap="square" rtlCol="0">
            <a:spAutoFit/>
          </a:bodyPr>
          <a:lstStyle/>
          <a:p>
            <a:r>
              <a:rPr lang="en-GB" sz="1400"/>
              <a:t>Control measures</a:t>
            </a:r>
            <a:endParaRPr lang="en-GB"/>
          </a:p>
        </p:txBody>
      </p:sp>
      <p:sp>
        <p:nvSpPr>
          <p:cNvPr id="42" name="Rectangle: Rounded Corners 41">
            <a:extLst>
              <a:ext uri="{FF2B5EF4-FFF2-40B4-BE49-F238E27FC236}">
                <a16:creationId xmlns:a16="http://schemas.microsoft.com/office/drawing/2014/main" id="{5DAE4ACF-3313-D6A9-B53B-308EC8EC2D17}"/>
              </a:ext>
            </a:extLst>
          </p:cNvPr>
          <p:cNvSpPr/>
          <p:nvPr/>
        </p:nvSpPr>
        <p:spPr>
          <a:xfrm>
            <a:off x="2633267" y="3197728"/>
            <a:ext cx="579382" cy="226422"/>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rgbClr val="E4E9F3"/>
                </a:solidFill>
              </a:rPr>
              <a:t>E.g.</a:t>
            </a:r>
          </a:p>
        </p:txBody>
      </p:sp>
      <p:sp>
        <p:nvSpPr>
          <p:cNvPr id="43" name="Rectangle: Rounded Corners 42">
            <a:extLst>
              <a:ext uri="{FF2B5EF4-FFF2-40B4-BE49-F238E27FC236}">
                <a16:creationId xmlns:a16="http://schemas.microsoft.com/office/drawing/2014/main" id="{EF630A7C-869E-BE33-184F-CFE05C249633}"/>
              </a:ext>
            </a:extLst>
          </p:cNvPr>
          <p:cNvSpPr/>
          <p:nvPr/>
        </p:nvSpPr>
        <p:spPr>
          <a:xfrm>
            <a:off x="9202700" y="3118880"/>
            <a:ext cx="622944" cy="314613"/>
          </a:xfrm>
          <a:prstGeom prst="roundRect">
            <a:avLst/>
          </a:prstGeom>
          <a:solidFill>
            <a:srgbClr val="7C9A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rgbClr val="E4E9F3"/>
                </a:solidFill>
              </a:rPr>
              <a:t>E.g.</a:t>
            </a:r>
          </a:p>
        </p:txBody>
      </p:sp>
      <p:sp>
        <p:nvSpPr>
          <p:cNvPr id="48" name="TextBox 47">
            <a:extLst>
              <a:ext uri="{FF2B5EF4-FFF2-40B4-BE49-F238E27FC236}">
                <a16:creationId xmlns:a16="http://schemas.microsoft.com/office/drawing/2014/main" id="{661FC9C3-971C-F858-13BE-11AE8ECAD452}"/>
              </a:ext>
            </a:extLst>
          </p:cNvPr>
          <p:cNvSpPr txBox="1"/>
          <p:nvPr/>
        </p:nvSpPr>
        <p:spPr>
          <a:xfrm rot="1283192">
            <a:off x="6725715" y="4479874"/>
            <a:ext cx="1879924" cy="307777"/>
          </a:xfrm>
          <a:prstGeom prst="rect">
            <a:avLst/>
          </a:prstGeom>
          <a:noFill/>
        </p:spPr>
        <p:txBody>
          <a:bodyPr wrap="square" lIns="91440" tIns="45720" rIns="91440" bIns="45720" rtlCol="0" anchor="t">
            <a:spAutoFit/>
          </a:bodyPr>
          <a:lstStyle/>
          <a:p>
            <a:r>
              <a:rPr lang="en-GB" sz="1400"/>
              <a:t>Mitigation measures</a:t>
            </a:r>
            <a:endParaRPr lang="en-GB"/>
          </a:p>
        </p:txBody>
      </p:sp>
      <p:sp>
        <p:nvSpPr>
          <p:cNvPr id="19" name="Rectangle 18">
            <a:extLst>
              <a:ext uri="{FF2B5EF4-FFF2-40B4-BE49-F238E27FC236}">
                <a16:creationId xmlns:a16="http://schemas.microsoft.com/office/drawing/2014/main" id="{714B4ED2-8789-8898-E141-28EB8EDB4617}"/>
              </a:ext>
            </a:extLst>
          </p:cNvPr>
          <p:cNvSpPr/>
          <p:nvPr/>
        </p:nvSpPr>
        <p:spPr>
          <a:xfrm flipV="1">
            <a:off x="222421" y="1598281"/>
            <a:ext cx="5724665"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Content Placeholder 2">
            <a:extLst>
              <a:ext uri="{FF2B5EF4-FFF2-40B4-BE49-F238E27FC236}">
                <a16:creationId xmlns:a16="http://schemas.microsoft.com/office/drawing/2014/main" id="{0DA27085-1D68-E8A9-545C-572A2688DE93}"/>
              </a:ext>
            </a:extLst>
          </p:cNvPr>
          <p:cNvSpPr>
            <a:spLocks noGrp="1"/>
          </p:cNvSpPr>
          <p:nvPr>
            <p:ph idx="1"/>
          </p:nvPr>
        </p:nvSpPr>
        <p:spPr>
          <a:xfrm>
            <a:off x="2292267" y="5798639"/>
            <a:ext cx="7970756" cy="822489"/>
          </a:xfrm>
        </p:spPr>
        <p:txBody>
          <a:bodyPr vert="horz" lIns="91440" tIns="45720" rIns="91440" bIns="45720" rtlCol="0" anchor="t">
            <a:noAutofit/>
          </a:bodyPr>
          <a:lstStyle/>
          <a:p>
            <a:pPr marL="0" indent="0" algn="ctr">
              <a:buNone/>
            </a:pPr>
            <a:r>
              <a:rPr lang="en-US" sz="1800">
                <a:solidFill>
                  <a:srgbClr val="4478A8"/>
                </a:solidFill>
                <a:latin typeface="Arial"/>
                <a:cs typeface="Calibri"/>
              </a:rPr>
              <a:t>We will consider the broad </a:t>
            </a:r>
            <a:r>
              <a:rPr lang="en-US" sz="1800" b="1">
                <a:solidFill>
                  <a:srgbClr val="4478A8"/>
                </a:solidFill>
                <a:latin typeface="Arial"/>
                <a:cs typeface="Calibri"/>
              </a:rPr>
              <a:t>causes of fatigue </a:t>
            </a:r>
            <a:r>
              <a:rPr lang="en-US" sz="1800">
                <a:solidFill>
                  <a:srgbClr val="4478A8"/>
                </a:solidFill>
                <a:latin typeface="Arial"/>
                <a:cs typeface="Calibri"/>
              </a:rPr>
              <a:t>and think about what you and your organisation can do to </a:t>
            </a:r>
            <a:r>
              <a:rPr lang="en-US" sz="1800" b="1">
                <a:solidFill>
                  <a:srgbClr val="4478A8"/>
                </a:solidFill>
                <a:latin typeface="Arial"/>
                <a:cs typeface="Calibri"/>
              </a:rPr>
              <a:t>control</a:t>
            </a:r>
            <a:r>
              <a:rPr lang="en-US" sz="1800">
                <a:solidFill>
                  <a:srgbClr val="4478A8"/>
                </a:solidFill>
                <a:latin typeface="Arial"/>
                <a:cs typeface="Calibri"/>
              </a:rPr>
              <a:t> these causal risks. </a:t>
            </a:r>
            <a:r>
              <a:rPr lang="en-US" sz="1800" b="1">
                <a:solidFill>
                  <a:srgbClr val="4478A8"/>
                </a:solidFill>
                <a:latin typeface="Arial"/>
                <a:cs typeface="Calibri"/>
              </a:rPr>
              <a:t> </a:t>
            </a:r>
          </a:p>
        </p:txBody>
      </p:sp>
      <p:pic>
        <p:nvPicPr>
          <p:cNvPr id="31" name="Picture 30" descr="A blue and black logo&#10;&#10;Description automatically generated">
            <a:extLst>
              <a:ext uri="{FF2B5EF4-FFF2-40B4-BE49-F238E27FC236}">
                <a16:creationId xmlns:a16="http://schemas.microsoft.com/office/drawing/2014/main" id="{CB5FAC18-9F50-0B26-EF1C-C432416BEEE2}"/>
              </a:ext>
            </a:extLst>
          </p:cNvPr>
          <p:cNvPicPr>
            <a:picLocks noChangeAspect="1"/>
          </p:cNvPicPr>
          <p:nvPr/>
        </p:nvPicPr>
        <p:blipFill>
          <a:blip r:embed="rId4"/>
          <a:stretch>
            <a:fillRect/>
          </a:stretch>
        </p:blipFill>
        <p:spPr>
          <a:xfrm>
            <a:off x="10263023" y="-1021"/>
            <a:ext cx="1926678" cy="1939815"/>
          </a:xfrm>
          <a:prstGeom prst="rect">
            <a:avLst/>
          </a:prstGeom>
        </p:spPr>
      </p:pic>
      <p:sp>
        <p:nvSpPr>
          <p:cNvPr id="5" name="Rectangle: Rounded Corners 4">
            <a:extLst>
              <a:ext uri="{FF2B5EF4-FFF2-40B4-BE49-F238E27FC236}">
                <a16:creationId xmlns:a16="http://schemas.microsoft.com/office/drawing/2014/main" id="{EC3AFD78-A914-8776-710A-0387F16EEEEE}"/>
              </a:ext>
            </a:extLst>
          </p:cNvPr>
          <p:cNvSpPr/>
          <p:nvPr/>
        </p:nvSpPr>
        <p:spPr>
          <a:xfrm>
            <a:off x="2604162" y="3525865"/>
            <a:ext cx="1288743" cy="314613"/>
          </a:xfrm>
          <a:prstGeom prst="roundRect">
            <a:avLst/>
          </a:prstGeom>
          <a:solidFill>
            <a:srgbClr val="4478A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400">
              <a:solidFill>
                <a:srgbClr val="E4E9F3"/>
              </a:solidFill>
            </a:endParaRPr>
          </a:p>
          <a:p>
            <a:pPr algn="ctr"/>
            <a:r>
              <a:rPr lang="en-GB" sz="1400">
                <a:solidFill>
                  <a:srgbClr val="E4E9F3"/>
                </a:solidFill>
              </a:rPr>
              <a:t>Work pattern	</a:t>
            </a:r>
          </a:p>
        </p:txBody>
      </p:sp>
      <p:sp>
        <p:nvSpPr>
          <p:cNvPr id="22" name="Content Placeholder 2">
            <a:extLst>
              <a:ext uri="{FF2B5EF4-FFF2-40B4-BE49-F238E27FC236}">
                <a16:creationId xmlns:a16="http://schemas.microsoft.com/office/drawing/2014/main" id="{5F6366F5-B1ED-4AC7-F606-87A40B716A30}"/>
              </a:ext>
            </a:extLst>
          </p:cNvPr>
          <p:cNvSpPr txBox="1">
            <a:spLocks/>
          </p:cNvSpPr>
          <p:nvPr/>
        </p:nvSpPr>
        <p:spPr>
          <a:xfrm>
            <a:off x="1175882" y="1767746"/>
            <a:ext cx="9840235" cy="5978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a:solidFill>
                  <a:srgbClr val="5781AB"/>
                </a:solidFill>
                <a:latin typeface="Arial"/>
                <a:ea typeface="+mn-lt"/>
                <a:cs typeface="Arial"/>
              </a:rPr>
              <a:t>The focus for this unit is on the </a:t>
            </a:r>
            <a:r>
              <a:rPr lang="en-GB" sz="1800" b="1">
                <a:solidFill>
                  <a:srgbClr val="5781AB"/>
                </a:solidFill>
                <a:latin typeface="Arial"/>
                <a:ea typeface="+mn-lt"/>
                <a:cs typeface="Arial"/>
              </a:rPr>
              <a:t>left side of our Bowtie Framework:  </a:t>
            </a:r>
            <a:br>
              <a:rPr lang="en-GB" sz="1800" b="1">
                <a:solidFill>
                  <a:srgbClr val="5781AB"/>
                </a:solidFill>
                <a:latin typeface="Arial"/>
                <a:ea typeface="+mn-lt"/>
                <a:cs typeface="Arial"/>
              </a:rPr>
            </a:br>
            <a:r>
              <a:rPr lang="en-GB" sz="1800" b="1">
                <a:solidFill>
                  <a:srgbClr val="5781AB"/>
                </a:solidFill>
                <a:latin typeface="Arial"/>
                <a:ea typeface="+mn-lt"/>
                <a:cs typeface="Arial"/>
              </a:rPr>
              <a:t>What makes a person tired at work? </a:t>
            </a:r>
            <a:endParaRPr lang="en-GB" sz="1800" b="1">
              <a:solidFill>
                <a:srgbClr val="0F0F0F"/>
              </a:solidFill>
              <a:ea typeface="+mn-lt"/>
              <a:cs typeface="+mn-lt"/>
            </a:endParaRPr>
          </a:p>
        </p:txBody>
      </p:sp>
      <p:sp>
        <p:nvSpPr>
          <p:cNvPr id="26" name="Rectangle 25">
            <a:extLst>
              <a:ext uri="{FF2B5EF4-FFF2-40B4-BE49-F238E27FC236}">
                <a16:creationId xmlns:a16="http://schemas.microsoft.com/office/drawing/2014/main" id="{C76087A5-372D-A900-F26A-AD53857B99D8}"/>
              </a:ext>
            </a:extLst>
          </p:cNvPr>
          <p:cNvSpPr/>
          <p:nvPr/>
        </p:nvSpPr>
        <p:spPr>
          <a:xfrm>
            <a:off x="1902084" y="2485739"/>
            <a:ext cx="3285843" cy="3048000"/>
          </a:xfrm>
          <a:prstGeom prst="rect">
            <a:avLst/>
          </a:prstGeom>
          <a:noFill/>
          <a:ln>
            <a:solidFill>
              <a:schemeClr val="accent1"/>
            </a:solidFill>
          </a:ln>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570359823"/>
      </p:ext>
    </p:extLst>
  </p:cSld>
  <p:clrMapOvr>
    <a:masterClrMapping/>
  </p:clrMapOvr>
  <mc:AlternateContent xmlns:mc="http://schemas.openxmlformats.org/markup-compatibility/2006" xmlns:p14="http://schemas.microsoft.com/office/powerpoint/2010/main">
    <mc:Choice Requires="p14">
      <p:transition spd="slow" p14:dur="2000" advTm="3490"/>
    </mc:Choice>
    <mc:Fallback xmlns="">
      <p:transition spd="slow" advTm="349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ilhouette of men pointing at each other&#10;&#10;Description automatically generated">
            <a:extLst>
              <a:ext uri="{FF2B5EF4-FFF2-40B4-BE49-F238E27FC236}">
                <a16:creationId xmlns:a16="http://schemas.microsoft.com/office/drawing/2014/main" id="{61B2583E-0D84-6CCC-50FB-59445DD90F3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76994" y="3975529"/>
            <a:ext cx="2017041" cy="2017041"/>
          </a:xfrm>
          <a:prstGeom prst="rect">
            <a:avLst/>
          </a:prstGeom>
        </p:spPr>
      </p:pic>
      <p:pic>
        <p:nvPicPr>
          <p:cNvPr id="4" name="Picture 3">
            <a:extLst>
              <a:ext uri="{FF2B5EF4-FFF2-40B4-BE49-F238E27FC236}">
                <a16:creationId xmlns:a16="http://schemas.microsoft.com/office/drawing/2014/main" id="{66FEB384-2308-45E0-B638-B91731641A30}"/>
              </a:ext>
            </a:extLst>
          </p:cNvPr>
          <p:cNvPicPr>
            <a:picLocks noChangeAspect="1"/>
          </p:cNvPicPr>
          <p:nvPr/>
        </p:nvPicPr>
        <p:blipFill>
          <a:blip r:embed="rId5"/>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31D8D418-C47E-485D-B3A4-CC5CCD9C9490}"/>
              </a:ext>
            </a:extLst>
          </p:cNvPr>
          <p:cNvSpPr>
            <a:spLocks noGrp="1"/>
          </p:cNvSpPr>
          <p:nvPr>
            <p:ph type="title"/>
          </p:nvPr>
        </p:nvSpPr>
        <p:spPr>
          <a:xfrm>
            <a:off x="334462" y="669559"/>
            <a:ext cx="10515600" cy="1325563"/>
          </a:xfrm>
        </p:spPr>
        <p:txBody>
          <a:bodyPr>
            <a:normAutofit/>
          </a:bodyPr>
          <a:lstStyle/>
          <a:p>
            <a:r>
              <a:rPr lang="en-US" sz="4000">
                <a:solidFill>
                  <a:srgbClr val="4478A8"/>
                </a:solidFill>
                <a:latin typeface="Arial"/>
                <a:cs typeface="Arial"/>
              </a:rPr>
              <a:t>Fatigue has multiple causes </a:t>
            </a:r>
            <a:endParaRPr lang="en-GB" sz="4000">
              <a:solidFill>
                <a:srgbClr val="000000"/>
              </a:solidFill>
              <a:latin typeface="Arial"/>
              <a:cs typeface="Arial"/>
            </a:endParaRPr>
          </a:p>
        </p:txBody>
      </p:sp>
      <p:pic>
        <p:nvPicPr>
          <p:cNvPr id="7" name="Picture 6" descr="A blue and black logo&#10;&#10;Description automatically generated">
            <a:extLst>
              <a:ext uri="{FF2B5EF4-FFF2-40B4-BE49-F238E27FC236}">
                <a16:creationId xmlns:a16="http://schemas.microsoft.com/office/drawing/2014/main" id="{7D343E27-9BD0-EE29-D76B-58DAE55B7655}"/>
              </a:ext>
            </a:extLst>
          </p:cNvPr>
          <p:cNvPicPr>
            <a:picLocks noChangeAspect="1"/>
          </p:cNvPicPr>
          <p:nvPr/>
        </p:nvPicPr>
        <p:blipFill>
          <a:blip r:embed="rId6"/>
          <a:stretch>
            <a:fillRect/>
          </a:stretch>
        </p:blipFill>
        <p:spPr>
          <a:xfrm>
            <a:off x="10331133" y="-143510"/>
            <a:ext cx="1933575" cy="1943100"/>
          </a:xfrm>
          <a:prstGeom prst="rect">
            <a:avLst/>
          </a:prstGeom>
        </p:spPr>
      </p:pic>
      <p:sp>
        <p:nvSpPr>
          <p:cNvPr id="197" name="Content Placeholder 196">
            <a:extLst>
              <a:ext uri="{FF2B5EF4-FFF2-40B4-BE49-F238E27FC236}">
                <a16:creationId xmlns:a16="http://schemas.microsoft.com/office/drawing/2014/main" id="{713660B5-8D9F-266C-44ED-76A37E29380F}"/>
              </a:ext>
            </a:extLst>
          </p:cNvPr>
          <p:cNvSpPr>
            <a:spLocks noGrp="1"/>
          </p:cNvSpPr>
          <p:nvPr>
            <p:ph idx="1"/>
          </p:nvPr>
        </p:nvSpPr>
        <p:spPr>
          <a:xfrm>
            <a:off x="852598" y="1905000"/>
            <a:ext cx="10376234" cy="2482265"/>
          </a:xfrm>
        </p:spPr>
        <p:txBody>
          <a:bodyPr vert="horz" lIns="91440" tIns="45720" rIns="91440" bIns="45720" rtlCol="0" anchor="t">
            <a:normAutofit/>
          </a:bodyPr>
          <a:lstStyle/>
          <a:p>
            <a:pPr marL="0" indent="0" algn="ctr">
              <a:buNone/>
            </a:pPr>
            <a:r>
              <a:rPr lang="en-US" sz="1900">
                <a:solidFill>
                  <a:srgbClr val="4478A8"/>
                </a:solidFill>
                <a:latin typeface="Arial"/>
                <a:ea typeface="Calibri"/>
                <a:cs typeface="Calibri"/>
              </a:rPr>
              <a:t>When people think about fatigue at work, they are usually thinking about disruptions to sleep…</a:t>
            </a:r>
          </a:p>
          <a:p>
            <a:pPr marL="0" indent="0" algn="ctr">
              <a:buNone/>
            </a:pPr>
            <a:r>
              <a:rPr lang="en-US" sz="3000" b="1">
                <a:solidFill>
                  <a:srgbClr val="ED7D31"/>
                </a:solidFill>
                <a:latin typeface="Arial"/>
                <a:ea typeface="Calibri"/>
                <a:cs typeface="Calibri"/>
              </a:rPr>
              <a:t>NEWSFLASH!!!</a:t>
            </a:r>
          </a:p>
          <a:p>
            <a:pPr marL="0" indent="0" algn="ctr">
              <a:buNone/>
            </a:pPr>
            <a:r>
              <a:rPr lang="en-US" sz="2000">
                <a:solidFill>
                  <a:srgbClr val="ED7D31"/>
                </a:solidFill>
                <a:latin typeface="Arial"/>
                <a:ea typeface="Calibri"/>
                <a:cs typeface="Calibri"/>
              </a:rPr>
              <a:t> Fatigue is not only about sleep</a:t>
            </a:r>
            <a:endParaRPr lang="en-US" sz="1900">
              <a:solidFill>
                <a:srgbClr val="4478A8"/>
              </a:solidFill>
              <a:latin typeface="Arial"/>
              <a:ea typeface="Calibri"/>
              <a:cs typeface="Calibri"/>
            </a:endParaRPr>
          </a:p>
          <a:p>
            <a:pPr marL="0" indent="0" algn="ctr">
              <a:buNone/>
            </a:pPr>
            <a:r>
              <a:rPr lang="en-US" sz="1900">
                <a:solidFill>
                  <a:srgbClr val="4478A8"/>
                </a:solidFill>
                <a:latin typeface="Arial"/>
                <a:ea typeface="Calibri"/>
                <a:cs typeface="Calibri"/>
              </a:rPr>
              <a:t> Although sleep is a common and major cause, it is important to also think about a range of causes in our working context as a whole:  </a:t>
            </a:r>
          </a:p>
          <a:p>
            <a:pPr marL="0" indent="0">
              <a:buNone/>
            </a:pPr>
            <a:endParaRPr lang="en-US" sz="1900">
              <a:solidFill>
                <a:srgbClr val="4478A8"/>
              </a:solidFill>
              <a:latin typeface="Arial"/>
              <a:ea typeface="Calibri"/>
              <a:cs typeface="Calibri"/>
            </a:endParaRPr>
          </a:p>
          <a:p>
            <a:pPr marL="0" indent="0">
              <a:buNone/>
            </a:pPr>
            <a:endParaRPr lang="en-US" sz="1900">
              <a:solidFill>
                <a:srgbClr val="4478A8"/>
              </a:solidFill>
              <a:latin typeface="Arial"/>
              <a:ea typeface="Calibri"/>
              <a:cs typeface="Calibri"/>
            </a:endParaRPr>
          </a:p>
          <a:p>
            <a:pPr marL="0" indent="0">
              <a:buNone/>
            </a:pPr>
            <a:endParaRPr lang="en-US" sz="1900">
              <a:solidFill>
                <a:srgbClr val="4478A8"/>
              </a:solidFill>
              <a:latin typeface="Arial"/>
              <a:ea typeface="Calibri"/>
              <a:cs typeface="Calibri"/>
            </a:endParaRPr>
          </a:p>
        </p:txBody>
      </p:sp>
      <p:sp>
        <p:nvSpPr>
          <p:cNvPr id="255" name="Rectangle 254">
            <a:extLst>
              <a:ext uri="{FF2B5EF4-FFF2-40B4-BE49-F238E27FC236}">
                <a16:creationId xmlns:a16="http://schemas.microsoft.com/office/drawing/2014/main" id="{05157658-39DF-E6DE-348A-68BE2E87D7EC}"/>
              </a:ext>
            </a:extLst>
          </p:cNvPr>
          <p:cNvSpPr/>
          <p:nvPr/>
        </p:nvSpPr>
        <p:spPr>
          <a:xfrm>
            <a:off x="334462" y="1622859"/>
            <a:ext cx="6493529" cy="53481"/>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pic>
        <p:nvPicPr>
          <p:cNvPr id="16" name="Picture 15" descr="A silhouette of a person with a shovel">
            <a:extLst>
              <a:ext uri="{FF2B5EF4-FFF2-40B4-BE49-F238E27FC236}">
                <a16:creationId xmlns:a16="http://schemas.microsoft.com/office/drawing/2014/main" id="{041E57A0-CD8D-568F-CD47-5F6743CC968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979692" y="4615925"/>
            <a:ext cx="2017042" cy="1411929"/>
          </a:xfrm>
          <a:prstGeom prst="rect">
            <a:avLst/>
          </a:prstGeom>
        </p:spPr>
      </p:pic>
      <p:pic>
        <p:nvPicPr>
          <p:cNvPr id="24" name="Picture 23" descr="A white brain with gears in it">
            <a:extLst>
              <a:ext uri="{FF2B5EF4-FFF2-40B4-BE49-F238E27FC236}">
                <a16:creationId xmlns:a16="http://schemas.microsoft.com/office/drawing/2014/main" id="{3D6D9838-7294-19CF-90F8-A497CD5157D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282330" y="4504603"/>
            <a:ext cx="1545661" cy="1545661"/>
          </a:xfrm>
          <a:prstGeom prst="rect">
            <a:avLst/>
          </a:prstGeom>
        </p:spPr>
      </p:pic>
      <p:sp>
        <p:nvSpPr>
          <p:cNvPr id="26" name="Rectangle 25">
            <a:extLst>
              <a:ext uri="{FF2B5EF4-FFF2-40B4-BE49-F238E27FC236}">
                <a16:creationId xmlns:a16="http://schemas.microsoft.com/office/drawing/2014/main" id="{5A7649EB-8C10-49F9-61FC-DD189CA21281}"/>
              </a:ext>
            </a:extLst>
          </p:cNvPr>
          <p:cNvSpPr/>
          <p:nvPr/>
        </p:nvSpPr>
        <p:spPr>
          <a:xfrm>
            <a:off x="2759352" y="4324681"/>
            <a:ext cx="6562725" cy="2221969"/>
          </a:xfrm>
          <a:prstGeom prst="rect">
            <a:avLst/>
          </a:prstGeom>
          <a:solidFill>
            <a:schemeClr val="accent1">
              <a:alpha val="1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4478A8"/>
              </a:solidFill>
            </a:endParaRPr>
          </a:p>
        </p:txBody>
      </p:sp>
      <p:sp>
        <p:nvSpPr>
          <p:cNvPr id="27" name="Content Placeholder 196">
            <a:extLst>
              <a:ext uri="{FF2B5EF4-FFF2-40B4-BE49-F238E27FC236}">
                <a16:creationId xmlns:a16="http://schemas.microsoft.com/office/drawing/2014/main" id="{F696D409-51CA-4143-C945-FBB2113F76F8}"/>
              </a:ext>
            </a:extLst>
          </p:cNvPr>
          <p:cNvSpPr txBox="1">
            <a:spLocks/>
          </p:cNvSpPr>
          <p:nvPr/>
        </p:nvSpPr>
        <p:spPr>
          <a:xfrm>
            <a:off x="906800" y="6103892"/>
            <a:ext cx="10376234" cy="4552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solidFill>
                  <a:srgbClr val="4478A8"/>
                </a:solidFill>
              </a:rPr>
              <a:t>Physical                           Mental                      Emotional </a:t>
            </a:r>
            <a:endParaRPr lang="en-GB" sz="2000">
              <a:solidFill>
                <a:srgbClr val="4478A8"/>
              </a:solidFill>
            </a:endParaRPr>
          </a:p>
          <a:p>
            <a:pPr marL="0" indent="0" algn="ctr">
              <a:buNone/>
            </a:pPr>
            <a:endParaRPr lang="en-US" sz="1900">
              <a:solidFill>
                <a:srgbClr val="4478A8"/>
              </a:solidFill>
              <a:latin typeface="Arial"/>
              <a:ea typeface="Calibri"/>
              <a:cs typeface="Calibri"/>
            </a:endParaRPr>
          </a:p>
          <a:p>
            <a:pPr marL="0" indent="0">
              <a:buFont typeface="Arial" panose="020B0604020202020204" pitchFamily="34" charset="0"/>
              <a:buNone/>
            </a:pPr>
            <a:endParaRPr lang="en-US" sz="1900">
              <a:solidFill>
                <a:srgbClr val="4478A8"/>
              </a:solidFill>
              <a:latin typeface="Arial"/>
              <a:ea typeface="Calibri"/>
              <a:cs typeface="Calibri"/>
            </a:endParaRPr>
          </a:p>
          <a:p>
            <a:pPr marL="0" indent="0">
              <a:buFont typeface="Arial" panose="020B0604020202020204" pitchFamily="34" charset="0"/>
              <a:buNone/>
            </a:pPr>
            <a:endParaRPr lang="en-US" sz="1900">
              <a:solidFill>
                <a:srgbClr val="4478A8"/>
              </a:solidFill>
              <a:latin typeface="Arial"/>
              <a:ea typeface="Calibri"/>
              <a:cs typeface="Calibri"/>
            </a:endParaRPr>
          </a:p>
        </p:txBody>
      </p:sp>
    </p:spTree>
    <p:extLst>
      <p:ext uri="{BB962C8B-B14F-4D97-AF65-F5344CB8AC3E}">
        <p14:creationId xmlns:p14="http://schemas.microsoft.com/office/powerpoint/2010/main" val="586702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E07D1-6CD8-D61C-F46A-5507420404E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1CA27FA-5022-FC61-6943-0B124F4A474F}"/>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43BB78E1-30B8-BE06-2F91-BECFEEB314EC}"/>
              </a:ext>
            </a:extLst>
          </p:cNvPr>
          <p:cNvSpPr>
            <a:spLocks noGrp="1"/>
          </p:cNvSpPr>
          <p:nvPr>
            <p:ph type="title"/>
          </p:nvPr>
        </p:nvSpPr>
        <p:spPr>
          <a:xfrm>
            <a:off x="334462" y="1030732"/>
            <a:ext cx="10515600" cy="594043"/>
          </a:xfrm>
        </p:spPr>
        <p:txBody>
          <a:bodyPr vert="horz" lIns="91440" tIns="45720" rIns="91440" bIns="45720" rtlCol="0" anchor="t">
            <a:noAutofit/>
          </a:bodyPr>
          <a:lstStyle/>
          <a:p>
            <a:r>
              <a:rPr lang="en-US" sz="4000">
                <a:solidFill>
                  <a:srgbClr val="4478A8"/>
                </a:solidFill>
                <a:latin typeface="Arial"/>
                <a:cs typeface="Calibri Light"/>
              </a:rPr>
              <a:t>But let us start with sleep…</a:t>
            </a:r>
          </a:p>
        </p:txBody>
      </p:sp>
      <p:pic>
        <p:nvPicPr>
          <p:cNvPr id="7" name="Picture 6" descr="A blue and black logo&#10;&#10;Description automatically generated">
            <a:extLst>
              <a:ext uri="{FF2B5EF4-FFF2-40B4-BE49-F238E27FC236}">
                <a16:creationId xmlns:a16="http://schemas.microsoft.com/office/drawing/2014/main" id="{F9BBB470-ACF1-6C5B-ECEE-DDA02017AEC9}"/>
              </a:ext>
            </a:extLst>
          </p:cNvPr>
          <p:cNvPicPr>
            <a:picLocks noChangeAspect="1"/>
          </p:cNvPicPr>
          <p:nvPr/>
        </p:nvPicPr>
        <p:blipFill>
          <a:blip r:embed="rId4"/>
          <a:stretch>
            <a:fillRect/>
          </a:stretch>
        </p:blipFill>
        <p:spPr>
          <a:xfrm>
            <a:off x="10331133" y="-143510"/>
            <a:ext cx="1933575" cy="1943100"/>
          </a:xfrm>
          <a:prstGeom prst="rect">
            <a:avLst/>
          </a:prstGeom>
        </p:spPr>
      </p:pic>
      <p:sp>
        <p:nvSpPr>
          <p:cNvPr id="6" name="Rectangle 5">
            <a:extLst>
              <a:ext uri="{FF2B5EF4-FFF2-40B4-BE49-F238E27FC236}">
                <a16:creationId xmlns:a16="http://schemas.microsoft.com/office/drawing/2014/main" id="{C63A85AE-1EA6-94EA-7108-A7BEE6B919F3}"/>
              </a:ext>
            </a:extLst>
          </p:cNvPr>
          <p:cNvSpPr/>
          <p:nvPr/>
        </p:nvSpPr>
        <p:spPr>
          <a:xfrm flipV="1">
            <a:off x="334462" y="1624774"/>
            <a:ext cx="6494963" cy="5857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
        <p:nvSpPr>
          <p:cNvPr id="8" name="Content Placeholder 7">
            <a:extLst>
              <a:ext uri="{FF2B5EF4-FFF2-40B4-BE49-F238E27FC236}">
                <a16:creationId xmlns:a16="http://schemas.microsoft.com/office/drawing/2014/main" id="{7F4A1C70-1460-A985-E0B9-B3BBF9CCA444}"/>
              </a:ext>
            </a:extLst>
          </p:cNvPr>
          <p:cNvSpPr>
            <a:spLocks noGrp="1"/>
          </p:cNvSpPr>
          <p:nvPr>
            <p:ph idx="1"/>
          </p:nvPr>
        </p:nvSpPr>
        <p:spPr>
          <a:xfrm>
            <a:off x="412426" y="1872865"/>
            <a:ext cx="6339033" cy="4043180"/>
          </a:xfrm>
        </p:spPr>
        <p:txBody>
          <a:bodyPr vert="horz" lIns="91440" tIns="45720" rIns="91440" bIns="45720" rtlCol="0" anchor="t">
            <a:normAutofit fontScale="85000" lnSpcReduction="10000"/>
          </a:bodyPr>
          <a:lstStyle/>
          <a:p>
            <a:pPr marL="0" indent="0">
              <a:buNone/>
            </a:pPr>
            <a:r>
              <a:rPr lang="en-GB" sz="2000" b="1">
                <a:solidFill>
                  <a:srgbClr val="4478A8"/>
                </a:solidFill>
                <a:latin typeface="Arial"/>
                <a:cs typeface="Arial"/>
              </a:rPr>
              <a:t>What is sleep-related fatigue? </a:t>
            </a:r>
            <a:endParaRPr lang="en-GB" sz="2000" b="1">
              <a:solidFill>
                <a:srgbClr val="4478A8"/>
              </a:solidFill>
              <a:latin typeface="Arial" panose="020B0604020202020204" pitchFamily="34" charset="0"/>
            </a:endParaRPr>
          </a:p>
          <a:p>
            <a:pPr marL="0" indent="0">
              <a:buNone/>
            </a:pPr>
            <a:r>
              <a:rPr lang="en-GB" sz="1900">
                <a:solidFill>
                  <a:srgbClr val="4478A8"/>
                </a:solidFill>
                <a:latin typeface="Arial"/>
                <a:cs typeface="Arial"/>
              </a:rPr>
              <a:t>This is complex and there are many definitions, but for this unit it might help us to keep it simple and think of this as the pattern of fatigue-effects that come from sleep disruption through: </a:t>
            </a:r>
            <a:endParaRPr lang="en-GB" sz="1900">
              <a:solidFill>
                <a:srgbClr val="4478A8"/>
              </a:solidFill>
              <a:latin typeface="Arial" panose="020B0604020202020204" pitchFamily="34" charset="0"/>
              <a:cs typeface="Arial"/>
            </a:endParaRPr>
          </a:p>
          <a:p>
            <a:pPr marL="457200" indent="-457200">
              <a:buFont typeface="+mj-lt"/>
              <a:buAutoNum type="arabicPeriod"/>
            </a:pPr>
            <a:r>
              <a:rPr lang="en-GB" sz="1900">
                <a:solidFill>
                  <a:srgbClr val="4478A8"/>
                </a:solidFill>
                <a:latin typeface="Arial"/>
                <a:cs typeface="Arial"/>
              </a:rPr>
              <a:t>working patterns (i.e. through shift work or on-call working)</a:t>
            </a:r>
          </a:p>
          <a:p>
            <a:pPr marL="457200" indent="-457200">
              <a:buFont typeface="+mj-lt"/>
              <a:buAutoNum type="arabicPeriod"/>
            </a:pPr>
            <a:r>
              <a:rPr lang="en-GB" sz="1900">
                <a:solidFill>
                  <a:srgbClr val="4478A8"/>
                </a:solidFill>
                <a:latin typeface="Arial"/>
                <a:cs typeface="Arial"/>
              </a:rPr>
              <a:t>wider life causes of sleep disruption (e.g. family life and ill health)</a:t>
            </a:r>
          </a:p>
          <a:p>
            <a:pPr marL="0" indent="0">
              <a:buNone/>
            </a:pPr>
            <a:endParaRPr lang="en-GB" sz="2000">
              <a:solidFill>
                <a:srgbClr val="4478A8"/>
              </a:solidFill>
              <a:latin typeface="Arial"/>
              <a:cs typeface="Arial"/>
            </a:endParaRPr>
          </a:p>
          <a:p>
            <a:pPr marL="0" indent="0">
              <a:buNone/>
            </a:pPr>
            <a:r>
              <a:rPr lang="en-GB" sz="1900">
                <a:solidFill>
                  <a:srgbClr val="4478A8"/>
                </a:solidFill>
                <a:latin typeface="Arial"/>
                <a:cs typeface="Arial"/>
              </a:rPr>
              <a:t>As you might expect (it’s not rocket science), our exploration into your working context revealed: </a:t>
            </a:r>
            <a:endParaRPr lang="en-GB" sz="1900">
              <a:solidFill>
                <a:srgbClr val="4478A8"/>
              </a:solidFill>
              <a:latin typeface="Arial" panose="020B0604020202020204" pitchFamily="34" charset="0"/>
              <a:cs typeface="Arial"/>
            </a:endParaRPr>
          </a:p>
          <a:p>
            <a:pPr marL="0" indent="0" algn="ctr">
              <a:buNone/>
            </a:pPr>
            <a:r>
              <a:rPr lang="en-GB" sz="2000">
                <a:solidFill>
                  <a:srgbClr val="ED7D31"/>
                </a:solidFill>
                <a:latin typeface="Arial"/>
                <a:cs typeface="Arial"/>
              </a:rPr>
              <a:t>Sleep disruption as the most common cause of fatigue, specifically;</a:t>
            </a:r>
          </a:p>
          <a:p>
            <a:pPr marL="0" indent="0" algn="ctr">
              <a:buNone/>
            </a:pPr>
            <a:r>
              <a:rPr lang="en-GB" sz="2000">
                <a:solidFill>
                  <a:srgbClr val="4478A8"/>
                </a:solidFill>
                <a:latin typeface="Arial"/>
                <a:cs typeface="Arial"/>
              </a:rPr>
              <a:t>Standby, call out (night) and long shifts hours </a:t>
            </a:r>
            <a:endParaRPr lang="en-GB" sz="2000">
              <a:solidFill>
                <a:srgbClr val="4478A8"/>
              </a:solidFill>
              <a:latin typeface="Arial" panose="020B0604020202020204" pitchFamily="34" charset="0"/>
              <a:cs typeface="Arial"/>
            </a:endParaRPr>
          </a:p>
          <a:p>
            <a:pPr marL="0" indent="0" algn="ctr">
              <a:buNone/>
            </a:pPr>
            <a:r>
              <a:rPr lang="en-GB" sz="2000">
                <a:solidFill>
                  <a:srgbClr val="4478A8"/>
                </a:solidFill>
                <a:latin typeface="Arial"/>
                <a:cs typeface="Arial"/>
              </a:rPr>
              <a:t>+ home factors (e.g. caring responsibilities)</a:t>
            </a:r>
          </a:p>
          <a:p>
            <a:pPr marL="0" indent="0" algn="ctr">
              <a:buNone/>
            </a:pPr>
            <a:endParaRPr lang="en-GB" sz="2000">
              <a:solidFill>
                <a:srgbClr val="ED7D31"/>
              </a:solidFill>
              <a:latin typeface="Arial" panose="020B0604020202020204" pitchFamily="34" charset="0"/>
            </a:endParaRPr>
          </a:p>
          <a:p>
            <a:pPr marL="0" indent="0" algn="ctr">
              <a:buNone/>
            </a:pPr>
            <a:endParaRPr lang="en-GB" sz="2000">
              <a:solidFill>
                <a:srgbClr val="ED7D31"/>
              </a:solidFill>
              <a:latin typeface="Arial" panose="020B0604020202020204" pitchFamily="34" charset="0"/>
            </a:endParaRPr>
          </a:p>
          <a:p>
            <a:pPr marL="0" indent="0" algn="ctr">
              <a:buNone/>
            </a:pPr>
            <a:endParaRPr lang="en-GB" sz="2000">
              <a:solidFill>
                <a:srgbClr val="ED7D31"/>
              </a:solidFill>
              <a:latin typeface="Arial" panose="020B0604020202020204" pitchFamily="34" charset="0"/>
            </a:endParaRPr>
          </a:p>
          <a:p>
            <a:pPr marL="0" indent="0" algn="ctr">
              <a:buNone/>
            </a:pPr>
            <a:endParaRPr lang="en-GB" sz="2000">
              <a:solidFill>
                <a:srgbClr val="ED7D31"/>
              </a:solidFill>
              <a:latin typeface="Arial" panose="020B0604020202020204" pitchFamily="34" charset="0"/>
            </a:endParaRPr>
          </a:p>
        </p:txBody>
      </p:sp>
      <p:pic>
        <p:nvPicPr>
          <p:cNvPr id="14" name="Picture 13">
            <a:extLst>
              <a:ext uri="{FF2B5EF4-FFF2-40B4-BE49-F238E27FC236}">
                <a16:creationId xmlns:a16="http://schemas.microsoft.com/office/drawing/2014/main" id="{3DC43661-F233-582C-E730-EC3D2FF26C60}"/>
              </a:ext>
            </a:extLst>
          </p:cNvPr>
          <p:cNvPicPr>
            <a:picLocks noChangeAspect="1"/>
          </p:cNvPicPr>
          <p:nvPr/>
        </p:nvPicPr>
        <p:blipFill>
          <a:blip r:embed="rId5"/>
          <a:stretch>
            <a:fillRect/>
          </a:stretch>
        </p:blipFill>
        <p:spPr>
          <a:xfrm>
            <a:off x="7939773" y="2121819"/>
            <a:ext cx="3839801" cy="3545272"/>
          </a:xfrm>
          <a:prstGeom prst="rect">
            <a:avLst/>
          </a:prstGeom>
        </p:spPr>
      </p:pic>
    </p:spTree>
    <p:extLst>
      <p:ext uri="{BB962C8B-B14F-4D97-AF65-F5344CB8AC3E}">
        <p14:creationId xmlns:p14="http://schemas.microsoft.com/office/powerpoint/2010/main" val="344479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E07D1-6CD8-D61C-F46A-5507420404E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1CA27FA-5022-FC61-6943-0B124F4A474F}"/>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43BB78E1-30B8-BE06-2F91-BECFEEB314EC}"/>
              </a:ext>
            </a:extLst>
          </p:cNvPr>
          <p:cNvSpPr>
            <a:spLocks noGrp="1"/>
          </p:cNvSpPr>
          <p:nvPr>
            <p:ph type="title"/>
          </p:nvPr>
        </p:nvSpPr>
        <p:spPr>
          <a:xfrm>
            <a:off x="222421" y="959165"/>
            <a:ext cx="10515600" cy="594043"/>
          </a:xfrm>
        </p:spPr>
        <p:txBody>
          <a:bodyPr vert="horz" lIns="91440" tIns="45720" rIns="91440" bIns="45720" rtlCol="0" anchor="t">
            <a:normAutofit/>
          </a:bodyPr>
          <a:lstStyle/>
          <a:p>
            <a:r>
              <a:rPr lang="en-US" sz="3600">
                <a:solidFill>
                  <a:srgbClr val="4478A8"/>
                </a:solidFill>
                <a:latin typeface="Arial"/>
                <a:cs typeface="Calibri Light"/>
              </a:rPr>
              <a:t>Controls for sleep-related fatigue </a:t>
            </a:r>
          </a:p>
        </p:txBody>
      </p:sp>
      <p:pic>
        <p:nvPicPr>
          <p:cNvPr id="7" name="Picture 6" descr="A blue and black logo&#10;&#10;Description automatically generated">
            <a:extLst>
              <a:ext uri="{FF2B5EF4-FFF2-40B4-BE49-F238E27FC236}">
                <a16:creationId xmlns:a16="http://schemas.microsoft.com/office/drawing/2014/main" id="{F9BBB470-ACF1-6C5B-ECEE-DDA02017AEC9}"/>
              </a:ext>
            </a:extLst>
          </p:cNvPr>
          <p:cNvPicPr>
            <a:picLocks noChangeAspect="1"/>
          </p:cNvPicPr>
          <p:nvPr/>
        </p:nvPicPr>
        <p:blipFill>
          <a:blip r:embed="rId4"/>
          <a:stretch>
            <a:fillRect/>
          </a:stretch>
        </p:blipFill>
        <p:spPr>
          <a:xfrm>
            <a:off x="10331133" y="-143510"/>
            <a:ext cx="1933575" cy="1943100"/>
          </a:xfrm>
          <a:prstGeom prst="rect">
            <a:avLst/>
          </a:prstGeom>
        </p:spPr>
      </p:pic>
      <p:sp>
        <p:nvSpPr>
          <p:cNvPr id="6" name="Rectangle 5">
            <a:extLst>
              <a:ext uri="{FF2B5EF4-FFF2-40B4-BE49-F238E27FC236}">
                <a16:creationId xmlns:a16="http://schemas.microsoft.com/office/drawing/2014/main" id="{C63A85AE-1EA6-94EA-7108-A7BEE6B919F3}"/>
              </a:ext>
            </a:extLst>
          </p:cNvPr>
          <p:cNvSpPr/>
          <p:nvPr/>
        </p:nvSpPr>
        <p:spPr>
          <a:xfrm flipV="1">
            <a:off x="332271" y="1515515"/>
            <a:ext cx="6805129" cy="45719"/>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
        <p:nvSpPr>
          <p:cNvPr id="11" name="TextBox 10">
            <a:extLst>
              <a:ext uri="{FF2B5EF4-FFF2-40B4-BE49-F238E27FC236}">
                <a16:creationId xmlns:a16="http://schemas.microsoft.com/office/drawing/2014/main" id="{C52F0A9C-9E12-F2FF-EFAF-DBEC466D3ADC}"/>
              </a:ext>
            </a:extLst>
          </p:cNvPr>
          <p:cNvSpPr txBox="1"/>
          <p:nvPr/>
        </p:nvSpPr>
        <p:spPr>
          <a:xfrm>
            <a:off x="4379063" y="2117584"/>
            <a:ext cx="7480666" cy="3785652"/>
          </a:xfrm>
          <a:prstGeom prst="rect">
            <a:avLst/>
          </a:prstGeom>
          <a:solidFill>
            <a:srgbClr val="E4E9F3"/>
          </a:solidFill>
          <a:ln>
            <a:solidFill>
              <a:schemeClr val="bg1"/>
            </a:solidFill>
          </a:ln>
        </p:spPr>
        <p:txBody>
          <a:bodyPr wrap="square" lIns="91440" tIns="45720" rIns="91440" bIns="45720" rtlCol="0" anchor="t">
            <a:spAutoFit/>
          </a:bodyPr>
          <a:lstStyle/>
          <a:p>
            <a:pPr algn="ctr"/>
            <a:r>
              <a:rPr lang="en-US" sz="1600" b="1">
                <a:solidFill>
                  <a:srgbClr val="4478A8"/>
                </a:solidFill>
                <a:latin typeface="Arial"/>
                <a:cs typeface="Arial"/>
              </a:rPr>
              <a:t>O</a:t>
            </a:r>
            <a:r>
              <a:rPr lang="en-GB" sz="1600" b="1">
                <a:solidFill>
                  <a:srgbClr val="4478A8"/>
                </a:solidFill>
                <a:latin typeface="Arial"/>
                <a:cs typeface="Arial"/>
              </a:rPr>
              <a:t>rganisation level controls</a:t>
            </a:r>
          </a:p>
          <a:p>
            <a:pPr algn="ctr"/>
            <a:endParaRPr lang="en-GB" sz="1600" b="1">
              <a:solidFill>
                <a:srgbClr val="4478A8"/>
              </a:solidFill>
              <a:latin typeface="Arial"/>
              <a:cs typeface="Arial"/>
            </a:endParaRPr>
          </a:p>
          <a:p>
            <a:pPr algn="ctr"/>
            <a:r>
              <a:rPr lang="en-GB" sz="1600">
                <a:solidFill>
                  <a:srgbClr val="4478A8"/>
                </a:solidFill>
                <a:latin typeface="Arial"/>
                <a:cs typeface="Arial"/>
              </a:rPr>
              <a:t>Your organisation has the legal responsibility for controlling fatigue risks from shift patterns and shift management, which (at a minimum) should include </a:t>
            </a:r>
            <a:br>
              <a:rPr lang="en-GB" sz="1600">
                <a:latin typeface="Arial"/>
                <a:cs typeface="Arial"/>
              </a:rPr>
            </a:br>
            <a:endParaRPr lang="en-GB" sz="1600">
              <a:solidFill>
                <a:srgbClr val="4478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solidFill>
                  <a:srgbClr val="4478A8"/>
                </a:solidFill>
                <a:latin typeface="Arial"/>
                <a:cs typeface="Arial"/>
              </a:rPr>
              <a:t>Clear controls on working hours e.g. </a:t>
            </a:r>
            <a:endParaRPr lang="en-GB" sz="1600">
              <a:solidFill>
                <a:srgbClr val="4478A8"/>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600">
                <a:solidFill>
                  <a:srgbClr val="4478A8"/>
                </a:solidFill>
                <a:latin typeface="Arial"/>
                <a:cs typeface="Arial"/>
              </a:rPr>
              <a:t>Consecutive hours you can work in one shift</a:t>
            </a:r>
          </a:p>
          <a:p>
            <a:pPr marL="742950" lvl="1" indent="-285750">
              <a:buFont typeface="Arial" panose="020B0604020202020204" pitchFamily="34" charset="0"/>
              <a:buChar char="•"/>
            </a:pPr>
            <a:r>
              <a:rPr lang="en-GB" sz="1600">
                <a:solidFill>
                  <a:srgbClr val="4478A8"/>
                </a:solidFill>
                <a:latin typeface="Arial"/>
                <a:cs typeface="Arial"/>
              </a:rPr>
              <a:t>How many nights you can be on standby consecutively</a:t>
            </a:r>
          </a:p>
          <a:p>
            <a:pPr marL="742950" lvl="1" indent="-285750">
              <a:buFont typeface="Arial" panose="020B0604020202020204" pitchFamily="34" charset="0"/>
              <a:buChar char="•"/>
            </a:pPr>
            <a:r>
              <a:rPr lang="en-GB" sz="1600">
                <a:solidFill>
                  <a:srgbClr val="4478A8"/>
                </a:solidFill>
                <a:latin typeface="Arial"/>
                <a:cs typeface="Arial"/>
              </a:rPr>
              <a:t>Recovery time (e.g. at least 11 hours between shifts) </a:t>
            </a:r>
            <a:br>
              <a:rPr lang="en-GB" sz="1600">
                <a:latin typeface="Arial"/>
                <a:cs typeface="Arial"/>
              </a:rPr>
            </a:br>
            <a:endParaRPr lang="en-GB" sz="1600">
              <a:solidFill>
                <a:srgbClr val="4478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solidFill>
                  <a:srgbClr val="4478A8"/>
                </a:solidFill>
                <a:latin typeface="Arial"/>
                <a:cs typeface="Arial"/>
              </a:rPr>
              <a:t>Clear guidance on what to do when </a:t>
            </a:r>
            <a:endParaRPr lang="en-GB" sz="1600">
              <a:solidFill>
                <a:srgbClr val="4478A8"/>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600">
                <a:solidFill>
                  <a:srgbClr val="4478A8"/>
                </a:solidFill>
                <a:latin typeface="Arial"/>
                <a:cs typeface="Arial"/>
              </a:rPr>
              <a:t>You are (or are about to go) beyond one of the above controls</a:t>
            </a:r>
          </a:p>
          <a:p>
            <a:pPr marL="742950" lvl="1" indent="-285750">
              <a:buFont typeface="Arial" panose="020B0604020202020204" pitchFamily="34" charset="0"/>
              <a:buChar char="•"/>
            </a:pPr>
            <a:r>
              <a:rPr lang="en-GB" sz="1600">
                <a:solidFill>
                  <a:srgbClr val="4478A8"/>
                </a:solidFill>
                <a:latin typeface="Arial"/>
                <a:cs typeface="Arial"/>
              </a:rPr>
              <a:t>You feel unsafe to work because of sleep-related fatigue</a:t>
            </a:r>
            <a:br>
              <a:rPr lang="en-GB" sz="1600">
                <a:latin typeface="Arial"/>
                <a:cs typeface="Arial"/>
              </a:rPr>
            </a:br>
            <a:endParaRPr lang="en-GB" sz="1600">
              <a:solidFill>
                <a:srgbClr val="4478A8"/>
              </a:solidFill>
              <a:latin typeface="Arial"/>
              <a:cs typeface="Arial"/>
            </a:endParaRPr>
          </a:p>
          <a:p>
            <a:r>
              <a:rPr lang="en-GB" sz="1600">
                <a:solidFill>
                  <a:srgbClr val="4478A8"/>
                </a:solidFill>
                <a:latin typeface="Arial"/>
                <a:cs typeface="Arial"/>
              </a:rPr>
              <a:t>It would be ideal to be provided with good facilities for breaks/rest rooms    </a:t>
            </a:r>
            <a:endParaRPr lang="en-GB">
              <a:solidFill>
                <a:srgbClr val="4478A8"/>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39806FCC-49F7-425C-B22F-BCBADB2FC68E}"/>
              </a:ext>
            </a:extLst>
          </p:cNvPr>
          <p:cNvPicPr>
            <a:picLocks noChangeAspect="1"/>
          </p:cNvPicPr>
          <p:nvPr/>
        </p:nvPicPr>
        <p:blipFill>
          <a:blip r:embed="rId5"/>
          <a:stretch>
            <a:fillRect/>
          </a:stretch>
        </p:blipFill>
        <p:spPr>
          <a:xfrm>
            <a:off x="332271" y="2270380"/>
            <a:ext cx="3493042" cy="3480060"/>
          </a:xfrm>
          <a:prstGeom prst="rect">
            <a:avLst/>
          </a:prstGeom>
        </p:spPr>
      </p:pic>
    </p:spTree>
    <p:extLst>
      <p:ext uri="{BB962C8B-B14F-4D97-AF65-F5344CB8AC3E}">
        <p14:creationId xmlns:p14="http://schemas.microsoft.com/office/powerpoint/2010/main" val="226447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E07D1-6CD8-D61C-F46A-5507420404E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1CA27FA-5022-FC61-6943-0B124F4A474F}"/>
              </a:ext>
            </a:extLst>
          </p:cNvPr>
          <p:cNvPicPr>
            <a:picLocks noChangeAspect="1"/>
          </p:cNvPicPr>
          <p:nvPr/>
        </p:nvPicPr>
        <p:blipFill>
          <a:blip r:embed="rId3"/>
          <a:stretch>
            <a:fillRect/>
          </a:stretch>
        </p:blipFill>
        <p:spPr>
          <a:xfrm>
            <a:off x="222421" y="180734"/>
            <a:ext cx="3446902" cy="655682"/>
          </a:xfrm>
          <a:prstGeom prst="rect">
            <a:avLst/>
          </a:prstGeom>
        </p:spPr>
      </p:pic>
      <p:sp>
        <p:nvSpPr>
          <p:cNvPr id="2" name="Title 1">
            <a:extLst>
              <a:ext uri="{FF2B5EF4-FFF2-40B4-BE49-F238E27FC236}">
                <a16:creationId xmlns:a16="http://schemas.microsoft.com/office/drawing/2014/main" id="{43BB78E1-30B8-BE06-2F91-BECFEEB314EC}"/>
              </a:ext>
            </a:extLst>
          </p:cNvPr>
          <p:cNvSpPr>
            <a:spLocks noGrp="1"/>
          </p:cNvSpPr>
          <p:nvPr>
            <p:ph type="title"/>
          </p:nvPr>
        </p:nvSpPr>
        <p:spPr>
          <a:xfrm>
            <a:off x="334462" y="963478"/>
            <a:ext cx="10515600" cy="594043"/>
          </a:xfrm>
        </p:spPr>
        <p:txBody>
          <a:bodyPr vert="horz" lIns="91440" tIns="45720" rIns="91440" bIns="45720" rtlCol="0" anchor="t">
            <a:normAutofit/>
          </a:bodyPr>
          <a:lstStyle/>
          <a:p>
            <a:r>
              <a:rPr lang="en-US" sz="3600">
                <a:solidFill>
                  <a:srgbClr val="4478A8"/>
                </a:solidFill>
                <a:latin typeface="Arial"/>
                <a:cs typeface="Calibri Light"/>
              </a:rPr>
              <a:t>Controls for sleep-related fatigue</a:t>
            </a:r>
          </a:p>
        </p:txBody>
      </p:sp>
      <p:pic>
        <p:nvPicPr>
          <p:cNvPr id="7" name="Picture 6" descr="A blue and black logo&#10;&#10;Description automatically generated">
            <a:extLst>
              <a:ext uri="{FF2B5EF4-FFF2-40B4-BE49-F238E27FC236}">
                <a16:creationId xmlns:a16="http://schemas.microsoft.com/office/drawing/2014/main" id="{F9BBB470-ACF1-6C5B-ECEE-DDA02017AEC9}"/>
              </a:ext>
            </a:extLst>
          </p:cNvPr>
          <p:cNvPicPr>
            <a:picLocks noChangeAspect="1"/>
          </p:cNvPicPr>
          <p:nvPr/>
        </p:nvPicPr>
        <p:blipFill>
          <a:blip r:embed="rId4"/>
          <a:stretch>
            <a:fillRect/>
          </a:stretch>
        </p:blipFill>
        <p:spPr>
          <a:xfrm>
            <a:off x="10331133" y="-143510"/>
            <a:ext cx="1933575" cy="1943100"/>
          </a:xfrm>
          <a:prstGeom prst="rect">
            <a:avLst/>
          </a:prstGeom>
        </p:spPr>
      </p:pic>
      <p:sp>
        <p:nvSpPr>
          <p:cNvPr id="6" name="Rectangle 5">
            <a:extLst>
              <a:ext uri="{FF2B5EF4-FFF2-40B4-BE49-F238E27FC236}">
                <a16:creationId xmlns:a16="http://schemas.microsoft.com/office/drawing/2014/main" id="{C63A85AE-1EA6-94EA-7108-A7BEE6B919F3}"/>
              </a:ext>
            </a:extLst>
          </p:cNvPr>
          <p:cNvSpPr/>
          <p:nvPr/>
        </p:nvSpPr>
        <p:spPr>
          <a:xfrm flipV="1">
            <a:off x="442121" y="1516509"/>
            <a:ext cx="6558107" cy="58668"/>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pic>
        <p:nvPicPr>
          <p:cNvPr id="12" name="Picture 11">
            <a:extLst>
              <a:ext uri="{FF2B5EF4-FFF2-40B4-BE49-F238E27FC236}">
                <a16:creationId xmlns:a16="http://schemas.microsoft.com/office/drawing/2014/main" id="{39806FCC-49F7-425C-B22F-BCBADB2FC68E}"/>
              </a:ext>
            </a:extLst>
          </p:cNvPr>
          <p:cNvPicPr>
            <a:picLocks noChangeAspect="1"/>
          </p:cNvPicPr>
          <p:nvPr/>
        </p:nvPicPr>
        <p:blipFill>
          <a:blip r:embed="rId5"/>
          <a:stretch>
            <a:fillRect/>
          </a:stretch>
        </p:blipFill>
        <p:spPr>
          <a:xfrm>
            <a:off x="591136" y="2446713"/>
            <a:ext cx="3156228" cy="3144498"/>
          </a:xfrm>
          <a:prstGeom prst="rect">
            <a:avLst/>
          </a:prstGeom>
        </p:spPr>
      </p:pic>
      <p:sp>
        <p:nvSpPr>
          <p:cNvPr id="15" name="TextBox 14">
            <a:extLst>
              <a:ext uri="{FF2B5EF4-FFF2-40B4-BE49-F238E27FC236}">
                <a16:creationId xmlns:a16="http://schemas.microsoft.com/office/drawing/2014/main" id="{8091B55C-792C-1B13-20E7-E45B64324617}"/>
              </a:ext>
            </a:extLst>
          </p:cNvPr>
          <p:cNvSpPr txBox="1"/>
          <p:nvPr/>
        </p:nvSpPr>
        <p:spPr>
          <a:xfrm>
            <a:off x="4105656" y="2142943"/>
            <a:ext cx="7495208" cy="3754874"/>
          </a:xfrm>
          <a:prstGeom prst="rect">
            <a:avLst/>
          </a:prstGeom>
          <a:solidFill>
            <a:srgbClr val="E4E9F3"/>
          </a:solidFill>
          <a:ln>
            <a:solidFill>
              <a:srgbClr val="E4E9F3"/>
            </a:solidFill>
          </a:ln>
        </p:spPr>
        <p:txBody>
          <a:bodyPr wrap="square" lIns="91440" tIns="45720" rIns="91440" bIns="45720" rtlCol="0" anchor="t">
            <a:spAutoFit/>
          </a:bodyPr>
          <a:lstStyle/>
          <a:p>
            <a:pPr algn="ctr"/>
            <a:r>
              <a:rPr lang="en-US" sz="1600" b="1" u="sng">
                <a:solidFill>
                  <a:srgbClr val="ED7D31"/>
                </a:solidFill>
                <a:latin typeface="Arial"/>
                <a:cs typeface="Arial"/>
              </a:rPr>
              <a:t>What you can do</a:t>
            </a:r>
            <a:br>
              <a:rPr lang="en-US" sz="1600" b="1" u="sng">
                <a:latin typeface="Arial"/>
                <a:cs typeface="Arial"/>
              </a:rPr>
            </a:br>
            <a:endParaRPr lang="en-US" sz="1600" b="1" u="sng">
              <a:solidFill>
                <a:srgbClr val="ED7D31"/>
              </a:solidFill>
              <a:latin typeface="Arial"/>
              <a:cs typeface="Arial"/>
            </a:endParaRPr>
          </a:p>
          <a:p>
            <a:pPr marL="285750" indent="-285750">
              <a:buFont typeface="Arial" panose="020B0604020202020204" pitchFamily="34" charset="0"/>
              <a:buChar char="•"/>
            </a:pPr>
            <a:r>
              <a:rPr lang="en-US" sz="1600">
                <a:solidFill>
                  <a:srgbClr val="4478A8"/>
                </a:solidFill>
                <a:latin typeface="Arial"/>
                <a:cs typeface="Arial"/>
              </a:rPr>
              <a:t>Make good decisions about your ‘fitness’ to carry on work by honestly reflecting on your current fatigue state: asking </a:t>
            </a:r>
            <a:endParaRPr lang="en-US" sz="1600">
              <a:solidFill>
                <a:srgbClr val="4478A8"/>
              </a:solidFill>
              <a:latin typeface="Arial" panose="020B0604020202020204" pitchFamily="34" charset="0"/>
              <a:cs typeface="Arial" panose="020B0604020202020204" pitchFamily="34" charset="0"/>
            </a:endParaRPr>
          </a:p>
          <a:p>
            <a:r>
              <a:rPr lang="en-US" sz="1600">
                <a:solidFill>
                  <a:srgbClr val="4478A8"/>
                </a:solidFill>
                <a:latin typeface="Arial"/>
                <a:cs typeface="Arial"/>
              </a:rPr>
              <a:t>		</a:t>
            </a:r>
          </a:p>
          <a:p>
            <a:pPr algn="ctr"/>
            <a:r>
              <a:rPr lang="en-US" sz="1600" i="1">
                <a:solidFill>
                  <a:srgbClr val="4478A8"/>
                </a:solidFill>
                <a:latin typeface="Arial"/>
                <a:cs typeface="Arial"/>
              </a:rPr>
              <a:t>“how tired am I now and (from your individual experience) how is this state likely to progress if you choose to continue working beyond the recommended duration”</a:t>
            </a:r>
          </a:p>
          <a:p>
            <a:pPr algn="ctr"/>
            <a:endParaRPr lang="en-US" sz="1600" i="1">
              <a:solidFill>
                <a:srgbClr val="4478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solidFill>
                  <a:srgbClr val="4478A8"/>
                </a:solidFill>
                <a:latin typeface="Arial"/>
                <a:cs typeface="Arial"/>
              </a:rPr>
              <a:t>Report your concerns when you feel your risks of sleep-related fatigue are likely to lead to unsafe levels </a:t>
            </a:r>
            <a:br>
              <a:rPr lang="en-US" sz="1600">
                <a:latin typeface="Arial"/>
                <a:cs typeface="Arial"/>
              </a:rPr>
            </a:br>
            <a:endParaRPr lang="en-US" sz="1600">
              <a:solidFill>
                <a:srgbClr val="4478A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solidFill>
                  <a:srgbClr val="4478A8"/>
                </a:solidFill>
                <a:latin typeface="Arial"/>
                <a:cs typeface="Arial"/>
              </a:rPr>
              <a:t>Off shift - Optimise your sleep with good ‘sleep hygiene’ and consider the possibility of any sleep disorder that will introduce an additional risk for you.</a:t>
            </a:r>
            <a:r>
              <a:rPr lang="en-US" sz="1400">
                <a:solidFill>
                  <a:srgbClr val="4478A8"/>
                </a:solidFill>
                <a:latin typeface="Arial"/>
                <a:cs typeface="Arial"/>
              </a:rPr>
              <a:t> </a:t>
            </a:r>
            <a:br>
              <a:rPr lang="en-US" sz="1400">
                <a:solidFill>
                  <a:srgbClr val="4478A8"/>
                </a:solidFill>
                <a:latin typeface="Arial"/>
                <a:cs typeface="Arial"/>
              </a:rPr>
            </a:br>
            <a:endParaRPr lang="en-US" sz="1400">
              <a:solidFill>
                <a:srgbClr val="4478A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4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AE09815-5825-F93A-2684-D0B632A4CF74}"/>
              </a:ext>
            </a:extLst>
          </p:cNvPr>
          <p:cNvPicPr>
            <a:picLocks noChangeAspect="1"/>
          </p:cNvPicPr>
          <p:nvPr/>
        </p:nvPicPr>
        <p:blipFill>
          <a:blip r:embed="rId2"/>
          <a:stretch>
            <a:fillRect/>
          </a:stretch>
        </p:blipFill>
        <p:spPr>
          <a:xfrm>
            <a:off x="280687" y="4509639"/>
            <a:ext cx="1405191" cy="1577607"/>
          </a:xfrm>
          <a:prstGeom prst="rect">
            <a:avLst/>
          </a:prstGeom>
          <a:ln>
            <a:noFill/>
          </a:ln>
        </p:spPr>
      </p:pic>
      <p:pic>
        <p:nvPicPr>
          <p:cNvPr id="4" name="Picture 3">
            <a:extLst>
              <a:ext uri="{FF2B5EF4-FFF2-40B4-BE49-F238E27FC236}">
                <a16:creationId xmlns:a16="http://schemas.microsoft.com/office/drawing/2014/main" id="{7EEBAF0F-9405-EC0C-D4F2-ED7D29A54162}"/>
              </a:ext>
            </a:extLst>
          </p:cNvPr>
          <p:cNvPicPr>
            <a:picLocks noChangeAspect="1"/>
          </p:cNvPicPr>
          <p:nvPr/>
        </p:nvPicPr>
        <p:blipFill>
          <a:blip r:embed="rId3"/>
          <a:stretch>
            <a:fillRect/>
          </a:stretch>
        </p:blipFill>
        <p:spPr>
          <a:xfrm>
            <a:off x="217341" y="34305"/>
            <a:ext cx="3446902" cy="655682"/>
          </a:xfrm>
          <a:prstGeom prst="rect">
            <a:avLst/>
          </a:prstGeom>
        </p:spPr>
      </p:pic>
      <p:sp>
        <p:nvSpPr>
          <p:cNvPr id="5" name="Title 1">
            <a:extLst>
              <a:ext uri="{FF2B5EF4-FFF2-40B4-BE49-F238E27FC236}">
                <a16:creationId xmlns:a16="http://schemas.microsoft.com/office/drawing/2014/main" id="{365970EC-18C9-77A9-981A-C7BD6AB867CD}"/>
              </a:ext>
            </a:extLst>
          </p:cNvPr>
          <p:cNvSpPr txBox="1">
            <a:spLocks/>
          </p:cNvSpPr>
          <p:nvPr/>
        </p:nvSpPr>
        <p:spPr>
          <a:xfrm>
            <a:off x="201637" y="800175"/>
            <a:ext cx="10515600" cy="5940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rgbClr val="4478A8"/>
                </a:solidFill>
                <a:latin typeface="Arial"/>
                <a:cs typeface="Calibri Light"/>
              </a:rPr>
              <a:t>Thinking about his own fatigue, Alan wonders…</a:t>
            </a:r>
          </a:p>
          <a:p>
            <a:endParaRPr lang="en-US" sz="3600">
              <a:solidFill>
                <a:srgbClr val="4478A8"/>
              </a:solidFill>
              <a:latin typeface="Arial"/>
              <a:cs typeface="Calibri Light"/>
            </a:endParaRPr>
          </a:p>
        </p:txBody>
      </p:sp>
      <p:sp>
        <p:nvSpPr>
          <p:cNvPr id="8" name="Speech Bubble: Rectangle with Corners Rounded 7">
            <a:extLst>
              <a:ext uri="{FF2B5EF4-FFF2-40B4-BE49-F238E27FC236}">
                <a16:creationId xmlns:a16="http://schemas.microsoft.com/office/drawing/2014/main" id="{07564A8A-7EB8-C2B9-0D9A-3B25839B11BC}"/>
              </a:ext>
            </a:extLst>
          </p:cNvPr>
          <p:cNvSpPr/>
          <p:nvPr/>
        </p:nvSpPr>
        <p:spPr>
          <a:xfrm>
            <a:off x="5393405" y="2571746"/>
            <a:ext cx="3608301" cy="1464879"/>
          </a:xfrm>
          <a:prstGeom prst="wedgeRoundRectCallout">
            <a:avLst>
              <a:gd name="adj1" fmla="val 70967"/>
              <a:gd name="adj2" fmla="val -23155"/>
              <a:gd name="adj3" fmla="val 16667"/>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i="1">
                <a:solidFill>
                  <a:srgbClr val="4478A8"/>
                </a:solidFill>
                <a:latin typeface="Arial"/>
                <a:cs typeface="Arial"/>
              </a:rPr>
              <a:t>Yes, it is a normal part of work-life to feel fatigued, even if you haven’t had any disruption to your sleep </a:t>
            </a:r>
            <a:r>
              <a:rPr lang="en-GB" sz="1600" b="1" i="1">
                <a:solidFill>
                  <a:srgbClr val="4478A8"/>
                </a:solidFill>
                <a:latin typeface="Arial"/>
                <a:cs typeface="Arial"/>
              </a:rPr>
              <a:t>because inadequate sleep is not the only cause of fatigue</a:t>
            </a:r>
            <a:r>
              <a:rPr lang="en-GB" b="1">
                <a:solidFill>
                  <a:srgbClr val="4478A8"/>
                </a:solidFill>
                <a:latin typeface="Arial"/>
                <a:cs typeface="Arial"/>
              </a:rPr>
              <a:t>.</a:t>
            </a:r>
          </a:p>
        </p:txBody>
      </p:sp>
      <p:sp>
        <p:nvSpPr>
          <p:cNvPr id="10" name="Rectangle 9">
            <a:extLst>
              <a:ext uri="{FF2B5EF4-FFF2-40B4-BE49-F238E27FC236}">
                <a16:creationId xmlns:a16="http://schemas.microsoft.com/office/drawing/2014/main" id="{5D1A0A72-C6A2-0DEB-CA51-0D33171B3E8D}"/>
              </a:ext>
            </a:extLst>
          </p:cNvPr>
          <p:cNvSpPr/>
          <p:nvPr/>
        </p:nvSpPr>
        <p:spPr>
          <a:xfrm>
            <a:off x="291508" y="1288453"/>
            <a:ext cx="9095204" cy="53484"/>
          </a:xfrm>
          <a:prstGeom prst="rect">
            <a:avLst/>
          </a:prstGeom>
          <a:ln>
            <a:solidFill>
              <a:srgbClr val="ED7D3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rgbClr val="336699"/>
              </a:solidFill>
            </a:endParaRPr>
          </a:p>
        </p:txBody>
      </p:sp>
      <p:sp>
        <p:nvSpPr>
          <p:cNvPr id="15" name="Thought Bubble: Cloud 14">
            <a:extLst>
              <a:ext uri="{FF2B5EF4-FFF2-40B4-BE49-F238E27FC236}">
                <a16:creationId xmlns:a16="http://schemas.microsoft.com/office/drawing/2014/main" id="{D6E2BF13-319A-0EB9-A703-97BF8E18B5B8}"/>
              </a:ext>
            </a:extLst>
          </p:cNvPr>
          <p:cNvSpPr/>
          <p:nvPr/>
        </p:nvSpPr>
        <p:spPr>
          <a:xfrm rot="21021236">
            <a:off x="432548" y="1989578"/>
            <a:ext cx="2423131" cy="1842226"/>
          </a:xfrm>
          <a:prstGeom prst="cloudCallout">
            <a:avLst>
              <a:gd name="adj1" fmla="val -49486"/>
              <a:gd name="adj2" fmla="val 79645"/>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hought Bubble: Cloud 15">
            <a:extLst>
              <a:ext uri="{FF2B5EF4-FFF2-40B4-BE49-F238E27FC236}">
                <a16:creationId xmlns:a16="http://schemas.microsoft.com/office/drawing/2014/main" id="{A9DC963E-846B-7D11-9A05-514406AAB276}"/>
              </a:ext>
            </a:extLst>
          </p:cNvPr>
          <p:cNvSpPr/>
          <p:nvPr/>
        </p:nvSpPr>
        <p:spPr>
          <a:xfrm rot="321612">
            <a:off x="2020092" y="3714371"/>
            <a:ext cx="2698750" cy="1824108"/>
          </a:xfrm>
          <a:prstGeom prst="cloudCallout">
            <a:avLst>
              <a:gd name="adj1" fmla="val -65654"/>
              <a:gd name="adj2" fmla="val 63957"/>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Blank 17">
            <a:hlinkClick r:id="rId4" action="ppaction://hlinksldjump" highlightClick="1"/>
            <a:extLst>
              <a:ext uri="{FF2B5EF4-FFF2-40B4-BE49-F238E27FC236}">
                <a16:creationId xmlns:a16="http://schemas.microsoft.com/office/drawing/2014/main" id="{D9BEE089-25F5-330D-FDD9-1E9B90451C42}"/>
              </a:ext>
            </a:extLst>
          </p:cNvPr>
          <p:cNvSpPr/>
          <p:nvPr/>
        </p:nvSpPr>
        <p:spPr>
          <a:xfrm>
            <a:off x="944442" y="2442075"/>
            <a:ext cx="1582738" cy="84256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rgbClr val="4478A8"/>
                </a:solidFill>
              </a:rPr>
              <a:t>Is it normal to feel fatigued even after a good sleep?</a:t>
            </a:r>
          </a:p>
        </p:txBody>
      </p:sp>
      <p:pic>
        <p:nvPicPr>
          <p:cNvPr id="42" name="Picture 41" descr="A blue and black logo&#10;&#10;Description automatically generated">
            <a:extLst>
              <a:ext uri="{FF2B5EF4-FFF2-40B4-BE49-F238E27FC236}">
                <a16:creationId xmlns:a16="http://schemas.microsoft.com/office/drawing/2014/main" id="{01C72478-FE30-EC99-8F9C-06F9B90C5ED7}"/>
              </a:ext>
            </a:extLst>
          </p:cNvPr>
          <p:cNvPicPr>
            <a:picLocks noChangeAspect="1"/>
          </p:cNvPicPr>
          <p:nvPr/>
        </p:nvPicPr>
        <p:blipFill>
          <a:blip r:embed="rId5"/>
          <a:stretch>
            <a:fillRect/>
          </a:stretch>
        </p:blipFill>
        <p:spPr>
          <a:xfrm>
            <a:off x="10331133" y="-143510"/>
            <a:ext cx="1933575" cy="1943100"/>
          </a:xfrm>
          <a:prstGeom prst="rect">
            <a:avLst/>
          </a:prstGeom>
        </p:spPr>
      </p:pic>
      <p:sp>
        <p:nvSpPr>
          <p:cNvPr id="13" name="TextBox 12">
            <a:extLst>
              <a:ext uri="{FF2B5EF4-FFF2-40B4-BE49-F238E27FC236}">
                <a16:creationId xmlns:a16="http://schemas.microsoft.com/office/drawing/2014/main" id="{C983D056-F367-9375-4C8F-AF37AB56213F}"/>
              </a:ext>
            </a:extLst>
          </p:cNvPr>
          <p:cNvSpPr txBox="1"/>
          <p:nvPr/>
        </p:nvSpPr>
        <p:spPr>
          <a:xfrm>
            <a:off x="3487479" y="1859159"/>
            <a:ext cx="8233289" cy="369332"/>
          </a:xfrm>
          <a:prstGeom prst="rect">
            <a:avLst/>
          </a:prstGeom>
          <a:solidFill>
            <a:srgbClr val="E4E9F3"/>
          </a:solidFill>
          <a:ln>
            <a:solidFill>
              <a:srgbClr val="E4E9F3"/>
            </a:solidFill>
          </a:ln>
        </p:spPr>
        <p:txBody>
          <a:bodyPr wrap="square" lIns="91440" tIns="45720" rIns="91440" bIns="45720" rtlCol="0" anchor="t">
            <a:spAutoFit/>
          </a:bodyPr>
          <a:lstStyle/>
          <a:p>
            <a:pPr algn="ctr"/>
            <a:r>
              <a:rPr lang="en-GB">
                <a:solidFill>
                  <a:srgbClr val="ED7D31"/>
                </a:solidFill>
                <a:latin typeface="Arial"/>
                <a:cs typeface="Arial"/>
              </a:rPr>
              <a:t>Sally the psychologist is here to help Alan understand his experience of fatigue </a:t>
            </a:r>
            <a:endParaRPr lang="en-GB">
              <a:solidFill>
                <a:srgbClr val="ED7D31"/>
              </a:solidFill>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CD1BC43F-ED42-A82C-2079-168086521442}"/>
              </a:ext>
            </a:extLst>
          </p:cNvPr>
          <p:cNvPicPr>
            <a:picLocks noChangeAspect="1"/>
          </p:cNvPicPr>
          <p:nvPr/>
        </p:nvPicPr>
        <p:blipFill>
          <a:blip r:embed="rId6"/>
          <a:stretch>
            <a:fillRect/>
          </a:stretch>
        </p:blipFill>
        <p:spPr>
          <a:xfrm>
            <a:off x="9940841" y="3030613"/>
            <a:ext cx="1552792" cy="1895740"/>
          </a:xfrm>
          <a:prstGeom prst="rect">
            <a:avLst/>
          </a:prstGeom>
        </p:spPr>
      </p:pic>
      <p:sp>
        <p:nvSpPr>
          <p:cNvPr id="27" name="Speech Bubble: Rectangle with Corners Rounded 26">
            <a:extLst>
              <a:ext uri="{FF2B5EF4-FFF2-40B4-BE49-F238E27FC236}">
                <a16:creationId xmlns:a16="http://schemas.microsoft.com/office/drawing/2014/main" id="{12FC1E17-66A1-1996-BD60-A4C52B8F48C5}"/>
              </a:ext>
            </a:extLst>
          </p:cNvPr>
          <p:cNvSpPr/>
          <p:nvPr/>
        </p:nvSpPr>
        <p:spPr>
          <a:xfrm>
            <a:off x="5393405" y="4177501"/>
            <a:ext cx="3608301" cy="1736674"/>
          </a:xfrm>
          <a:prstGeom prst="wedgeRoundRectCallout">
            <a:avLst>
              <a:gd name="adj1" fmla="val 70967"/>
              <a:gd name="adj2" fmla="val -23155"/>
              <a:gd name="adj3" fmla="val 16667"/>
            </a:avLst>
          </a:prstGeom>
          <a:solidFill>
            <a:srgbClr val="E4E9F3"/>
          </a:solidFill>
          <a:ln>
            <a:solidFill>
              <a:srgbClr val="4478A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500" i="1">
                <a:solidFill>
                  <a:srgbClr val="4478A8"/>
                </a:solidFill>
                <a:latin typeface="Arial"/>
                <a:cs typeface="Arial"/>
              </a:rPr>
              <a:t>Yes, when you are on standby or working a very long shift, it is important to </a:t>
            </a:r>
            <a:r>
              <a:rPr lang="en-GB" sz="1500" b="1" i="1">
                <a:solidFill>
                  <a:srgbClr val="4478A8"/>
                </a:solidFill>
                <a:latin typeface="Arial"/>
                <a:cs typeface="Arial"/>
              </a:rPr>
              <a:t>think about how you are likely to feel </a:t>
            </a:r>
            <a:r>
              <a:rPr lang="en-GB" sz="1500" i="1">
                <a:solidFill>
                  <a:srgbClr val="4478A8"/>
                </a:solidFill>
                <a:latin typeface="Arial"/>
                <a:cs typeface="Arial"/>
              </a:rPr>
              <a:t>for the rest of the shift and returning safely home. Remember your priority is to get home safely after every shift!</a:t>
            </a:r>
          </a:p>
        </p:txBody>
      </p:sp>
      <p:sp>
        <p:nvSpPr>
          <p:cNvPr id="28" name="Action Button: Blank 27">
            <a:hlinkClick r:id="rId4" action="ppaction://hlinksldjump" highlightClick="1"/>
            <a:extLst>
              <a:ext uri="{FF2B5EF4-FFF2-40B4-BE49-F238E27FC236}">
                <a16:creationId xmlns:a16="http://schemas.microsoft.com/office/drawing/2014/main" id="{A631F54E-FE5B-460B-FF30-22A67DB7BA55}"/>
              </a:ext>
            </a:extLst>
          </p:cNvPr>
          <p:cNvSpPr/>
          <p:nvPr/>
        </p:nvSpPr>
        <p:spPr>
          <a:xfrm>
            <a:off x="2422324" y="4176254"/>
            <a:ext cx="1903870" cy="842569"/>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rgbClr val="4478A8"/>
                </a:solidFill>
              </a:rPr>
              <a:t>Is it ok to report concerns about fatigue even if I am currently doing fine? </a:t>
            </a:r>
          </a:p>
        </p:txBody>
      </p:sp>
      <p:sp>
        <p:nvSpPr>
          <p:cNvPr id="30" name="TextBox 29">
            <a:extLst>
              <a:ext uri="{FF2B5EF4-FFF2-40B4-BE49-F238E27FC236}">
                <a16:creationId xmlns:a16="http://schemas.microsoft.com/office/drawing/2014/main" id="{E6095D00-106F-C777-E054-DBEE8FD3B2B1}"/>
              </a:ext>
            </a:extLst>
          </p:cNvPr>
          <p:cNvSpPr txBox="1"/>
          <p:nvPr/>
        </p:nvSpPr>
        <p:spPr>
          <a:xfrm>
            <a:off x="2992893" y="6055052"/>
            <a:ext cx="6134986" cy="584775"/>
          </a:xfrm>
          <a:prstGeom prst="rect">
            <a:avLst/>
          </a:prstGeom>
          <a:noFill/>
        </p:spPr>
        <p:txBody>
          <a:bodyPr wrap="square">
            <a:spAutoFit/>
          </a:bodyPr>
          <a:lstStyle/>
          <a:p>
            <a:pPr algn="ctr"/>
            <a:r>
              <a:rPr lang="en-GB" sz="1600">
                <a:solidFill>
                  <a:srgbClr val="4478A8"/>
                </a:solidFill>
                <a:latin typeface="Arial"/>
                <a:cs typeface="Arial"/>
              </a:rPr>
              <a:t>We will come back to fatigue on your home journey and </a:t>
            </a:r>
            <a:br>
              <a:rPr lang="en-GB" sz="1600">
                <a:solidFill>
                  <a:srgbClr val="4478A8"/>
                </a:solidFill>
                <a:latin typeface="Arial"/>
                <a:cs typeface="Arial"/>
              </a:rPr>
            </a:br>
            <a:r>
              <a:rPr lang="en-GB" sz="1600">
                <a:solidFill>
                  <a:srgbClr val="4478A8"/>
                </a:solidFill>
                <a:latin typeface="Arial"/>
                <a:cs typeface="Arial"/>
              </a:rPr>
              <a:t>good decision making in units 3 &amp; 4.   </a:t>
            </a:r>
            <a:endParaRPr lang="en-GB" sz="1600">
              <a:solidFill>
                <a:srgbClr val="4478A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935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02eda4e-14e3-4302-a901-9cd880e34d68">
      <Terms xmlns="http://schemas.microsoft.com/office/infopath/2007/PartnerControls"/>
    </lcf76f155ced4ddcb4097134ff3c332f>
    <TaxCatchAll xmlns="9147dea5-b50e-486a-ba3c-f09ff5616610" xsi:nil="true"/>
    <SharedWithUsers xmlns="9147dea5-b50e-486a-ba3c-f09ff5616610">
      <UserInfo>
        <DisplayName>Kavin Manivannan</DisplayName>
        <AccountId>67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39CB0D2B30E148A7988E9920D3A83D" ma:contentTypeVersion="18" ma:contentTypeDescription="Create a new document." ma:contentTypeScope="" ma:versionID="283a78c22c98726421a648e8386c2d1b">
  <xsd:schema xmlns:xsd="http://www.w3.org/2001/XMLSchema" xmlns:xs="http://www.w3.org/2001/XMLSchema" xmlns:p="http://schemas.microsoft.com/office/2006/metadata/properties" xmlns:ns2="102eda4e-14e3-4302-a901-9cd880e34d68" xmlns:ns3="9147dea5-b50e-486a-ba3c-f09ff5616610" targetNamespace="http://schemas.microsoft.com/office/2006/metadata/properties" ma:root="true" ma:fieldsID="e4789366f4990e09c10ebbb17f3410bb" ns2:_="" ns3:_="">
    <xsd:import namespace="102eda4e-14e3-4302-a901-9cd880e34d68"/>
    <xsd:import namespace="9147dea5-b50e-486a-ba3c-f09ff56166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2eda4e-14e3-4302-a901-9cd880e34d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8e4423-7147-4a67-ae6c-6a1847e0826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47dea5-b50e-486a-ba3c-f09ff561661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b30b62-da42-4db2-bbd6-f7c5c21a861c}" ma:internalName="TaxCatchAll" ma:showField="CatchAllData" ma:web="9147dea5-b50e-486a-ba3c-f09ff56166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5C7837-00D6-4FA8-A89D-6C29AE13800B}">
  <ds:schemaRefs>
    <ds:schemaRef ds:uri="http://schemas.microsoft.com/sharepoint/v3/contenttype/forms"/>
  </ds:schemaRefs>
</ds:datastoreItem>
</file>

<file path=customXml/itemProps2.xml><?xml version="1.0" encoding="utf-8"?>
<ds:datastoreItem xmlns:ds="http://schemas.openxmlformats.org/officeDocument/2006/customXml" ds:itemID="{28B3EA57-B2A2-4885-90D2-44F5279F242F}">
  <ds:schemaRefs>
    <ds:schemaRef ds:uri="437a4435-4850-4047-94e2-6cb59566910e"/>
    <ds:schemaRef ds:uri="b56bec59-e37f-4511-88f2-1abc37cd2c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712F7B1-E481-49F8-9B41-13189DDE5694}"/>
</file>

<file path=docProps/app.xml><?xml version="1.0" encoding="utf-8"?>
<Properties xmlns="http://schemas.openxmlformats.org/officeDocument/2006/extended-properties" xmlns:vt="http://schemas.openxmlformats.org/officeDocument/2006/docPropsVTypes">
  <TotalTime>0</TotalTime>
  <Words>3136</Words>
  <Application>Microsoft Office PowerPoint</Application>
  <PresentationFormat>Widescreen</PresentationFormat>
  <Paragraphs>296</Paragraphs>
  <Slides>28</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Arial,Sans-Serif</vt:lpstr>
      <vt:lpstr>Calibri</vt:lpstr>
      <vt:lpstr>Calibri Light</vt:lpstr>
      <vt:lpstr>inherit</vt:lpstr>
      <vt:lpstr>Symbol</vt:lpstr>
      <vt:lpstr>Tahoma</vt:lpstr>
      <vt:lpstr>Office Theme</vt:lpstr>
      <vt:lpstr>PowerPoint Presentation</vt:lpstr>
      <vt:lpstr>Key points from unit 1:</vt:lpstr>
      <vt:lpstr>What unit 2 will cover:</vt:lpstr>
      <vt:lpstr>Thinking about our model</vt:lpstr>
      <vt:lpstr>Fatigue has multiple causes </vt:lpstr>
      <vt:lpstr>But let us start with sleep…</vt:lpstr>
      <vt:lpstr>Controls for sleep-related fatigue </vt:lpstr>
      <vt:lpstr>Controls for sleep-related fatigue</vt:lpstr>
      <vt:lpstr>PowerPoint Presentation</vt:lpstr>
      <vt:lpstr>Thinking about physical fatigue: </vt:lpstr>
      <vt:lpstr>Controls for physical fatigue - Organisational</vt:lpstr>
      <vt:lpstr>Controls for physical fatigue</vt:lpstr>
      <vt:lpstr>PowerPoint Presentation</vt:lpstr>
      <vt:lpstr>Thinking about mental fatigue: </vt:lpstr>
      <vt:lpstr>Controls for mental fatigue - organisational</vt:lpstr>
      <vt:lpstr>Controls for mental fatigue</vt:lpstr>
      <vt:lpstr>PowerPoint Presentation</vt:lpstr>
      <vt:lpstr>Thinking about emotional fatigue: </vt:lpstr>
      <vt:lpstr>Controls for emotional fatigue - organisational</vt:lpstr>
      <vt:lpstr>Controls for emotional fatigue</vt:lpstr>
      <vt:lpstr>PowerPoint Presentation</vt:lpstr>
      <vt:lpstr>Our framework for managing fatigue risks</vt:lpstr>
      <vt:lpstr>Our framework for managing fatigue risks</vt:lpstr>
      <vt:lpstr>Training task</vt:lpstr>
      <vt:lpstr>Trainer notes: </vt:lpstr>
      <vt:lpstr>Summary unit 2:</vt:lpstr>
      <vt:lpstr>Useful 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Earle</dc:creator>
  <cp:lastModifiedBy>Gunavathy Gunavathy (she/her)</cp:lastModifiedBy>
  <cp:revision>2</cp:revision>
  <dcterms:created xsi:type="dcterms:W3CDTF">2023-10-30T15:10:45Z</dcterms:created>
  <dcterms:modified xsi:type="dcterms:W3CDTF">2024-08-05T13:30:45Z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0x010100C639CB0D2B30E148A7988E9920D3A83D</vt:lpwstr>
  </property>
  <property fmtid="{D5CDD505-2E9C-101B-9397-08002B2CF9AE}" pid="3" name="MediaServiceImageTags">
    <vt:lpwstr/>
  </property>
</Properties>
</file>