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8" r:id="rId5"/>
    <p:sldId id="256" r:id="rId6"/>
    <p:sldId id="272" r:id="rId7"/>
    <p:sldId id="257" r:id="rId8"/>
    <p:sldId id="259" r:id="rId9"/>
    <p:sldId id="277" r:id="rId10"/>
    <p:sldId id="281" r:id="rId11"/>
    <p:sldId id="274" r:id="rId12"/>
    <p:sldId id="260" r:id="rId13"/>
    <p:sldId id="283" r:id="rId14"/>
    <p:sldId id="275" r:id="rId15"/>
    <p:sldId id="280" r:id="rId16"/>
    <p:sldId id="282" r:id="rId17"/>
    <p:sldId id="265" r:id="rId18"/>
    <p:sldId id="284" r:id="rId19"/>
    <p:sldId id="273" r:id="rId20"/>
    <p:sldId id="270"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5D06CEA-FD41-85FF-37F2-DC52E194FABA}" name="Léa Fréour" initials="LF" userId="S::lea.freour@lampada.co::a3e8d91b-88a7-4149-97ba-0f2c7f21713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8A8"/>
    <a:srgbClr val="E9E9E0"/>
    <a:srgbClr val="ED7D31"/>
    <a:srgbClr val="E4E9F3"/>
    <a:srgbClr val="7C9AC0"/>
    <a:srgbClr val="A2B5D3"/>
    <a:srgbClr val="C9D3E6"/>
    <a:srgbClr val="336699"/>
    <a:srgbClr val="638ACF"/>
    <a:srgbClr val="82A1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C2C587-C844-4329-68DD-E5435F54D46E}" v="28" dt="2024-06-13T14:31:33.505"/>
    <p1510:client id="{CDB8179E-2379-2E9D-BF90-30192D898E2B}" v="31" dt="2024-06-14T06:44:46.670"/>
    <p1510:client id="{EB671FC0-6BDD-660B-A6B9-DA2EDAEE9014}" v="2045" dt="2024-06-14T06:37:37.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632C0B-17E6-456E-8232-4D7B2544223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DA8C7BC-CDBC-4D45-A9F3-2D7C2E9D2573}">
      <dgm:prSet/>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Why fatigue matters </a:t>
          </a:r>
        </a:p>
      </dgm:t>
    </dgm:pt>
    <dgm:pt modelId="{21734732-23AA-489C-B2BD-F6C7EC0D3C7F}" type="parTrans" cxnId="{E9032DCD-3BA1-45AB-BC56-CD2196DAB9D3}">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09B21F43-18E8-46F4-BB97-F163A0A3E17B}" type="sibTrans" cxnId="{E9032DCD-3BA1-45AB-BC56-CD2196DAB9D3}">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12B15D29-62F2-4A73-B6AE-153121F64CD0}">
      <dgm:prSet/>
      <dgm:spPr>
        <a:solidFill>
          <a:srgbClr val="E4E9F3"/>
        </a:solidFill>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What can happen if we don’t manage fatigue</a:t>
          </a:r>
        </a:p>
      </dgm:t>
    </dgm:pt>
    <dgm:pt modelId="{B9724601-FC85-45DD-AB7F-730DB943EE5B}" type="parTrans" cxnId="{29470B3B-FC6C-4398-B015-D485A0E9C79D}">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E4388D5A-18C1-4F3B-9E64-0665CD91B726}" type="sibTrans" cxnId="{29470B3B-FC6C-4398-B015-D485A0E9C79D}">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A0B22EA5-97C5-4D3F-811B-7F6BADD5C954}">
      <dgm:prSet/>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About this training course</a:t>
          </a:r>
        </a:p>
      </dgm:t>
    </dgm:pt>
    <dgm:pt modelId="{F899F5BD-C02F-4AC7-B953-F9E842AAA6A5}" type="parTrans" cxnId="{3498F316-3796-46EF-B45B-7A10AF9C2128}">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F2BEB3E1-887C-484B-A3B3-C3EAA50EC254}" type="sibTrans" cxnId="{3498F316-3796-46EF-B45B-7A10AF9C2128}">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7FD23172-CC69-46FF-8258-04DB8EA670C7}">
      <dgm:prSet/>
      <dgm:spPr>
        <a:solidFill>
          <a:srgbClr val="E4E9F3"/>
        </a:solidFill>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Introducing Alan and Deeta</a:t>
          </a:r>
        </a:p>
      </dgm:t>
    </dgm:pt>
    <dgm:pt modelId="{92F12E23-61DD-40F1-B08B-67FB8A061C86}" type="parTrans" cxnId="{D11FD385-5C53-4D67-9B3B-296D33C1BA9F}">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2EF0B35F-CB64-4962-8C98-D282AEE77B1C}" type="sibTrans" cxnId="{D11FD385-5C53-4D67-9B3B-296D33C1BA9F}">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11BA25BB-8437-46CC-8B59-314FA11D7143}">
      <dgm:prSet/>
      <dgm:spPr>
        <a:solidFill>
          <a:srgbClr val="E4E9F3"/>
        </a:solidFill>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A framework for managing fatigue risks </a:t>
          </a:r>
        </a:p>
      </dgm:t>
    </dgm:pt>
    <dgm:pt modelId="{F9150622-5815-46AF-9551-2F085D0504A5}" type="parTrans" cxnId="{8BBD0A74-F486-4E91-AC08-D9AE3CBCB6BA}">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C4B145DD-AAF9-4FA8-BF86-ADA85FA8FA28}" type="sibTrans" cxnId="{8BBD0A74-F486-4E91-AC08-D9AE3CBCB6BA}">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529B8973-3503-4B71-B7D5-850725A985EE}">
      <dgm:prSet/>
      <dgm:spPr>
        <a:solidFill>
          <a:srgbClr val="E4E9F3"/>
        </a:solidFill>
      </dgm:spPr>
      <dgm:t>
        <a:bodyPr/>
        <a:lstStyle/>
        <a:p>
          <a:pPr>
            <a:lnSpc>
              <a:spcPct val="100000"/>
            </a:lnSpc>
          </a:pPr>
          <a:r>
            <a:rPr lang="en-US" b="0">
              <a:solidFill>
                <a:srgbClr val="4478A8"/>
              </a:solidFill>
              <a:latin typeface="Arial" panose="020B0604020202020204" pitchFamily="34" charset="0"/>
              <a:cs typeface="Arial" panose="020B0604020202020204" pitchFamily="34" charset="0"/>
            </a:rPr>
            <a:t>Why fatigue is difficult to manage</a:t>
          </a:r>
        </a:p>
      </dgm:t>
    </dgm:pt>
    <dgm:pt modelId="{1E4DE839-D4E0-4B84-A4DA-2CE78D6DB4D8}" type="sibTrans" cxnId="{375494FE-ADC0-4584-9DF1-468DC7AB7D61}">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F3850E77-FEB1-41DF-9B45-6F83809E6F9E}" type="parTrans" cxnId="{375494FE-ADC0-4584-9DF1-468DC7AB7D61}">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0DC8ECC6-B6AD-490C-AF3A-C46DB2C9C17E}" type="pres">
      <dgm:prSet presAssocID="{11632C0B-17E6-456E-8232-4D7B25442239}" presName="root" presStyleCnt="0">
        <dgm:presLayoutVars>
          <dgm:dir/>
          <dgm:resizeHandles val="exact"/>
        </dgm:presLayoutVars>
      </dgm:prSet>
      <dgm:spPr/>
    </dgm:pt>
    <dgm:pt modelId="{39D0CE62-0866-4C56-999B-40283F838325}" type="pres">
      <dgm:prSet presAssocID="{BDA8C7BC-CDBC-4D45-A9F3-2D7C2E9D2573}" presName="compNode" presStyleCnt="0"/>
      <dgm:spPr/>
    </dgm:pt>
    <dgm:pt modelId="{3673BA86-2498-4D9C-B6B5-55853A3E5FFE}" type="pres">
      <dgm:prSet presAssocID="{BDA8C7BC-CDBC-4D45-A9F3-2D7C2E9D2573}" presName="bgRect" presStyleLbl="bgShp" presStyleIdx="0" presStyleCnt="6" custLinFactNeighborX="283" custLinFactNeighborY="-4806"/>
      <dgm:spPr>
        <a:solidFill>
          <a:srgbClr val="E4E9F3"/>
        </a:solidFill>
      </dgm:spPr>
    </dgm:pt>
    <dgm:pt modelId="{3803FB98-6041-4212-A597-E57FA3522139}" type="pres">
      <dgm:prSet presAssocID="{BDA8C7BC-CDBC-4D45-A9F3-2D7C2E9D2573}" presName="iconRect" presStyleLbl="node1" presStyleIdx="0" presStyleCnt="6" custLinFactNeighborY="4060"/>
      <dgm:spPr>
        <a:solidFill>
          <a:srgbClr val="4478A8"/>
        </a:solidFill>
        <a:ln>
          <a:solidFill>
            <a:srgbClr val="7C9AC0"/>
          </a:solidFill>
        </a:ln>
      </dgm:spPr>
      <dgm:extLst>
        <a:ext uri="{E40237B7-FDA0-4F09-8148-C483321AD2D9}">
          <dgm14:cNvPr xmlns:dgm14="http://schemas.microsoft.com/office/drawing/2010/diagram" id="0" name="" descr="Brain in head"/>
        </a:ext>
      </dgm:extLst>
    </dgm:pt>
    <dgm:pt modelId="{989C2957-48FD-40F2-A78E-6447BE4E24BD}" type="pres">
      <dgm:prSet presAssocID="{BDA8C7BC-CDBC-4D45-A9F3-2D7C2E9D2573}" presName="spaceRect" presStyleCnt="0"/>
      <dgm:spPr/>
    </dgm:pt>
    <dgm:pt modelId="{7203FE41-3E37-47C2-BACF-EE23A6F63360}" type="pres">
      <dgm:prSet presAssocID="{BDA8C7BC-CDBC-4D45-A9F3-2D7C2E9D2573}" presName="parTx" presStyleLbl="revTx" presStyleIdx="0" presStyleCnt="6">
        <dgm:presLayoutVars>
          <dgm:chMax val="0"/>
          <dgm:chPref val="0"/>
        </dgm:presLayoutVars>
      </dgm:prSet>
      <dgm:spPr/>
    </dgm:pt>
    <dgm:pt modelId="{A9115723-2661-4BB1-AF83-8C22614CF088}" type="pres">
      <dgm:prSet presAssocID="{09B21F43-18E8-46F4-BB97-F163A0A3E17B}" presName="sibTrans" presStyleCnt="0"/>
      <dgm:spPr/>
    </dgm:pt>
    <dgm:pt modelId="{AFB959EC-A0AA-48A7-82F2-63739EFC1EDC}" type="pres">
      <dgm:prSet presAssocID="{529B8973-3503-4B71-B7D5-850725A985EE}" presName="compNode" presStyleCnt="0"/>
      <dgm:spPr/>
    </dgm:pt>
    <dgm:pt modelId="{DE9BF80B-1FD6-4EC4-8AEE-183F6E757180}" type="pres">
      <dgm:prSet presAssocID="{529B8973-3503-4B71-B7D5-850725A985EE}" presName="bgRect" presStyleLbl="bgShp" presStyleIdx="1" presStyleCnt="6"/>
      <dgm:spPr>
        <a:solidFill>
          <a:srgbClr val="E4E9F3"/>
        </a:solidFill>
      </dgm:spPr>
    </dgm:pt>
    <dgm:pt modelId="{43AA83D4-5ED9-456A-BA60-77FA749DAF62}" type="pres">
      <dgm:prSet presAssocID="{529B8973-3503-4B71-B7D5-850725A985EE}" presName="iconRect" presStyleLbl="node1" presStyleIdx="1" presStyleCnt="6"/>
      <dgm:spPr>
        <a:solidFill>
          <a:srgbClr val="4478A8"/>
        </a:solidFill>
        <a:ln>
          <a:solidFill>
            <a:srgbClr val="7C9AC0"/>
          </a:solidFill>
        </a:ln>
      </dgm:spPr>
      <dgm:extLst>
        <a:ext uri="{E40237B7-FDA0-4F09-8148-C483321AD2D9}">
          <dgm14:cNvPr xmlns:dgm14="http://schemas.microsoft.com/office/drawing/2010/diagram" id="0" name="" descr="Iceberg with solid fill"/>
        </a:ext>
      </dgm:extLst>
    </dgm:pt>
    <dgm:pt modelId="{4073C86C-F2BE-4539-8DD7-214546091BED}" type="pres">
      <dgm:prSet presAssocID="{529B8973-3503-4B71-B7D5-850725A985EE}" presName="spaceRect" presStyleCnt="0"/>
      <dgm:spPr/>
    </dgm:pt>
    <dgm:pt modelId="{80A9FE94-A690-434E-9ADF-0495F96B78A8}" type="pres">
      <dgm:prSet presAssocID="{529B8973-3503-4B71-B7D5-850725A985EE}" presName="parTx" presStyleLbl="revTx" presStyleIdx="1" presStyleCnt="6">
        <dgm:presLayoutVars>
          <dgm:chMax val="0"/>
          <dgm:chPref val="0"/>
        </dgm:presLayoutVars>
      </dgm:prSet>
      <dgm:spPr/>
    </dgm:pt>
    <dgm:pt modelId="{29CE09AA-9D48-44A0-B369-05712590C3FF}" type="pres">
      <dgm:prSet presAssocID="{1E4DE839-D4E0-4B84-A4DA-2CE78D6DB4D8}" presName="sibTrans" presStyleCnt="0"/>
      <dgm:spPr/>
    </dgm:pt>
    <dgm:pt modelId="{CE773816-D554-425D-AF6F-DC0D334D16D9}" type="pres">
      <dgm:prSet presAssocID="{12B15D29-62F2-4A73-B6AE-153121F64CD0}" presName="compNode" presStyleCnt="0"/>
      <dgm:spPr/>
    </dgm:pt>
    <dgm:pt modelId="{E50FD14B-829F-400E-A4D5-C005B3DF3720}" type="pres">
      <dgm:prSet presAssocID="{12B15D29-62F2-4A73-B6AE-153121F64CD0}" presName="bgRect" presStyleLbl="bgShp" presStyleIdx="2" presStyleCnt="6"/>
      <dgm:spPr>
        <a:solidFill>
          <a:srgbClr val="E4E9F3"/>
        </a:solidFill>
      </dgm:spPr>
    </dgm:pt>
    <dgm:pt modelId="{D96A529B-A92A-42FC-9505-C66C340AFE53}" type="pres">
      <dgm:prSet presAssocID="{12B15D29-62F2-4A73-B6AE-153121F64CD0}" presName="iconRect" presStyleLbl="node1" presStyleIdx="2" presStyleCnt="6"/>
      <dgm:spPr>
        <a:solidFill>
          <a:srgbClr val="4478A8"/>
        </a:solidFill>
        <a:ln>
          <a:solidFill>
            <a:srgbClr val="7C9AC0"/>
          </a:solidFill>
        </a:ln>
      </dgm:spPr>
      <dgm:extLst>
        <a:ext uri="{E40237B7-FDA0-4F09-8148-C483321AD2D9}">
          <dgm14:cNvPr xmlns:dgm14="http://schemas.microsoft.com/office/drawing/2010/diagram" id="0" name="" descr="Teacher"/>
        </a:ext>
      </dgm:extLst>
    </dgm:pt>
    <dgm:pt modelId="{D5C084DB-2F6D-47A8-A3CF-2345F5EC8F8B}" type="pres">
      <dgm:prSet presAssocID="{12B15D29-62F2-4A73-B6AE-153121F64CD0}" presName="spaceRect" presStyleCnt="0"/>
      <dgm:spPr/>
    </dgm:pt>
    <dgm:pt modelId="{AF3E245A-4184-4445-B825-640B7A52B3FD}" type="pres">
      <dgm:prSet presAssocID="{12B15D29-62F2-4A73-B6AE-153121F64CD0}" presName="parTx" presStyleLbl="revTx" presStyleIdx="2" presStyleCnt="6">
        <dgm:presLayoutVars>
          <dgm:chMax val="0"/>
          <dgm:chPref val="0"/>
        </dgm:presLayoutVars>
      </dgm:prSet>
      <dgm:spPr/>
    </dgm:pt>
    <dgm:pt modelId="{F4CB5FCC-7A93-4293-84E1-33A1D7810556}" type="pres">
      <dgm:prSet presAssocID="{E4388D5A-18C1-4F3B-9E64-0665CD91B726}" presName="sibTrans" presStyleCnt="0"/>
      <dgm:spPr/>
    </dgm:pt>
    <dgm:pt modelId="{4B4D7DAD-ECDF-4C45-816B-3A1A8238EF84}" type="pres">
      <dgm:prSet presAssocID="{A0B22EA5-97C5-4D3F-811B-7F6BADD5C954}" presName="compNode" presStyleCnt="0"/>
      <dgm:spPr/>
    </dgm:pt>
    <dgm:pt modelId="{D7A2C4D6-803D-41C5-B28A-85602FE17088}" type="pres">
      <dgm:prSet presAssocID="{A0B22EA5-97C5-4D3F-811B-7F6BADD5C954}" presName="bgRect" presStyleLbl="bgShp" presStyleIdx="3" presStyleCnt="6"/>
      <dgm:spPr>
        <a:solidFill>
          <a:srgbClr val="E4E9F3"/>
        </a:solidFill>
      </dgm:spPr>
    </dgm:pt>
    <dgm:pt modelId="{E9754AC9-FCE9-46C1-8985-3659F706EAB6}" type="pres">
      <dgm:prSet presAssocID="{A0B22EA5-97C5-4D3F-811B-7F6BADD5C954}" presName="iconRect" presStyleLbl="node1" presStyleIdx="3" presStyleCnt="6"/>
      <dgm:spPr>
        <a:solidFill>
          <a:srgbClr val="4478A8"/>
        </a:solidFill>
        <a:ln>
          <a:solidFill>
            <a:srgbClr val="7C9AC0"/>
          </a:solidFill>
        </a:ln>
      </dgm:spPr>
      <dgm:extLst>
        <a:ext uri="{E40237B7-FDA0-4F09-8148-C483321AD2D9}">
          <dgm14:cNvPr xmlns:dgm14="http://schemas.microsoft.com/office/drawing/2010/diagram" id="0" name="" descr="Electrician"/>
        </a:ext>
      </dgm:extLst>
    </dgm:pt>
    <dgm:pt modelId="{5E18E45A-6BCC-40FB-A724-62F5E26B177D}" type="pres">
      <dgm:prSet presAssocID="{A0B22EA5-97C5-4D3F-811B-7F6BADD5C954}" presName="spaceRect" presStyleCnt="0"/>
      <dgm:spPr/>
    </dgm:pt>
    <dgm:pt modelId="{C90D1AA5-D5F7-4D34-B2DB-DEB43F580502}" type="pres">
      <dgm:prSet presAssocID="{A0B22EA5-97C5-4D3F-811B-7F6BADD5C954}" presName="parTx" presStyleLbl="revTx" presStyleIdx="3" presStyleCnt="6">
        <dgm:presLayoutVars>
          <dgm:chMax val="0"/>
          <dgm:chPref val="0"/>
        </dgm:presLayoutVars>
      </dgm:prSet>
      <dgm:spPr/>
    </dgm:pt>
    <dgm:pt modelId="{12B001D5-DDDD-4581-B3C0-A9FC2A913111}" type="pres">
      <dgm:prSet presAssocID="{F2BEB3E1-887C-484B-A3B3-C3EAA50EC254}" presName="sibTrans" presStyleCnt="0"/>
      <dgm:spPr/>
    </dgm:pt>
    <dgm:pt modelId="{9F04B53D-2B70-4104-AD5F-39377D9DCC37}" type="pres">
      <dgm:prSet presAssocID="{7FD23172-CC69-46FF-8258-04DB8EA670C7}" presName="compNode" presStyleCnt="0"/>
      <dgm:spPr/>
    </dgm:pt>
    <dgm:pt modelId="{9A06C885-F918-441E-954C-0454B3629575}" type="pres">
      <dgm:prSet presAssocID="{7FD23172-CC69-46FF-8258-04DB8EA670C7}" presName="bgRect" presStyleLbl="bgShp" presStyleIdx="4" presStyleCnt="6"/>
      <dgm:spPr>
        <a:solidFill>
          <a:srgbClr val="E4E9F3"/>
        </a:solidFill>
      </dgm:spPr>
    </dgm:pt>
    <dgm:pt modelId="{229F2A96-15EC-4280-AED5-0088535D2A1B}" type="pres">
      <dgm:prSet presAssocID="{7FD23172-CC69-46FF-8258-04DB8EA670C7}" presName="iconRect" presStyleLbl="node1" presStyleIdx="4" presStyleCnt="6"/>
      <dgm:spPr>
        <a:solidFill>
          <a:srgbClr val="4478A8"/>
        </a:solidFill>
        <a:ln>
          <a:solidFill>
            <a:srgbClr val="7C9AC0"/>
          </a:solidFill>
        </a:ln>
      </dgm:spPr>
      <dgm:extLst>
        <a:ext uri="{E40237B7-FDA0-4F09-8148-C483321AD2D9}">
          <dgm14:cNvPr xmlns:dgm14="http://schemas.microsoft.com/office/drawing/2010/diagram" id="0" name="" descr="Tired face with solid fill with solid fill"/>
        </a:ext>
      </dgm:extLst>
    </dgm:pt>
    <dgm:pt modelId="{530C45B5-D573-4A2B-A9D4-62B428B115E7}" type="pres">
      <dgm:prSet presAssocID="{7FD23172-CC69-46FF-8258-04DB8EA670C7}" presName="spaceRect" presStyleCnt="0"/>
      <dgm:spPr/>
    </dgm:pt>
    <dgm:pt modelId="{30AF64D9-1FA1-4970-9C37-902C7A2A933C}" type="pres">
      <dgm:prSet presAssocID="{7FD23172-CC69-46FF-8258-04DB8EA670C7}" presName="parTx" presStyleLbl="revTx" presStyleIdx="4" presStyleCnt="6">
        <dgm:presLayoutVars>
          <dgm:chMax val="0"/>
          <dgm:chPref val="0"/>
        </dgm:presLayoutVars>
      </dgm:prSet>
      <dgm:spPr/>
    </dgm:pt>
    <dgm:pt modelId="{DBB8C533-2FEF-45AC-BC4A-5652A00840CF}" type="pres">
      <dgm:prSet presAssocID="{2EF0B35F-CB64-4962-8C98-D282AEE77B1C}" presName="sibTrans" presStyleCnt="0"/>
      <dgm:spPr/>
    </dgm:pt>
    <dgm:pt modelId="{5F56A72F-B53A-41D8-A773-E8887E77BEA5}" type="pres">
      <dgm:prSet presAssocID="{11BA25BB-8437-46CC-8B59-314FA11D7143}" presName="compNode" presStyleCnt="0"/>
      <dgm:spPr/>
    </dgm:pt>
    <dgm:pt modelId="{E37FE722-A1A8-45C6-834B-AC0F6D0DC04A}" type="pres">
      <dgm:prSet presAssocID="{11BA25BB-8437-46CC-8B59-314FA11D7143}" presName="bgRect" presStyleLbl="bgShp" presStyleIdx="5" presStyleCnt="6"/>
      <dgm:spPr>
        <a:solidFill>
          <a:srgbClr val="E4E9F3"/>
        </a:solidFill>
      </dgm:spPr>
    </dgm:pt>
    <dgm:pt modelId="{28B3EE85-846C-4D59-A00C-65E666437F53}" type="pres">
      <dgm:prSet presAssocID="{11BA25BB-8437-46CC-8B59-314FA11D7143}" presName="iconRect" presStyleLbl="node1" presStyleIdx="5" presStyleCnt="6"/>
      <dgm:spPr>
        <a:solidFill>
          <a:srgbClr val="4478A8"/>
        </a:solidFill>
        <a:ln>
          <a:solidFill>
            <a:srgbClr val="7C9AC0"/>
          </a:solidFill>
        </a:ln>
      </dgm:spPr>
      <dgm:extLst>
        <a:ext uri="{E40237B7-FDA0-4F09-8148-C483321AD2D9}">
          <dgm14:cNvPr xmlns:dgm14="http://schemas.microsoft.com/office/drawing/2010/diagram" id="0" name="" descr="Checklist"/>
        </a:ext>
      </dgm:extLst>
    </dgm:pt>
    <dgm:pt modelId="{928F7D61-4551-44C7-B31A-FE6BBACBBE92}" type="pres">
      <dgm:prSet presAssocID="{11BA25BB-8437-46CC-8B59-314FA11D7143}" presName="spaceRect" presStyleCnt="0"/>
      <dgm:spPr/>
    </dgm:pt>
    <dgm:pt modelId="{19B01C20-EA79-466C-8EDA-7D10553027C2}" type="pres">
      <dgm:prSet presAssocID="{11BA25BB-8437-46CC-8B59-314FA11D7143}" presName="parTx" presStyleLbl="revTx" presStyleIdx="5" presStyleCnt="6">
        <dgm:presLayoutVars>
          <dgm:chMax val="0"/>
          <dgm:chPref val="0"/>
        </dgm:presLayoutVars>
      </dgm:prSet>
      <dgm:spPr/>
    </dgm:pt>
  </dgm:ptLst>
  <dgm:cxnLst>
    <dgm:cxn modelId="{3498F316-3796-46EF-B45B-7A10AF9C2128}" srcId="{11632C0B-17E6-456E-8232-4D7B25442239}" destId="{A0B22EA5-97C5-4D3F-811B-7F6BADD5C954}" srcOrd="3" destOrd="0" parTransId="{F899F5BD-C02F-4AC7-B953-F9E842AAA6A5}" sibTransId="{F2BEB3E1-887C-484B-A3B3-C3EAA50EC254}"/>
    <dgm:cxn modelId="{E582631D-767A-4C01-A286-DA6CC2307E66}" type="presOf" srcId="{A0B22EA5-97C5-4D3F-811B-7F6BADD5C954}" destId="{C90D1AA5-D5F7-4D34-B2DB-DEB43F580502}" srcOrd="0" destOrd="0" presId="urn:microsoft.com/office/officeart/2018/2/layout/IconVerticalSolidList"/>
    <dgm:cxn modelId="{29470B3B-FC6C-4398-B015-D485A0E9C79D}" srcId="{11632C0B-17E6-456E-8232-4D7B25442239}" destId="{12B15D29-62F2-4A73-B6AE-153121F64CD0}" srcOrd="2" destOrd="0" parTransId="{B9724601-FC85-45DD-AB7F-730DB943EE5B}" sibTransId="{E4388D5A-18C1-4F3B-9E64-0665CD91B726}"/>
    <dgm:cxn modelId="{8BBD0A74-F486-4E91-AC08-D9AE3CBCB6BA}" srcId="{11632C0B-17E6-456E-8232-4D7B25442239}" destId="{11BA25BB-8437-46CC-8B59-314FA11D7143}" srcOrd="5" destOrd="0" parTransId="{F9150622-5815-46AF-9551-2F085D0504A5}" sibTransId="{C4B145DD-AAF9-4FA8-BF86-ADA85FA8FA28}"/>
    <dgm:cxn modelId="{D11FD385-5C53-4D67-9B3B-296D33C1BA9F}" srcId="{11632C0B-17E6-456E-8232-4D7B25442239}" destId="{7FD23172-CC69-46FF-8258-04DB8EA670C7}" srcOrd="4" destOrd="0" parTransId="{92F12E23-61DD-40F1-B08B-67FB8A061C86}" sibTransId="{2EF0B35F-CB64-4962-8C98-D282AEE77B1C}"/>
    <dgm:cxn modelId="{76CF6690-2CAA-4BF3-A85A-C7F2B3383958}" type="presOf" srcId="{11BA25BB-8437-46CC-8B59-314FA11D7143}" destId="{19B01C20-EA79-466C-8EDA-7D10553027C2}" srcOrd="0" destOrd="0" presId="urn:microsoft.com/office/officeart/2018/2/layout/IconVerticalSolidList"/>
    <dgm:cxn modelId="{BEA0F2A0-F56C-4E43-8343-A574BB8FF882}" type="presOf" srcId="{529B8973-3503-4B71-B7D5-850725A985EE}" destId="{80A9FE94-A690-434E-9ADF-0495F96B78A8}" srcOrd="0" destOrd="0" presId="urn:microsoft.com/office/officeart/2018/2/layout/IconVerticalSolidList"/>
    <dgm:cxn modelId="{3AE766AD-8F08-4BBB-BE86-5E8D87F92EC8}" type="presOf" srcId="{12B15D29-62F2-4A73-B6AE-153121F64CD0}" destId="{AF3E245A-4184-4445-B825-640B7A52B3FD}" srcOrd="0" destOrd="0" presId="urn:microsoft.com/office/officeart/2018/2/layout/IconVerticalSolidList"/>
    <dgm:cxn modelId="{D69AEAB1-BE43-41B2-9988-B0A537AFBFB2}" type="presOf" srcId="{BDA8C7BC-CDBC-4D45-A9F3-2D7C2E9D2573}" destId="{7203FE41-3E37-47C2-BACF-EE23A6F63360}" srcOrd="0" destOrd="0" presId="urn:microsoft.com/office/officeart/2018/2/layout/IconVerticalSolidList"/>
    <dgm:cxn modelId="{5CA62EBB-FBF5-4CBD-80AE-6AE57BD5B7C1}" type="presOf" srcId="{11632C0B-17E6-456E-8232-4D7B25442239}" destId="{0DC8ECC6-B6AD-490C-AF3A-C46DB2C9C17E}" srcOrd="0" destOrd="0" presId="urn:microsoft.com/office/officeart/2018/2/layout/IconVerticalSolidList"/>
    <dgm:cxn modelId="{E9032DCD-3BA1-45AB-BC56-CD2196DAB9D3}" srcId="{11632C0B-17E6-456E-8232-4D7B25442239}" destId="{BDA8C7BC-CDBC-4D45-A9F3-2D7C2E9D2573}" srcOrd="0" destOrd="0" parTransId="{21734732-23AA-489C-B2BD-F6C7EC0D3C7F}" sibTransId="{09B21F43-18E8-46F4-BB97-F163A0A3E17B}"/>
    <dgm:cxn modelId="{A2BB96E1-21E4-43D6-89FA-915A44BC4BA3}" type="presOf" srcId="{7FD23172-CC69-46FF-8258-04DB8EA670C7}" destId="{30AF64D9-1FA1-4970-9C37-902C7A2A933C}" srcOrd="0" destOrd="0" presId="urn:microsoft.com/office/officeart/2018/2/layout/IconVerticalSolidList"/>
    <dgm:cxn modelId="{375494FE-ADC0-4584-9DF1-468DC7AB7D61}" srcId="{11632C0B-17E6-456E-8232-4D7B25442239}" destId="{529B8973-3503-4B71-B7D5-850725A985EE}" srcOrd="1" destOrd="0" parTransId="{F3850E77-FEB1-41DF-9B45-6F83809E6F9E}" sibTransId="{1E4DE839-D4E0-4B84-A4DA-2CE78D6DB4D8}"/>
    <dgm:cxn modelId="{78AC89E5-B98F-472F-AD2F-C8EECDA202A8}" type="presParOf" srcId="{0DC8ECC6-B6AD-490C-AF3A-C46DB2C9C17E}" destId="{39D0CE62-0866-4C56-999B-40283F838325}" srcOrd="0" destOrd="0" presId="urn:microsoft.com/office/officeart/2018/2/layout/IconVerticalSolidList"/>
    <dgm:cxn modelId="{D926EAEB-ABE8-464F-91C8-8A9771169FBE}" type="presParOf" srcId="{39D0CE62-0866-4C56-999B-40283F838325}" destId="{3673BA86-2498-4D9C-B6B5-55853A3E5FFE}" srcOrd="0" destOrd="0" presId="urn:microsoft.com/office/officeart/2018/2/layout/IconVerticalSolidList"/>
    <dgm:cxn modelId="{0DE230BE-4E92-4C4D-ACC9-361B076645C0}" type="presParOf" srcId="{39D0CE62-0866-4C56-999B-40283F838325}" destId="{3803FB98-6041-4212-A597-E57FA3522139}" srcOrd="1" destOrd="0" presId="urn:microsoft.com/office/officeart/2018/2/layout/IconVerticalSolidList"/>
    <dgm:cxn modelId="{5BA96C6C-7178-4B24-ABE6-70B2A373BC85}" type="presParOf" srcId="{39D0CE62-0866-4C56-999B-40283F838325}" destId="{989C2957-48FD-40F2-A78E-6447BE4E24BD}" srcOrd="2" destOrd="0" presId="urn:microsoft.com/office/officeart/2018/2/layout/IconVerticalSolidList"/>
    <dgm:cxn modelId="{A094935D-260C-4BDC-84B4-B878477BBAF5}" type="presParOf" srcId="{39D0CE62-0866-4C56-999B-40283F838325}" destId="{7203FE41-3E37-47C2-BACF-EE23A6F63360}" srcOrd="3" destOrd="0" presId="urn:microsoft.com/office/officeart/2018/2/layout/IconVerticalSolidList"/>
    <dgm:cxn modelId="{E926FD36-E794-4553-87BD-F5A83E3F1CB1}" type="presParOf" srcId="{0DC8ECC6-B6AD-490C-AF3A-C46DB2C9C17E}" destId="{A9115723-2661-4BB1-AF83-8C22614CF088}" srcOrd="1" destOrd="0" presId="urn:microsoft.com/office/officeart/2018/2/layout/IconVerticalSolidList"/>
    <dgm:cxn modelId="{B553C04B-19FE-419A-9FFB-92908C7BA2A5}" type="presParOf" srcId="{0DC8ECC6-B6AD-490C-AF3A-C46DB2C9C17E}" destId="{AFB959EC-A0AA-48A7-82F2-63739EFC1EDC}" srcOrd="2" destOrd="0" presId="urn:microsoft.com/office/officeart/2018/2/layout/IconVerticalSolidList"/>
    <dgm:cxn modelId="{AA33A8B0-7218-40B0-9889-FB2F794F9A84}" type="presParOf" srcId="{AFB959EC-A0AA-48A7-82F2-63739EFC1EDC}" destId="{DE9BF80B-1FD6-4EC4-8AEE-183F6E757180}" srcOrd="0" destOrd="0" presId="urn:microsoft.com/office/officeart/2018/2/layout/IconVerticalSolidList"/>
    <dgm:cxn modelId="{4236DC76-1A43-440A-9C84-A40CF1D55DB5}" type="presParOf" srcId="{AFB959EC-A0AA-48A7-82F2-63739EFC1EDC}" destId="{43AA83D4-5ED9-456A-BA60-77FA749DAF62}" srcOrd="1" destOrd="0" presId="urn:microsoft.com/office/officeart/2018/2/layout/IconVerticalSolidList"/>
    <dgm:cxn modelId="{D6549F8F-24F3-40F2-B4FC-7633D159042C}" type="presParOf" srcId="{AFB959EC-A0AA-48A7-82F2-63739EFC1EDC}" destId="{4073C86C-F2BE-4539-8DD7-214546091BED}" srcOrd="2" destOrd="0" presId="urn:microsoft.com/office/officeart/2018/2/layout/IconVerticalSolidList"/>
    <dgm:cxn modelId="{473C8AEB-6604-439A-8AB5-84EAB835A7D4}" type="presParOf" srcId="{AFB959EC-A0AA-48A7-82F2-63739EFC1EDC}" destId="{80A9FE94-A690-434E-9ADF-0495F96B78A8}" srcOrd="3" destOrd="0" presId="urn:microsoft.com/office/officeart/2018/2/layout/IconVerticalSolidList"/>
    <dgm:cxn modelId="{53627693-9294-48A1-BC76-1EC24882511C}" type="presParOf" srcId="{0DC8ECC6-B6AD-490C-AF3A-C46DB2C9C17E}" destId="{29CE09AA-9D48-44A0-B369-05712590C3FF}" srcOrd="3" destOrd="0" presId="urn:microsoft.com/office/officeart/2018/2/layout/IconVerticalSolidList"/>
    <dgm:cxn modelId="{ECBEFC2B-AEFD-4F5A-8376-F21A0BDCCFB8}" type="presParOf" srcId="{0DC8ECC6-B6AD-490C-AF3A-C46DB2C9C17E}" destId="{CE773816-D554-425D-AF6F-DC0D334D16D9}" srcOrd="4" destOrd="0" presId="urn:microsoft.com/office/officeart/2018/2/layout/IconVerticalSolidList"/>
    <dgm:cxn modelId="{4DF15F71-D279-4A03-88A4-F7A3EDB18106}" type="presParOf" srcId="{CE773816-D554-425D-AF6F-DC0D334D16D9}" destId="{E50FD14B-829F-400E-A4D5-C005B3DF3720}" srcOrd="0" destOrd="0" presId="urn:microsoft.com/office/officeart/2018/2/layout/IconVerticalSolidList"/>
    <dgm:cxn modelId="{42EB2076-D28E-40B0-BE00-469ECFF544C4}" type="presParOf" srcId="{CE773816-D554-425D-AF6F-DC0D334D16D9}" destId="{D96A529B-A92A-42FC-9505-C66C340AFE53}" srcOrd="1" destOrd="0" presId="urn:microsoft.com/office/officeart/2018/2/layout/IconVerticalSolidList"/>
    <dgm:cxn modelId="{3EA57EAE-7DAC-437E-BFD2-782A27B4ACE2}" type="presParOf" srcId="{CE773816-D554-425D-AF6F-DC0D334D16D9}" destId="{D5C084DB-2F6D-47A8-A3CF-2345F5EC8F8B}" srcOrd="2" destOrd="0" presId="urn:microsoft.com/office/officeart/2018/2/layout/IconVerticalSolidList"/>
    <dgm:cxn modelId="{07851D04-EAC7-4DA1-A864-4E43675ECE86}" type="presParOf" srcId="{CE773816-D554-425D-AF6F-DC0D334D16D9}" destId="{AF3E245A-4184-4445-B825-640B7A52B3FD}" srcOrd="3" destOrd="0" presId="urn:microsoft.com/office/officeart/2018/2/layout/IconVerticalSolidList"/>
    <dgm:cxn modelId="{A4B422A2-C0E1-42B3-B003-73B6D9FF4F04}" type="presParOf" srcId="{0DC8ECC6-B6AD-490C-AF3A-C46DB2C9C17E}" destId="{F4CB5FCC-7A93-4293-84E1-33A1D7810556}" srcOrd="5" destOrd="0" presId="urn:microsoft.com/office/officeart/2018/2/layout/IconVerticalSolidList"/>
    <dgm:cxn modelId="{2936C698-71EF-4572-9DC1-6C549431F8FE}" type="presParOf" srcId="{0DC8ECC6-B6AD-490C-AF3A-C46DB2C9C17E}" destId="{4B4D7DAD-ECDF-4C45-816B-3A1A8238EF84}" srcOrd="6" destOrd="0" presId="urn:microsoft.com/office/officeart/2018/2/layout/IconVerticalSolidList"/>
    <dgm:cxn modelId="{E9B5F32A-53F7-49F9-A161-1A470AA68EC3}" type="presParOf" srcId="{4B4D7DAD-ECDF-4C45-816B-3A1A8238EF84}" destId="{D7A2C4D6-803D-41C5-B28A-85602FE17088}" srcOrd="0" destOrd="0" presId="urn:microsoft.com/office/officeart/2018/2/layout/IconVerticalSolidList"/>
    <dgm:cxn modelId="{73E975D0-9876-4AEB-A8E9-BDD7A2D90E59}" type="presParOf" srcId="{4B4D7DAD-ECDF-4C45-816B-3A1A8238EF84}" destId="{E9754AC9-FCE9-46C1-8985-3659F706EAB6}" srcOrd="1" destOrd="0" presId="urn:microsoft.com/office/officeart/2018/2/layout/IconVerticalSolidList"/>
    <dgm:cxn modelId="{63A8C1C6-9E69-4F7E-939B-31866FE5F572}" type="presParOf" srcId="{4B4D7DAD-ECDF-4C45-816B-3A1A8238EF84}" destId="{5E18E45A-6BCC-40FB-A724-62F5E26B177D}" srcOrd="2" destOrd="0" presId="urn:microsoft.com/office/officeart/2018/2/layout/IconVerticalSolidList"/>
    <dgm:cxn modelId="{11C0FE2A-BF25-4ABE-BEAF-23ADF4D28E91}" type="presParOf" srcId="{4B4D7DAD-ECDF-4C45-816B-3A1A8238EF84}" destId="{C90D1AA5-D5F7-4D34-B2DB-DEB43F580502}" srcOrd="3" destOrd="0" presId="urn:microsoft.com/office/officeart/2018/2/layout/IconVerticalSolidList"/>
    <dgm:cxn modelId="{58396A07-F6C2-487A-850D-25E81B6E861F}" type="presParOf" srcId="{0DC8ECC6-B6AD-490C-AF3A-C46DB2C9C17E}" destId="{12B001D5-DDDD-4581-B3C0-A9FC2A913111}" srcOrd="7" destOrd="0" presId="urn:microsoft.com/office/officeart/2018/2/layout/IconVerticalSolidList"/>
    <dgm:cxn modelId="{91D12352-87AA-41FA-84FC-69E074871650}" type="presParOf" srcId="{0DC8ECC6-B6AD-490C-AF3A-C46DB2C9C17E}" destId="{9F04B53D-2B70-4104-AD5F-39377D9DCC37}" srcOrd="8" destOrd="0" presId="urn:microsoft.com/office/officeart/2018/2/layout/IconVerticalSolidList"/>
    <dgm:cxn modelId="{57C71AD7-75F3-4839-BC8E-5E4CB289611A}" type="presParOf" srcId="{9F04B53D-2B70-4104-AD5F-39377D9DCC37}" destId="{9A06C885-F918-441E-954C-0454B3629575}" srcOrd="0" destOrd="0" presId="urn:microsoft.com/office/officeart/2018/2/layout/IconVerticalSolidList"/>
    <dgm:cxn modelId="{981FAF4F-49FE-43EF-A35A-1C4D4A11B963}" type="presParOf" srcId="{9F04B53D-2B70-4104-AD5F-39377D9DCC37}" destId="{229F2A96-15EC-4280-AED5-0088535D2A1B}" srcOrd="1" destOrd="0" presId="urn:microsoft.com/office/officeart/2018/2/layout/IconVerticalSolidList"/>
    <dgm:cxn modelId="{6A5ECF5F-B9F0-47EF-AC8C-2CEC388BA70F}" type="presParOf" srcId="{9F04B53D-2B70-4104-AD5F-39377D9DCC37}" destId="{530C45B5-D573-4A2B-A9D4-62B428B115E7}" srcOrd="2" destOrd="0" presId="urn:microsoft.com/office/officeart/2018/2/layout/IconVerticalSolidList"/>
    <dgm:cxn modelId="{09AE98A8-9CDC-4450-A3AC-0A9FF08AD8CD}" type="presParOf" srcId="{9F04B53D-2B70-4104-AD5F-39377D9DCC37}" destId="{30AF64D9-1FA1-4970-9C37-902C7A2A933C}" srcOrd="3" destOrd="0" presId="urn:microsoft.com/office/officeart/2018/2/layout/IconVerticalSolidList"/>
    <dgm:cxn modelId="{B8A590F5-EA60-4ABA-AE98-506B413243B5}" type="presParOf" srcId="{0DC8ECC6-B6AD-490C-AF3A-C46DB2C9C17E}" destId="{DBB8C533-2FEF-45AC-BC4A-5652A00840CF}" srcOrd="9" destOrd="0" presId="urn:microsoft.com/office/officeart/2018/2/layout/IconVerticalSolidList"/>
    <dgm:cxn modelId="{475FE8DA-F048-4934-AB62-D4D402B63B1B}" type="presParOf" srcId="{0DC8ECC6-B6AD-490C-AF3A-C46DB2C9C17E}" destId="{5F56A72F-B53A-41D8-A773-E8887E77BEA5}" srcOrd="10" destOrd="0" presId="urn:microsoft.com/office/officeart/2018/2/layout/IconVerticalSolidList"/>
    <dgm:cxn modelId="{96847872-A9B2-48D4-A211-6B6765B44BAE}" type="presParOf" srcId="{5F56A72F-B53A-41D8-A773-E8887E77BEA5}" destId="{E37FE722-A1A8-45C6-834B-AC0F6D0DC04A}" srcOrd="0" destOrd="0" presId="urn:microsoft.com/office/officeart/2018/2/layout/IconVerticalSolidList"/>
    <dgm:cxn modelId="{13121BCC-0635-4943-82FD-8BC21765CE57}" type="presParOf" srcId="{5F56A72F-B53A-41D8-A773-E8887E77BEA5}" destId="{28B3EE85-846C-4D59-A00C-65E666437F53}" srcOrd="1" destOrd="0" presId="urn:microsoft.com/office/officeart/2018/2/layout/IconVerticalSolidList"/>
    <dgm:cxn modelId="{0289DD67-E9A0-4FE3-91A3-010D171B0D59}" type="presParOf" srcId="{5F56A72F-B53A-41D8-A773-E8887E77BEA5}" destId="{928F7D61-4551-44C7-B31A-FE6BBACBBE92}" srcOrd="2" destOrd="0" presId="urn:microsoft.com/office/officeart/2018/2/layout/IconVerticalSolidList"/>
    <dgm:cxn modelId="{E40E78EA-1338-4DA7-A887-ECBC8BD34A88}" type="presParOf" srcId="{5F56A72F-B53A-41D8-A773-E8887E77BEA5}" destId="{19B01C20-EA79-466C-8EDA-7D10553027C2}" srcOrd="3" destOrd="0" presId="urn:microsoft.com/office/officeart/2018/2/layout/IconVerticalSoli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16BBBC-2B33-42FD-B056-70535B539FA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13C690B3-9BDF-426A-9520-3E54F85894DB}">
      <dgm:prSet phldrT="[Text]" custT="1"/>
      <dgm:spPr>
        <a:solidFill>
          <a:srgbClr val="E4E9F3"/>
        </a:solidFill>
      </dgm:spPr>
      <dgm:t>
        <a:bodyPr/>
        <a:lstStyle/>
        <a:p>
          <a:pPr>
            <a:buFont typeface="Arial" panose="020B0604020202020204" pitchFamily="34" charset="0"/>
            <a:buAutoNum type="arabicPeriod"/>
          </a:pPr>
          <a:r>
            <a:rPr lang="en-US" sz="1800" b="1">
              <a:solidFill>
                <a:srgbClr val="4478A8"/>
              </a:solidFill>
              <a:latin typeface="Arial" panose="020B0604020202020204" pitchFamily="34" charset="0"/>
              <a:cs typeface="Arial" panose="020B0604020202020204" pitchFamily="34" charset="0"/>
            </a:rPr>
            <a:t>1. there are safety critical tasks with high costs of error - particularly to the health and safety of workers and members of the public</a:t>
          </a:r>
          <a:endParaRPr lang="en-GB" sz="1800" b="1">
            <a:solidFill>
              <a:srgbClr val="4478A8"/>
            </a:solidFill>
            <a:latin typeface="Arial" panose="020B0604020202020204" pitchFamily="34" charset="0"/>
            <a:cs typeface="Arial" panose="020B0604020202020204" pitchFamily="34" charset="0"/>
          </a:endParaRPr>
        </a:p>
      </dgm:t>
    </dgm:pt>
    <dgm:pt modelId="{C8D1C31B-C5C6-4BCF-8FB3-E31D981C8C5E}" type="parTrans" cxnId="{B4F9D10F-9C0F-49D2-8B85-FD56D753FD18}">
      <dgm:prSet/>
      <dgm:spPr/>
      <dgm:t>
        <a:bodyPr/>
        <a:lstStyle/>
        <a:p>
          <a:endParaRPr lang="en-GB"/>
        </a:p>
      </dgm:t>
    </dgm:pt>
    <dgm:pt modelId="{EE4A680A-2AF9-43EA-B4F7-C5905546D70E}" type="sibTrans" cxnId="{B4F9D10F-9C0F-49D2-8B85-FD56D753FD18}">
      <dgm:prSet/>
      <dgm:spPr/>
      <dgm:t>
        <a:bodyPr/>
        <a:lstStyle/>
        <a:p>
          <a:endParaRPr lang="en-GB"/>
        </a:p>
      </dgm:t>
    </dgm:pt>
    <dgm:pt modelId="{E799E503-1EA3-411C-B793-629F00234655}">
      <dgm:prSet custT="1"/>
      <dgm:spPr>
        <a:solidFill>
          <a:srgbClr val="E4E9F3"/>
        </a:solidFill>
      </dgm:spPr>
      <dgm:t>
        <a:bodyPr/>
        <a:lstStyle/>
        <a:p>
          <a:r>
            <a:rPr lang="en-US" sz="1800" b="1">
              <a:solidFill>
                <a:srgbClr val="4478A8"/>
              </a:solidFill>
              <a:latin typeface="Arial" panose="020B0604020202020204" pitchFamily="34" charset="0"/>
              <a:cs typeface="Arial" panose="020B0604020202020204" pitchFamily="34" charset="0"/>
            </a:rPr>
            <a:t>2. there is disruption to standard sleep patterns and/or periods of intense working with prolonged or complex demands  </a:t>
          </a:r>
        </a:p>
      </dgm:t>
    </dgm:pt>
    <dgm:pt modelId="{1639D9B8-2237-4519-93CF-254A82CF9EB6}" type="parTrans" cxnId="{7D90C95B-4F9D-4270-815E-44D40FD589A0}">
      <dgm:prSet/>
      <dgm:spPr/>
      <dgm:t>
        <a:bodyPr/>
        <a:lstStyle/>
        <a:p>
          <a:endParaRPr lang="en-GB"/>
        </a:p>
      </dgm:t>
    </dgm:pt>
    <dgm:pt modelId="{D76AD7F8-6A6D-4DC3-A2F2-BACB6E7EE397}" type="sibTrans" cxnId="{7D90C95B-4F9D-4270-815E-44D40FD589A0}">
      <dgm:prSet/>
      <dgm:spPr/>
      <dgm:t>
        <a:bodyPr/>
        <a:lstStyle/>
        <a:p>
          <a:endParaRPr lang="en-GB"/>
        </a:p>
      </dgm:t>
    </dgm:pt>
    <dgm:pt modelId="{E9D8A33A-2437-4343-9DA9-85847D6644D8}" type="pres">
      <dgm:prSet presAssocID="{4916BBBC-2B33-42FD-B056-70535B539FA3}" presName="diagram" presStyleCnt="0">
        <dgm:presLayoutVars>
          <dgm:chPref val="1"/>
          <dgm:dir/>
          <dgm:animOne val="branch"/>
          <dgm:animLvl val="lvl"/>
          <dgm:resizeHandles/>
        </dgm:presLayoutVars>
      </dgm:prSet>
      <dgm:spPr/>
    </dgm:pt>
    <dgm:pt modelId="{1CA0485D-9E9B-40DB-A9AF-B82B79F31CC3}" type="pres">
      <dgm:prSet presAssocID="{13C690B3-9BDF-426A-9520-3E54F85894DB}" presName="root" presStyleCnt="0"/>
      <dgm:spPr/>
    </dgm:pt>
    <dgm:pt modelId="{E52A8CAD-EB18-4E72-BE3C-7E7B05378C57}" type="pres">
      <dgm:prSet presAssocID="{13C690B3-9BDF-426A-9520-3E54F85894DB}" presName="rootComposite" presStyleCnt="0"/>
      <dgm:spPr/>
    </dgm:pt>
    <dgm:pt modelId="{F8702A25-031A-4163-84D6-DAF1119298C3}" type="pres">
      <dgm:prSet presAssocID="{13C690B3-9BDF-426A-9520-3E54F85894DB}" presName="rootText" presStyleLbl="node1" presStyleIdx="0" presStyleCnt="2" custScaleY="80296" custLinFactNeighborX="1492" custLinFactNeighborY="32061"/>
      <dgm:spPr/>
    </dgm:pt>
    <dgm:pt modelId="{4A6F8370-664F-4484-A9ED-E41B1A24FDF9}" type="pres">
      <dgm:prSet presAssocID="{13C690B3-9BDF-426A-9520-3E54F85894DB}" presName="rootConnector" presStyleLbl="node1" presStyleIdx="0" presStyleCnt="2"/>
      <dgm:spPr/>
    </dgm:pt>
    <dgm:pt modelId="{FDD49840-F1D8-4B3D-ADD2-4D4EA19589FF}" type="pres">
      <dgm:prSet presAssocID="{13C690B3-9BDF-426A-9520-3E54F85894DB}" presName="childShape" presStyleCnt="0"/>
      <dgm:spPr/>
    </dgm:pt>
    <dgm:pt modelId="{E375E1ED-7939-482A-B5EF-DA791C50836B}" type="pres">
      <dgm:prSet presAssocID="{E799E503-1EA3-411C-B793-629F00234655}" presName="root" presStyleCnt="0"/>
      <dgm:spPr/>
    </dgm:pt>
    <dgm:pt modelId="{729BB594-7906-4BAA-B708-515B23124838}" type="pres">
      <dgm:prSet presAssocID="{E799E503-1EA3-411C-B793-629F00234655}" presName="rootComposite" presStyleCnt="0"/>
      <dgm:spPr/>
    </dgm:pt>
    <dgm:pt modelId="{D6AB1880-7CA2-4C5E-AF7C-F1C976BEE016}" type="pres">
      <dgm:prSet presAssocID="{E799E503-1EA3-411C-B793-629F00234655}" presName="rootText" presStyleLbl="node1" presStyleIdx="1" presStyleCnt="2" custScaleY="80296" custLinFactNeighborX="-5674" custLinFactNeighborY="32061"/>
      <dgm:spPr/>
    </dgm:pt>
    <dgm:pt modelId="{5A5E35FA-FC0F-4486-91F0-34BFCE2F1D35}" type="pres">
      <dgm:prSet presAssocID="{E799E503-1EA3-411C-B793-629F00234655}" presName="rootConnector" presStyleLbl="node1" presStyleIdx="1" presStyleCnt="2"/>
      <dgm:spPr/>
    </dgm:pt>
    <dgm:pt modelId="{16EF8C76-A1EA-4BF1-B154-5D201857BCBE}" type="pres">
      <dgm:prSet presAssocID="{E799E503-1EA3-411C-B793-629F00234655}" presName="childShape" presStyleCnt="0"/>
      <dgm:spPr/>
    </dgm:pt>
  </dgm:ptLst>
  <dgm:cxnLst>
    <dgm:cxn modelId="{B4F9D10F-9C0F-49D2-8B85-FD56D753FD18}" srcId="{4916BBBC-2B33-42FD-B056-70535B539FA3}" destId="{13C690B3-9BDF-426A-9520-3E54F85894DB}" srcOrd="0" destOrd="0" parTransId="{C8D1C31B-C5C6-4BCF-8FB3-E31D981C8C5E}" sibTransId="{EE4A680A-2AF9-43EA-B4F7-C5905546D70E}"/>
    <dgm:cxn modelId="{7D90C95B-4F9D-4270-815E-44D40FD589A0}" srcId="{4916BBBC-2B33-42FD-B056-70535B539FA3}" destId="{E799E503-1EA3-411C-B793-629F00234655}" srcOrd="1" destOrd="0" parTransId="{1639D9B8-2237-4519-93CF-254A82CF9EB6}" sibTransId="{D76AD7F8-6A6D-4DC3-A2F2-BACB6E7EE397}"/>
    <dgm:cxn modelId="{E78E214F-2893-44EE-B2B6-5DCA409AB04F}" type="presOf" srcId="{4916BBBC-2B33-42FD-B056-70535B539FA3}" destId="{E9D8A33A-2437-4343-9DA9-85847D6644D8}" srcOrd="0" destOrd="0" presId="urn:microsoft.com/office/officeart/2005/8/layout/hierarchy3"/>
    <dgm:cxn modelId="{80818DA2-51DA-482C-A4E6-1E2B6B1C096F}" type="presOf" srcId="{13C690B3-9BDF-426A-9520-3E54F85894DB}" destId="{F8702A25-031A-4163-84D6-DAF1119298C3}" srcOrd="0" destOrd="0" presId="urn:microsoft.com/office/officeart/2005/8/layout/hierarchy3"/>
    <dgm:cxn modelId="{1EDFC9A9-DFBE-4632-8495-C4F2BAF31B43}" type="presOf" srcId="{E799E503-1EA3-411C-B793-629F00234655}" destId="{D6AB1880-7CA2-4C5E-AF7C-F1C976BEE016}" srcOrd="0" destOrd="0" presId="urn:microsoft.com/office/officeart/2005/8/layout/hierarchy3"/>
    <dgm:cxn modelId="{670D06C6-B9E4-4343-9882-3782AA095673}" type="presOf" srcId="{13C690B3-9BDF-426A-9520-3E54F85894DB}" destId="{4A6F8370-664F-4484-A9ED-E41B1A24FDF9}" srcOrd="1" destOrd="0" presId="urn:microsoft.com/office/officeart/2005/8/layout/hierarchy3"/>
    <dgm:cxn modelId="{686B21CA-A59F-4E7E-9248-A63AFBFD7F2A}" type="presOf" srcId="{E799E503-1EA3-411C-B793-629F00234655}" destId="{5A5E35FA-FC0F-4486-91F0-34BFCE2F1D35}" srcOrd="1" destOrd="0" presId="urn:microsoft.com/office/officeart/2005/8/layout/hierarchy3"/>
    <dgm:cxn modelId="{9767AF3C-D5E0-4F80-88D8-B9C21D3EBEDB}" type="presParOf" srcId="{E9D8A33A-2437-4343-9DA9-85847D6644D8}" destId="{1CA0485D-9E9B-40DB-A9AF-B82B79F31CC3}" srcOrd="0" destOrd="0" presId="urn:microsoft.com/office/officeart/2005/8/layout/hierarchy3"/>
    <dgm:cxn modelId="{F488CE87-1F87-4E63-8D49-3D0BB86F7262}" type="presParOf" srcId="{1CA0485D-9E9B-40DB-A9AF-B82B79F31CC3}" destId="{E52A8CAD-EB18-4E72-BE3C-7E7B05378C57}" srcOrd="0" destOrd="0" presId="urn:microsoft.com/office/officeart/2005/8/layout/hierarchy3"/>
    <dgm:cxn modelId="{961988BD-C343-48D5-A0E7-460982C4C6E7}" type="presParOf" srcId="{E52A8CAD-EB18-4E72-BE3C-7E7B05378C57}" destId="{F8702A25-031A-4163-84D6-DAF1119298C3}" srcOrd="0" destOrd="0" presId="urn:microsoft.com/office/officeart/2005/8/layout/hierarchy3"/>
    <dgm:cxn modelId="{928A8A70-F336-46E7-9610-72CD3F981FAA}" type="presParOf" srcId="{E52A8CAD-EB18-4E72-BE3C-7E7B05378C57}" destId="{4A6F8370-664F-4484-A9ED-E41B1A24FDF9}" srcOrd="1" destOrd="0" presId="urn:microsoft.com/office/officeart/2005/8/layout/hierarchy3"/>
    <dgm:cxn modelId="{871B7718-5C38-43DF-9563-8948D0F218CB}" type="presParOf" srcId="{1CA0485D-9E9B-40DB-A9AF-B82B79F31CC3}" destId="{FDD49840-F1D8-4B3D-ADD2-4D4EA19589FF}" srcOrd="1" destOrd="0" presId="urn:microsoft.com/office/officeart/2005/8/layout/hierarchy3"/>
    <dgm:cxn modelId="{F9E042E8-AD89-484A-B6B7-AD70AEDDBE33}" type="presParOf" srcId="{E9D8A33A-2437-4343-9DA9-85847D6644D8}" destId="{E375E1ED-7939-482A-B5EF-DA791C50836B}" srcOrd="1" destOrd="0" presId="urn:microsoft.com/office/officeart/2005/8/layout/hierarchy3"/>
    <dgm:cxn modelId="{2481E2B1-25DF-40CE-8E5B-EA81554997BC}" type="presParOf" srcId="{E375E1ED-7939-482A-B5EF-DA791C50836B}" destId="{729BB594-7906-4BAA-B708-515B23124838}" srcOrd="0" destOrd="0" presId="urn:microsoft.com/office/officeart/2005/8/layout/hierarchy3"/>
    <dgm:cxn modelId="{AB5722FF-45F2-4CD7-9DF0-8CA281A05036}" type="presParOf" srcId="{729BB594-7906-4BAA-B708-515B23124838}" destId="{D6AB1880-7CA2-4C5E-AF7C-F1C976BEE016}" srcOrd="0" destOrd="0" presId="urn:microsoft.com/office/officeart/2005/8/layout/hierarchy3"/>
    <dgm:cxn modelId="{B2D534D6-C868-4570-964A-F028AA60CF6F}" type="presParOf" srcId="{729BB594-7906-4BAA-B708-515B23124838}" destId="{5A5E35FA-FC0F-4486-91F0-34BFCE2F1D35}" srcOrd="1" destOrd="0" presId="urn:microsoft.com/office/officeart/2005/8/layout/hierarchy3"/>
    <dgm:cxn modelId="{7AA9EE79-7CB4-49AF-A431-8D479882AA6E}" type="presParOf" srcId="{E375E1ED-7939-482A-B5EF-DA791C50836B}" destId="{16EF8C76-A1EA-4BF1-B154-5D201857BCBE}" srcOrd="1"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1C5E37B-58B4-43B1-998D-29D73975958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2B6AC04C-22FE-475E-8E69-9FA5E52AD615}">
      <dgm:prSet phldrT="[Text]" custT="1"/>
      <dgm:spPr>
        <a:solidFill>
          <a:srgbClr val="E4E9F3"/>
        </a:solidFill>
      </dgm:spPr>
      <dgm:t>
        <a:bodyPr/>
        <a:lstStyle/>
        <a:p>
          <a:pPr rtl="0"/>
          <a:r>
            <a:rPr lang="en-US" sz="1800" b="1">
              <a:solidFill>
                <a:srgbClr val="4478A8"/>
              </a:solidFill>
              <a:latin typeface="Arial" panose="020B0604020202020204" pitchFamily="34" charset="0"/>
              <a:cs typeface="Arial" panose="020B0604020202020204" pitchFamily="34" charset="0"/>
            </a:rPr>
            <a:t>Causes are broad and interrelated </a:t>
          </a:r>
          <a:endParaRPr lang="en-GB" sz="1800" b="1">
            <a:solidFill>
              <a:srgbClr val="4478A8"/>
            </a:solidFill>
            <a:latin typeface="Arial" panose="020B0604020202020204" pitchFamily="34" charset="0"/>
            <a:cs typeface="Arial" panose="020B0604020202020204" pitchFamily="34" charset="0"/>
          </a:endParaRPr>
        </a:p>
      </dgm:t>
    </dgm:pt>
    <dgm:pt modelId="{569A188F-C2C1-4AED-B23E-6B6C7AE0CB46}" type="parTrans" cxnId="{3E8922F3-E633-4AF7-A5F5-DD9207F32CCF}">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3024E077-0CB1-4230-80A0-1138AFD4C5AB}" type="sibTrans" cxnId="{3E8922F3-E633-4AF7-A5F5-DD9207F32CCF}">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46CB79F4-4C70-467B-AC62-2FF2DFC1EA00}">
      <dgm:prSet phldrT="[Text]" custT="1"/>
      <dgm:spPr>
        <a:solidFill>
          <a:srgbClr val="E4E9F3"/>
        </a:solidFill>
      </dgm:spPr>
      <dgm:t>
        <a:bodyPr/>
        <a:lstStyle/>
        <a:p>
          <a:pPr rtl="0"/>
          <a:r>
            <a:rPr lang="en-US" sz="1800" b="1">
              <a:solidFill>
                <a:srgbClr val="4478A8"/>
              </a:solidFill>
              <a:latin typeface="Arial" panose="020B0604020202020204" pitchFamily="34" charset="0"/>
              <a:cs typeface="Arial" panose="020B0604020202020204" pitchFamily="34" charset="0"/>
            </a:rPr>
            <a:t>Onset of fatigue difficult to predict</a:t>
          </a:r>
        </a:p>
      </dgm:t>
    </dgm:pt>
    <dgm:pt modelId="{1ABB2045-6E41-4C31-B04D-25BAE14DBFE8}" type="parTrans" cxnId="{4DDCB0D3-01FC-45BB-A703-C8B1DD03F2DF}">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B6160219-963F-44BC-B8E8-E7E736918E7A}" type="sibTrans" cxnId="{4DDCB0D3-01FC-45BB-A703-C8B1DD03F2DF}">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037F4700-2334-401B-B3FB-13741B6E3BC0}">
      <dgm:prSet phldrT="[Text]" custT="1"/>
      <dgm:spPr>
        <a:solidFill>
          <a:srgbClr val="E4E9F3"/>
        </a:solidFill>
      </dgm:spPr>
      <dgm:t>
        <a:bodyPr/>
        <a:lstStyle/>
        <a:p>
          <a:pPr rtl="0"/>
          <a:r>
            <a:rPr lang="en-US" sz="1800" b="1">
              <a:solidFill>
                <a:srgbClr val="4478A8"/>
              </a:solidFill>
              <a:latin typeface="Arial" panose="020B0604020202020204" pitchFamily="34" charset="0"/>
              <a:cs typeface="Arial" panose="020B0604020202020204" pitchFamily="34" charset="0"/>
            </a:rPr>
            <a:t>Difficult to measure</a:t>
          </a:r>
          <a:endParaRPr lang="en-GB" sz="1800" b="1">
            <a:solidFill>
              <a:srgbClr val="4478A8"/>
            </a:solidFill>
            <a:latin typeface="Arial" panose="020B0604020202020204" pitchFamily="34" charset="0"/>
            <a:cs typeface="Arial" panose="020B0604020202020204" pitchFamily="34" charset="0"/>
          </a:endParaRPr>
        </a:p>
      </dgm:t>
    </dgm:pt>
    <dgm:pt modelId="{835C4044-0457-4791-928D-657D67F19737}" type="parTrans" cxnId="{2CE02135-DCDA-4CA6-A807-7E4766D7268A}">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2F7C8344-E156-4B25-8335-B5F9558CEB8B}" type="sibTrans" cxnId="{2CE02135-DCDA-4CA6-A807-7E4766D7268A}">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B59F5CD7-99A3-4352-A447-68F0E9139333}">
      <dgm:prSet phldrT="[Text]" custT="1"/>
      <dgm:spPr>
        <a:solidFill>
          <a:srgbClr val="E4E9F3"/>
        </a:solidFill>
      </dgm:spPr>
      <dgm:t>
        <a:bodyPr/>
        <a:lstStyle/>
        <a:p>
          <a:pPr rtl="0"/>
          <a:r>
            <a:rPr lang="en-US" sz="1800" b="1">
              <a:solidFill>
                <a:srgbClr val="4478A8"/>
              </a:solidFill>
              <a:latin typeface="Arial" panose="020B0604020202020204" pitchFamily="34" charset="0"/>
              <a:cs typeface="Arial" panose="020B0604020202020204" pitchFamily="34" charset="0"/>
            </a:rPr>
            <a:t>Our ability to assess our state deteriorates with fatigue</a:t>
          </a:r>
        </a:p>
      </dgm:t>
    </dgm:pt>
    <dgm:pt modelId="{857A661A-DCEE-4725-B8B0-284A86FD49F1}" type="parTrans" cxnId="{72155EAB-826C-4863-A924-741DF48B8B6C}">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D0EAED75-58F6-4A8A-B517-B620BC7B800A}" type="sibTrans" cxnId="{72155EAB-826C-4863-A924-741DF48B8B6C}">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20EEB468-AF67-4119-AEA2-1DE20543DBC0}">
      <dgm:prSet custT="1"/>
      <dgm:spPr>
        <a:solidFill>
          <a:srgbClr val="E4E9F3"/>
        </a:solidFill>
      </dgm:spPr>
      <dgm:t>
        <a:bodyPr/>
        <a:lstStyle/>
        <a:p>
          <a:r>
            <a:rPr lang="en-US" sz="1800" b="1">
              <a:solidFill>
                <a:srgbClr val="4478A8"/>
              </a:solidFill>
              <a:latin typeface="Arial" panose="020B0604020202020204" pitchFamily="34" charset="0"/>
              <a:cs typeface="Arial" panose="020B0604020202020204" pitchFamily="34" charset="0"/>
            </a:rPr>
            <a:t>Consequences are not all visible</a:t>
          </a:r>
        </a:p>
      </dgm:t>
    </dgm:pt>
    <dgm:pt modelId="{F25EA092-DB1F-4767-AE95-2E3ABBC876E4}" type="parTrans" cxnId="{BEAEE285-BD61-4705-BB17-43E2E90D4203}">
      <dgm:prSet/>
      <dgm:spPr/>
    </dgm:pt>
    <dgm:pt modelId="{DEACE74E-418B-4F21-88A6-DEBF6C8BDD83}" type="sibTrans" cxnId="{BEAEE285-BD61-4705-BB17-43E2E90D4203}">
      <dgm:prSet/>
      <dgm:spPr/>
    </dgm:pt>
    <dgm:pt modelId="{6876F3E7-BA38-4127-99C8-D7D393C165C8}" type="pres">
      <dgm:prSet presAssocID="{41C5E37B-58B4-43B1-998D-29D739759583}" presName="diagram" presStyleCnt="0">
        <dgm:presLayoutVars>
          <dgm:dir/>
          <dgm:resizeHandles val="exact"/>
        </dgm:presLayoutVars>
      </dgm:prSet>
      <dgm:spPr/>
    </dgm:pt>
    <dgm:pt modelId="{8C2BF7A1-F5B8-4728-943A-CC3B3B6073CD}" type="pres">
      <dgm:prSet presAssocID="{2B6AC04C-22FE-475E-8E69-9FA5E52AD615}" presName="node" presStyleLbl="node1" presStyleIdx="0" presStyleCnt="5">
        <dgm:presLayoutVars>
          <dgm:bulletEnabled val="1"/>
        </dgm:presLayoutVars>
      </dgm:prSet>
      <dgm:spPr/>
    </dgm:pt>
    <dgm:pt modelId="{3788C51D-1CE6-4E57-A2C5-9FD5814E1B79}" type="pres">
      <dgm:prSet presAssocID="{3024E077-0CB1-4230-80A0-1138AFD4C5AB}" presName="sibTrans" presStyleCnt="0"/>
      <dgm:spPr/>
    </dgm:pt>
    <dgm:pt modelId="{01E5F65C-3688-488F-8685-8F2C6ED0D824}" type="pres">
      <dgm:prSet presAssocID="{46CB79F4-4C70-467B-AC62-2FF2DFC1EA00}" presName="node" presStyleLbl="node1" presStyleIdx="1" presStyleCnt="5">
        <dgm:presLayoutVars>
          <dgm:bulletEnabled val="1"/>
        </dgm:presLayoutVars>
      </dgm:prSet>
      <dgm:spPr/>
    </dgm:pt>
    <dgm:pt modelId="{48512448-09D3-4F4B-97C5-5337F1BF4E56}" type="pres">
      <dgm:prSet presAssocID="{B6160219-963F-44BC-B8E8-E7E736918E7A}" presName="sibTrans" presStyleCnt="0"/>
      <dgm:spPr/>
    </dgm:pt>
    <dgm:pt modelId="{8EE13A49-BE81-46F4-B8D2-AFBA257BA067}" type="pres">
      <dgm:prSet presAssocID="{037F4700-2334-401B-B3FB-13741B6E3BC0}" presName="node" presStyleLbl="node1" presStyleIdx="2" presStyleCnt="5" custLinFactNeighborX="1395" custLinFactNeighborY="-3896">
        <dgm:presLayoutVars>
          <dgm:bulletEnabled val="1"/>
        </dgm:presLayoutVars>
      </dgm:prSet>
      <dgm:spPr/>
    </dgm:pt>
    <dgm:pt modelId="{1C108C53-D268-40D2-B072-78258F720A7C}" type="pres">
      <dgm:prSet presAssocID="{2F7C8344-E156-4B25-8335-B5F9558CEB8B}" presName="sibTrans" presStyleCnt="0"/>
      <dgm:spPr/>
    </dgm:pt>
    <dgm:pt modelId="{F140C00A-DAD9-4EDC-B4B9-D2040199CAB6}" type="pres">
      <dgm:prSet presAssocID="{20EEB468-AF67-4119-AEA2-1DE20543DBC0}" presName="node" presStyleLbl="node1" presStyleIdx="3" presStyleCnt="5">
        <dgm:presLayoutVars>
          <dgm:bulletEnabled val="1"/>
        </dgm:presLayoutVars>
      </dgm:prSet>
      <dgm:spPr/>
    </dgm:pt>
    <dgm:pt modelId="{FDA27943-DCCF-47E2-A4A6-A87178A81FAB}" type="pres">
      <dgm:prSet presAssocID="{DEACE74E-418B-4F21-88A6-DEBF6C8BDD83}" presName="sibTrans" presStyleCnt="0"/>
      <dgm:spPr/>
    </dgm:pt>
    <dgm:pt modelId="{C6F1AB01-5219-4866-B8EF-9D8C15732372}" type="pres">
      <dgm:prSet presAssocID="{B59F5CD7-99A3-4352-A447-68F0E9139333}" presName="node" presStyleLbl="node1" presStyleIdx="4" presStyleCnt="5" custLinFactNeighborX="4774" custLinFactNeighborY="-2907">
        <dgm:presLayoutVars>
          <dgm:bulletEnabled val="1"/>
        </dgm:presLayoutVars>
      </dgm:prSet>
      <dgm:spPr/>
    </dgm:pt>
  </dgm:ptLst>
  <dgm:cxnLst>
    <dgm:cxn modelId="{DCBB8C08-8B68-4A60-A4A0-54926A444E5D}" type="presOf" srcId="{46CB79F4-4C70-467B-AC62-2FF2DFC1EA00}" destId="{01E5F65C-3688-488F-8685-8F2C6ED0D824}" srcOrd="0" destOrd="0" presId="urn:microsoft.com/office/officeart/2005/8/layout/default"/>
    <dgm:cxn modelId="{817EAA0D-A3AE-4F0E-B31F-2FED07048126}" type="presOf" srcId="{B59F5CD7-99A3-4352-A447-68F0E9139333}" destId="{C6F1AB01-5219-4866-B8EF-9D8C15732372}" srcOrd="0" destOrd="0" presId="urn:microsoft.com/office/officeart/2005/8/layout/default"/>
    <dgm:cxn modelId="{2CE02135-DCDA-4CA6-A807-7E4766D7268A}" srcId="{41C5E37B-58B4-43B1-998D-29D739759583}" destId="{037F4700-2334-401B-B3FB-13741B6E3BC0}" srcOrd="2" destOrd="0" parTransId="{835C4044-0457-4791-928D-657D67F19737}" sibTransId="{2F7C8344-E156-4B25-8335-B5F9558CEB8B}"/>
    <dgm:cxn modelId="{965D303A-8DE5-4732-80DB-4C9F44F8E30E}" type="presOf" srcId="{037F4700-2334-401B-B3FB-13741B6E3BC0}" destId="{8EE13A49-BE81-46F4-B8D2-AFBA257BA067}" srcOrd="0" destOrd="0" presId="urn:microsoft.com/office/officeart/2005/8/layout/default"/>
    <dgm:cxn modelId="{A9E7BC3A-A563-4E8B-BD57-E52677924C03}" type="presOf" srcId="{2B6AC04C-22FE-475E-8E69-9FA5E52AD615}" destId="{8C2BF7A1-F5B8-4728-943A-CC3B3B6073CD}" srcOrd="0" destOrd="0" presId="urn:microsoft.com/office/officeart/2005/8/layout/default"/>
    <dgm:cxn modelId="{6D27AD54-B253-402C-A0E5-DFCD66C00972}" type="presOf" srcId="{41C5E37B-58B4-43B1-998D-29D739759583}" destId="{6876F3E7-BA38-4127-99C8-D7D393C165C8}" srcOrd="0" destOrd="0" presId="urn:microsoft.com/office/officeart/2005/8/layout/default"/>
    <dgm:cxn modelId="{BEAEE285-BD61-4705-BB17-43E2E90D4203}" srcId="{41C5E37B-58B4-43B1-998D-29D739759583}" destId="{20EEB468-AF67-4119-AEA2-1DE20543DBC0}" srcOrd="3" destOrd="0" parTransId="{F25EA092-DB1F-4767-AE95-2E3ABBC876E4}" sibTransId="{DEACE74E-418B-4F21-88A6-DEBF6C8BDD83}"/>
    <dgm:cxn modelId="{72155EAB-826C-4863-A924-741DF48B8B6C}" srcId="{41C5E37B-58B4-43B1-998D-29D739759583}" destId="{B59F5CD7-99A3-4352-A447-68F0E9139333}" srcOrd="4" destOrd="0" parTransId="{857A661A-DCEE-4725-B8B0-284A86FD49F1}" sibTransId="{D0EAED75-58F6-4A8A-B517-B620BC7B800A}"/>
    <dgm:cxn modelId="{4DDCB0D3-01FC-45BB-A703-C8B1DD03F2DF}" srcId="{41C5E37B-58B4-43B1-998D-29D739759583}" destId="{46CB79F4-4C70-467B-AC62-2FF2DFC1EA00}" srcOrd="1" destOrd="0" parTransId="{1ABB2045-6E41-4C31-B04D-25BAE14DBFE8}" sibTransId="{B6160219-963F-44BC-B8E8-E7E736918E7A}"/>
    <dgm:cxn modelId="{3E8922F3-E633-4AF7-A5F5-DD9207F32CCF}" srcId="{41C5E37B-58B4-43B1-998D-29D739759583}" destId="{2B6AC04C-22FE-475E-8E69-9FA5E52AD615}" srcOrd="0" destOrd="0" parTransId="{569A188F-C2C1-4AED-B23E-6B6C7AE0CB46}" sibTransId="{3024E077-0CB1-4230-80A0-1138AFD4C5AB}"/>
    <dgm:cxn modelId="{1EF7C7FF-2BDE-475A-989F-E831DBC32ACC}" type="presOf" srcId="{20EEB468-AF67-4119-AEA2-1DE20543DBC0}" destId="{F140C00A-DAD9-4EDC-B4B9-D2040199CAB6}" srcOrd="0" destOrd="0" presId="urn:microsoft.com/office/officeart/2005/8/layout/default"/>
    <dgm:cxn modelId="{7D8E2105-F6C0-4AE1-9CE9-165B21EA5A96}" type="presParOf" srcId="{6876F3E7-BA38-4127-99C8-D7D393C165C8}" destId="{8C2BF7A1-F5B8-4728-943A-CC3B3B6073CD}" srcOrd="0" destOrd="0" presId="urn:microsoft.com/office/officeart/2005/8/layout/default"/>
    <dgm:cxn modelId="{9B73848A-AB05-431A-8405-937A4C298BCA}" type="presParOf" srcId="{6876F3E7-BA38-4127-99C8-D7D393C165C8}" destId="{3788C51D-1CE6-4E57-A2C5-9FD5814E1B79}" srcOrd="1" destOrd="0" presId="urn:microsoft.com/office/officeart/2005/8/layout/default"/>
    <dgm:cxn modelId="{4794D5EE-8A07-42D7-8FD9-7BAC6129E756}" type="presParOf" srcId="{6876F3E7-BA38-4127-99C8-D7D393C165C8}" destId="{01E5F65C-3688-488F-8685-8F2C6ED0D824}" srcOrd="2" destOrd="0" presId="urn:microsoft.com/office/officeart/2005/8/layout/default"/>
    <dgm:cxn modelId="{AD466E45-F1A8-4229-8434-1271059E8AD5}" type="presParOf" srcId="{6876F3E7-BA38-4127-99C8-D7D393C165C8}" destId="{48512448-09D3-4F4B-97C5-5337F1BF4E56}" srcOrd="3" destOrd="0" presId="urn:microsoft.com/office/officeart/2005/8/layout/default"/>
    <dgm:cxn modelId="{6344850C-A17D-485A-9D06-EE6D76B7D919}" type="presParOf" srcId="{6876F3E7-BA38-4127-99C8-D7D393C165C8}" destId="{8EE13A49-BE81-46F4-B8D2-AFBA257BA067}" srcOrd="4" destOrd="0" presId="urn:microsoft.com/office/officeart/2005/8/layout/default"/>
    <dgm:cxn modelId="{9412ECDE-9D8A-40CE-86E3-190108EA3CF9}" type="presParOf" srcId="{6876F3E7-BA38-4127-99C8-D7D393C165C8}" destId="{1C108C53-D268-40D2-B072-78258F720A7C}" srcOrd="5" destOrd="0" presId="urn:microsoft.com/office/officeart/2005/8/layout/default"/>
    <dgm:cxn modelId="{2581FD14-4B3E-41A1-A24C-A928E48A7BE8}" type="presParOf" srcId="{6876F3E7-BA38-4127-99C8-D7D393C165C8}" destId="{F140C00A-DAD9-4EDC-B4B9-D2040199CAB6}" srcOrd="6" destOrd="0" presId="urn:microsoft.com/office/officeart/2005/8/layout/default"/>
    <dgm:cxn modelId="{D39F114C-ADC2-4C20-8E66-38770D9399BE}" type="presParOf" srcId="{6876F3E7-BA38-4127-99C8-D7D393C165C8}" destId="{FDA27943-DCCF-47E2-A4A6-A87178A81FAB}" srcOrd="7" destOrd="0" presId="urn:microsoft.com/office/officeart/2005/8/layout/default"/>
    <dgm:cxn modelId="{136B6C61-DACA-4616-9E9E-5613F22A30C2}" type="presParOf" srcId="{6876F3E7-BA38-4127-99C8-D7D393C165C8}" destId="{C6F1AB01-5219-4866-B8EF-9D8C15732372}" srcOrd="8" destOrd="0" presId="urn:microsoft.com/office/officeart/2005/8/layout/defaul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76A2EA-7482-4D07-BAA9-48FD563111B6}"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GB"/>
        </a:p>
      </dgm:t>
    </dgm:pt>
    <dgm:pt modelId="{B5A46695-3976-42E7-AFDC-26571BD5A102}">
      <dgm:prSet phldrT="[Text]" custT="1"/>
      <dgm:spPr/>
      <dgm:t>
        <a:bodyPr/>
        <a:lstStyle/>
        <a:p>
          <a:pPr>
            <a:lnSpc>
              <a:spcPct val="100000"/>
            </a:lnSpc>
          </a:pPr>
          <a:r>
            <a:rPr lang="en-US" sz="1500" b="0">
              <a:solidFill>
                <a:srgbClr val="4478A8"/>
              </a:solidFill>
              <a:latin typeface="Arial"/>
              <a:cs typeface="Arial"/>
            </a:rPr>
            <a:t>You can make well-informed decisions about work and rest</a:t>
          </a:r>
          <a:endParaRPr lang="en-GB" sz="1500" b="0">
            <a:solidFill>
              <a:srgbClr val="4478A8"/>
            </a:solidFill>
            <a:latin typeface="Arial"/>
            <a:cs typeface="Arial"/>
          </a:endParaRPr>
        </a:p>
      </dgm:t>
    </dgm:pt>
    <dgm:pt modelId="{2C99A714-904B-4E56-B52D-C19E9F01B58A}" type="parTrans" cxnId="{8AA936EE-77FE-4690-94E3-67400E2744BD}">
      <dgm:prSet/>
      <dgm:spPr/>
      <dgm:t>
        <a:bodyPr/>
        <a:lstStyle/>
        <a:p>
          <a:endParaRPr lang="en-GB"/>
        </a:p>
      </dgm:t>
    </dgm:pt>
    <dgm:pt modelId="{38A569D7-BBE7-4931-B692-3546BB261D27}" type="sibTrans" cxnId="{8AA936EE-77FE-4690-94E3-67400E2744BD}">
      <dgm:prSet/>
      <dgm:spPr/>
      <dgm:t>
        <a:bodyPr/>
        <a:lstStyle/>
        <a:p>
          <a:endParaRPr lang="en-GB"/>
        </a:p>
      </dgm:t>
    </dgm:pt>
    <dgm:pt modelId="{D133FD62-D0C6-4D9A-B20A-D7857BABC2A7}">
      <dgm:prSet phldrT="[Text]" custT="1"/>
      <dgm:spPr/>
      <dgm:t>
        <a:bodyPr/>
        <a:lstStyle/>
        <a:p>
          <a:pPr>
            <a:lnSpc>
              <a:spcPct val="100000"/>
            </a:lnSpc>
          </a:pPr>
          <a:r>
            <a:rPr lang="en-US" sz="1500" b="0">
              <a:solidFill>
                <a:srgbClr val="4478A8"/>
              </a:solidFill>
              <a:latin typeface="Arial"/>
              <a:cs typeface="Arial"/>
            </a:rPr>
            <a:t>You can understand and spot the many causes of fatigue </a:t>
          </a:r>
          <a:endParaRPr lang="en-GB" sz="1500" b="0">
            <a:solidFill>
              <a:srgbClr val="4478A8"/>
            </a:solidFill>
            <a:latin typeface="Arial" panose="020B0604020202020204" pitchFamily="34" charset="0"/>
            <a:cs typeface="Arial" panose="020B0604020202020204" pitchFamily="34" charset="0"/>
          </a:endParaRPr>
        </a:p>
      </dgm:t>
    </dgm:pt>
    <dgm:pt modelId="{592C156C-2EDA-4ED3-B776-A30056CBD4CC}" type="parTrans" cxnId="{147E0FC3-9A6A-410D-A747-3F4871C20FF1}">
      <dgm:prSet/>
      <dgm:spPr/>
      <dgm:t>
        <a:bodyPr/>
        <a:lstStyle/>
        <a:p>
          <a:endParaRPr lang="en-GB"/>
        </a:p>
      </dgm:t>
    </dgm:pt>
    <dgm:pt modelId="{A0636DBD-E9AB-4DDA-9BC9-3F987F3686C3}" type="sibTrans" cxnId="{147E0FC3-9A6A-410D-A747-3F4871C20FF1}">
      <dgm:prSet/>
      <dgm:spPr/>
      <dgm:t>
        <a:bodyPr/>
        <a:lstStyle/>
        <a:p>
          <a:endParaRPr lang="en-GB"/>
        </a:p>
      </dgm:t>
    </dgm:pt>
    <dgm:pt modelId="{C8FA450F-0777-47B0-A3F6-B2E54EA7D79A}">
      <dgm:prSet phldrT="[Text]" custT="1"/>
      <dgm:spPr/>
      <dgm:t>
        <a:bodyPr/>
        <a:lstStyle/>
        <a:p>
          <a:pPr>
            <a:lnSpc>
              <a:spcPct val="100000"/>
            </a:lnSpc>
          </a:pPr>
          <a:r>
            <a:rPr lang="en-US" sz="1500" b="0">
              <a:solidFill>
                <a:srgbClr val="4478A8"/>
              </a:solidFill>
              <a:latin typeface="Arial"/>
              <a:cs typeface="Arial"/>
            </a:rPr>
            <a:t>You understand what can happen when you are fatigued </a:t>
          </a:r>
          <a:endParaRPr lang="en-GB" sz="1500" b="0">
            <a:solidFill>
              <a:srgbClr val="4478A8"/>
            </a:solidFill>
            <a:latin typeface="Arial" panose="020B0604020202020204" pitchFamily="34" charset="0"/>
            <a:cs typeface="Arial" panose="020B0604020202020204" pitchFamily="34" charset="0"/>
          </a:endParaRPr>
        </a:p>
      </dgm:t>
    </dgm:pt>
    <dgm:pt modelId="{9A5A5095-00BC-4EC6-83D4-5C3F57AE024F}" type="parTrans" cxnId="{07A1398A-EF4C-4176-9499-6B13CAF784E7}">
      <dgm:prSet/>
      <dgm:spPr/>
      <dgm:t>
        <a:bodyPr/>
        <a:lstStyle/>
        <a:p>
          <a:endParaRPr lang="en-GB"/>
        </a:p>
      </dgm:t>
    </dgm:pt>
    <dgm:pt modelId="{10E33555-AB80-43A6-A6DC-324F4A8D63BC}" type="sibTrans" cxnId="{07A1398A-EF4C-4176-9499-6B13CAF784E7}">
      <dgm:prSet/>
      <dgm:spPr/>
      <dgm:t>
        <a:bodyPr/>
        <a:lstStyle/>
        <a:p>
          <a:endParaRPr lang="en-GB"/>
        </a:p>
      </dgm:t>
    </dgm:pt>
    <dgm:pt modelId="{B41C4530-FD43-4996-97CD-1A17AEFB4E19}">
      <dgm:prSet phldrT="[Text]" custT="1"/>
      <dgm:spPr/>
      <dgm:t>
        <a:bodyPr/>
        <a:lstStyle/>
        <a:p>
          <a:pPr>
            <a:lnSpc>
              <a:spcPct val="100000"/>
            </a:lnSpc>
          </a:pPr>
          <a:r>
            <a:rPr lang="en-US" sz="1500" b="0">
              <a:solidFill>
                <a:srgbClr val="4478A8"/>
              </a:solidFill>
              <a:latin typeface="Arial"/>
              <a:cs typeface="Arial"/>
            </a:rPr>
            <a:t>You are clear about how to report any concerns</a:t>
          </a:r>
          <a:endParaRPr lang="en-GB" sz="1500" b="0">
            <a:solidFill>
              <a:srgbClr val="4478A8"/>
            </a:solidFill>
            <a:latin typeface="Arial"/>
            <a:cs typeface="Arial"/>
          </a:endParaRPr>
        </a:p>
      </dgm:t>
    </dgm:pt>
    <dgm:pt modelId="{22BDB75A-C5B0-426C-A5C7-0A834FC34E28}" type="parTrans" cxnId="{9AAD9521-4A1D-4761-85E7-F1AABE2EFD8B}">
      <dgm:prSet/>
      <dgm:spPr/>
      <dgm:t>
        <a:bodyPr/>
        <a:lstStyle/>
        <a:p>
          <a:endParaRPr lang="en-GB"/>
        </a:p>
      </dgm:t>
    </dgm:pt>
    <dgm:pt modelId="{5BC7FE94-A56C-44BF-84F2-A37EB092F664}" type="sibTrans" cxnId="{9AAD9521-4A1D-4761-85E7-F1AABE2EFD8B}">
      <dgm:prSet/>
      <dgm:spPr/>
      <dgm:t>
        <a:bodyPr/>
        <a:lstStyle/>
        <a:p>
          <a:endParaRPr lang="en-GB"/>
        </a:p>
      </dgm:t>
    </dgm:pt>
    <dgm:pt modelId="{94A76F0C-60F4-409F-A445-4E3C6D9334DC}">
      <dgm:prSet custT="1"/>
      <dgm:spPr/>
      <dgm:t>
        <a:bodyPr/>
        <a:lstStyle/>
        <a:p>
          <a:pPr>
            <a:lnSpc>
              <a:spcPct val="100000"/>
            </a:lnSpc>
          </a:pPr>
          <a:r>
            <a:rPr lang="en-US" sz="1500" b="0">
              <a:solidFill>
                <a:srgbClr val="4478A8"/>
              </a:solidFill>
              <a:latin typeface="Arial"/>
              <a:cs typeface="Arial"/>
            </a:rPr>
            <a:t>You are clear about your responsibilities </a:t>
          </a:r>
        </a:p>
      </dgm:t>
    </dgm:pt>
    <dgm:pt modelId="{8199984F-A403-45B8-9D63-74A5599969F3}" type="parTrans" cxnId="{FCFDB8B3-29AC-4D31-8AE8-D8CEF6F18917}">
      <dgm:prSet/>
      <dgm:spPr/>
      <dgm:t>
        <a:bodyPr/>
        <a:lstStyle/>
        <a:p>
          <a:endParaRPr lang="en-GB"/>
        </a:p>
      </dgm:t>
    </dgm:pt>
    <dgm:pt modelId="{E485BE85-E8D5-49CE-A5D7-783C1622CCCA}" type="sibTrans" cxnId="{FCFDB8B3-29AC-4D31-8AE8-D8CEF6F18917}">
      <dgm:prSet/>
      <dgm:spPr/>
      <dgm:t>
        <a:bodyPr/>
        <a:lstStyle/>
        <a:p>
          <a:endParaRPr lang="en-GB"/>
        </a:p>
      </dgm:t>
    </dgm:pt>
    <dgm:pt modelId="{2CD198C7-0C74-4939-B5CE-D6B3AB0AE695}">
      <dgm:prSet custT="1"/>
      <dgm:spPr/>
      <dgm:t>
        <a:bodyPr/>
        <a:lstStyle/>
        <a:p>
          <a:pPr>
            <a:lnSpc>
              <a:spcPct val="100000"/>
            </a:lnSpc>
          </a:pPr>
          <a:r>
            <a:rPr lang="en-US" sz="1500" b="0">
              <a:solidFill>
                <a:srgbClr val="4478A8"/>
              </a:solidFill>
              <a:latin typeface="Arial"/>
              <a:cs typeface="Arial"/>
            </a:rPr>
            <a:t>You and your team have a shared understanding of fatigue to support well-informed discussion </a:t>
          </a:r>
        </a:p>
      </dgm:t>
    </dgm:pt>
    <dgm:pt modelId="{8994284F-E3CC-4082-ABEF-8C0B2B471809}" type="parTrans" cxnId="{568B8131-0606-406E-8D68-00D3426CA1E7}">
      <dgm:prSet/>
      <dgm:spPr/>
      <dgm:t>
        <a:bodyPr/>
        <a:lstStyle/>
        <a:p>
          <a:endParaRPr lang="en-GB"/>
        </a:p>
      </dgm:t>
    </dgm:pt>
    <dgm:pt modelId="{60BAD270-48F1-481A-90BA-FB24E8694A76}" type="sibTrans" cxnId="{568B8131-0606-406E-8D68-00D3426CA1E7}">
      <dgm:prSet/>
      <dgm:spPr/>
      <dgm:t>
        <a:bodyPr/>
        <a:lstStyle/>
        <a:p>
          <a:endParaRPr lang="en-GB"/>
        </a:p>
      </dgm:t>
    </dgm:pt>
    <dgm:pt modelId="{2255D86C-B8A3-474B-8E2B-13A5E8E80C07}" type="pres">
      <dgm:prSet presAssocID="{6976A2EA-7482-4D07-BAA9-48FD563111B6}" presName="root" presStyleCnt="0">
        <dgm:presLayoutVars>
          <dgm:dir/>
          <dgm:resizeHandles val="exact"/>
        </dgm:presLayoutVars>
      </dgm:prSet>
      <dgm:spPr/>
    </dgm:pt>
    <dgm:pt modelId="{8DFA43DD-58CE-4BA5-9565-DCC35645BFB7}" type="pres">
      <dgm:prSet presAssocID="{B5A46695-3976-42E7-AFDC-26571BD5A102}" presName="compNode" presStyleCnt="0"/>
      <dgm:spPr/>
    </dgm:pt>
    <dgm:pt modelId="{43424D52-2A89-4352-A200-EA69A6C12583}" type="pres">
      <dgm:prSet presAssocID="{B5A46695-3976-42E7-AFDC-26571BD5A102}" presName="iconRect" presStyleLbl="node1" presStyleIdx="0" presStyleCnt="6" custLinFactNeighborX="-26015" custLinFactNeighborY="5534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ad with Gears"/>
        </a:ext>
      </dgm:extLst>
    </dgm:pt>
    <dgm:pt modelId="{052C49F1-BDB1-4F46-8C0C-7514BE54287A}" type="pres">
      <dgm:prSet presAssocID="{B5A46695-3976-42E7-AFDC-26571BD5A102}" presName="spaceRect" presStyleCnt="0"/>
      <dgm:spPr/>
    </dgm:pt>
    <dgm:pt modelId="{7C80AE48-469E-4B39-822B-CBC92CA67FCB}" type="pres">
      <dgm:prSet presAssocID="{B5A46695-3976-42E7-AFDC-26571BD5A102}" presName="textRect" presStyleLbl="revTx" presStyleIdx="0" presStyleCnt="6" custScaleX="128825" custLinFactNeighborX="-19460" custLinFactNeighborY="10733">
        <dgm:presLayoutVars>
          <dgm:chMax val="1"/>
          <dgm:chPref val="1"/>
        </dgm:presLayoutVars>
      </dgm:prSet>
      <dgm:spPr/>
    </dgm:pt>
    <dgm:pt modelId="{6C7145C9-211A-438F-8CD1-11AC86C24720}" type="pres">
      <dgm:prSet presAssocID="{38A569D7-BBE7-4931-B692-3546BB261D27}" presName="sibTrans" presStyleCnt="0"/>
      <dgm:spPr/>
    </dgm:pt>
    <dgm:pt modelId="{4476E4CB-9561-438A-B7C7-77A24D33D1C9}" type="pres">
      <dgm:prSet presAssocID="{D133FD62-D0C6-4D9A-B20A-D7857BABC2A7}" presName="compNode" presStyleCnt="0"/>
      <dgm:spPr/>
    </dgm:pt>
    <dgm:pt modelId="{78F6E13B-61E3-46F5-995C-A0108025F3F0}" type="pres">
      <dgm:prSet presAssocID="{D133FD62-D0C6-4D9A-B20A-D7857BABC2A7}" presName="iconRect" presStyleLbl="node1" presStyleIdx="1" presStyleCnt="6" custLinFactNeighborX="-16353" custLinFactNeighborY="4650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Irritant"/>
        </a:ext>
      </dgm:extLst>
    </dgm:pt>
    <dgm:pt modelId="{57A4BCA7-44F9-4EF1-8782-DDF91FFC767A}" type="pres">
      <dgm:prSet presAssocID="{D133FD62-D0C6-4D9A-B20A-D7857BABC2A7}" presName="spaceRect" presStyleCnt="0"/>
      <dgm:spPr/>
    </dgm:pt>
    <dgm:pt modelId="{AEB8FFA3-1B0A-4D8A-8C1B-A575970DD91A}" type="pres">
      <dgm:prSet presAssocID="{D133FD62-D0C6-4D9A-B20A-D7857BABC2A7}" presName="textRect" presStyleLbl="revTx" presStyleIdx="1" presStyleCnt="6" custScaleX="117966" custLinFactNeighborX="-5541" custLinFactNeighborY="11360">
        <dgm:presLayoutVars>
          <dgm:chMax val="1"/>
          <dgm:chPref val="1"/>
        </dgm:presLayoutVars>
      </dgm:prSet>
      <dgm:spPr/>
    </dgm:pt>
    <dgm:pt modelId="{944DA574-B742-4682-8E5D-0F9E02CC9FC5}" type="pres">
      <dgm:prSet presAssocID="{A0636DBD-E9AB-4DDA-9BC9-3F987F3686C3}" presName="sibTrans" presStyleCnt="0"/>
      <dgm:spPr/>
    </dgm:pt>
    <dgm:pt modelId="{F7BCBBC9-FA28-426C-98FE-663B20BC52D9}" type="pres">
      <dgm:prSet presAssocID="{C8FA450F-0777-47B0-A3F6-B2E54EA7D79A}" presName="compNode" presStyleCnt="0"/>
      <dgm:spPr/>
    </dgm:pt>
    <dgm:pt modelId="{B450AA80-4ACB-4606-BB07-4D3760DA2232}" type="pres">
      <dgm:prSet presAssocID="{C8FA450F-0777-47B0-A3F6-B2E54EA7D79A}" presName="iconRect" presStyleLbl="node1" presStyleIdx="2" presStyleCnt="6" custLinFactNeighborX="30218" custLinFactNeighborY="3827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eam"/>
        </a:ext>
      </dgm:extLst>
    </dgm:pt>
    <dgm:pt modelId="{63556FBA-FD0D-4C87-9F03-4DD2DE5C2DCC}" type="pres">
      <dgm:prSet presAssocID="{C8FA450F-0777-47B0-A3F6-B2E54EA7D79A}" presName="spaceRect" presStyleCnt="0"/>
      <dgm:spPr/>
    </dgm:pt>
    <dgm:pt modelId="{13737FFE-AFA9-4204-8617-E75A57803A3D}" type="pres">
      <dgm:prSet presAssocID="{C8FA450F-0777-47B0-A3F6-B2E54EA7D79A}" presName="textRect" presStyleLbl="revTx" presStyleIdx="2" presStyleCnt="6" custScaleX="144827" custLinFactNeighborX="13598" custLinFactNeighborY="3074">
        <dgm:presLayoutVars>
          <dgm:chMax val="1"/>
          <dgm:chPref val="1"/>
        </dgm:presLayoutVars>
      </dgm:prSet>
      <dgm:spPr/>
    </dgm:pt>
    <dgm:pt modelId="{C286AF56-E7ED-49ED-9665-A63478AF16E1}" type="pres">
      <dgm:prSet presAssocID="{10E33555-AB80-43A6-A6DC-324F4A8D63BC}" presName="sibTrans" presStyleCnt="0"/>
      <dgm:spPr/>
    </dgm:pt>
    <dgm:pt modelId="{F3E3ECB9-6FFE-4A4E-BC5F-E221EB564041}" type="pres">
      <dgm:prSet presAssocID="{94A76F0C-60F4-409F-A445-4E3C6D9334DC}" presName="compNode" presStyleCnt="0"/>
      <dgm:spPr/>
    </dgm:pt>
    <dgm:pt modelId="{5F0A3347-5420-4C19-9D24-B3F27242B39C}" type="pres">
      <dgm:prSet presAssocID="{94A76F0C-60F4-409F-A445-4E3C6D9334DC}" presName="iconRect" presStyleLbl="node1" presStyleIdx="3" presStyleCnt="6" custLinFactNeighborX="43493" custLinFactNeighborY="36041"/>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 List"/>
        </a:ext>
      </dgm:extLst>
    </dgm:pt>
    <dgm:pt modelId="{9737FBDA-C3FD-40BA-AA5E-7BDFE644542A}" type="pres">
      <dgm:prSet presAssocID="{94A76F0C-60F4-409F-A445-4E3C6D9334DC}" presName="spaceRect" presStyleCnt="0"/>
      <dgm:spPr/>
    </dgm:pt>
    <dgm:pt modelId="{1234944A-1349-4605-94A5-A3FA4B8294C3}" type="pres">
      <dgm:prSet presAssocID="{94A76F0C-60F4-409F-A445-4E3C6D9334DC}" presName="textRect" presStyleLbl="revTx" presStyleIdx="3" presStyleCnt="6" custScaleX="120310" custLinFactNeighborX="19962" custLinFactNeighborY="8742">
        <dgm:presLayoutVars>
          <dgm:chMax val="1"/>
          <dgm:chPref val="1"/>
        </dgm:presLayoutVars>
      </dgm:prSet>
      <dgm:spPr/>
    </dgm:pt>
    <dgm:pt modelId="{80FF3701-673E-41A6-9A73-2FC414209136}" type="pres">
      <dgm:prSet presAssocID="{E485BE85-E8D5-49CE-A5D7-783C1622CCCA}" presName="sibTrans" presStyleCnt="0"/>
      <dgm:spPr/>
    </dgm:pt>
    <dgm:pt modelId="{EA409064-C3EC-4E41-AD75-553080573B2E}" type="pres">
      <dgm:prSet presAssocID="{B41C4530-FD43-4996-97CD-1A17AEFB4E19}" presName="compNode" presStyleCnt="0"/>
      <dgm:spPr/>
    </dgm:pt>
    <dgm:pt modelId="{5EC37267-2850-464B-80AE-ABB16C23DB5C}" type="pres">
      <dgm:prSet presAssocID="{B41C4530-FD43-4996-97CD-1A17AEFB4E19}" presName="iconRect" presStyleLbl="node1" presStyleIdx="4" presStyleCnt="6" custLinFactNeighborX="18401" custLinFactNeighborY="33142"/>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heckmark"/>
        </a:ext>
      </dgm:extLst>
    </dgm:pt>
    <dgm:pt modelId="{3E7DC31F-01C7-484E-AE2C-CF156F1C051C}" type="pres">
      <dgm:prSet presAssocID="{B41C4530-FD43-4996-97CD-1A17AEFB4E19}" presName="spaceRect" presStyleCnt="0"/>
      <dgm:spPr/>
    </dgm:pt>
    <dgm:pt modelId="{763F5622-58F2-4CB0-B86D-36E845499143}" type="pres">
      <dgm:prSet presAssocID="{B41C4530-FD43-4996-97CD-1A17AEFB4E19}" presName="textRect" presStyleLbl="revTx" presStyleIdx="4" presStyleCnt="6" custScaleX="92383" custLinFactNeighborX="6541" custLinFactNeighborY="2752">
        <dgm:presLayoutVars>
          <dgm:chMax val="1"/>
          <dgm:chPref val="1"/>
        </dgm:presLayoutVars>
      </dgm:prSet>
      <dgm:spPr/>
    </dgm:pt>
    <dgm:pt modelId="{4459685C-F42F-4C37-9931-920600D8D772}" type="pres">
      <dgm:prSet presAssocID="{5BC7FE94-A56C-44BF-84F2-A37EB092F664}" presName="sibTrans" presStyleCnt="0"/>
      <dgm:spPr/>
    </dgm:pt>
    <dgm:pt modelId="{812D6844-6FFE-419F-80DF-FC041C8AE1F0}" type="pres">
      <dgm:prSet presAssocID="{2CD198C7-0C74-4939-B5CE-D6B3AB0AE695}" presName="compNode" presStyleCnt="0"/>
      <dgm:spPr/>
    </dgm:pt>
    <dgm:pt modelId="{EFC024D7-151B-4DE5-BC4A-A650BD77FB78}" type="pres">
      <dgm:prSet presAssocID="{2CD198C7-0C74-4939-B5CE-D6B3AB0AE695}" presName="iconRect" presStyleLbl="node1" presStyleIdx="5" presStyleCnt="6" custLinFactNeighborX="-11090" custLinFactNeighborY="4863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ustomer Review"/>
        </a:ext>
      </dgm:extLst>
    </dgm:pt>
    <dgm:pt modelId="{988E836D-F67D-4856-87EE-564B379D2A0A}" type="pres">
      <dgm:prSet presAssocID="{2CD198C7-0C74-4939-B5CE-D6B3AB0AE695}" presName="spaceRect" presStyleCnt="0"/>
      <dgm:spPr/>
    </dgm:pt>
    <dgm:pt modelId="{EDD87D9E-2BDA-4834-8159-60FC120B98C5}" type="pres">
      <dgm:prSet presAssocID="{2CD198C7-0C74-4939-B5CE-D6B3AB0AE695}" presName="textRect" presStyleLbl="revTx" presStyleIdx="5" presStyleCnt="6" custScaleX="139476" custLinFactNeighborX="-5967" custLinFactNeighborY="-615">
        <dgm:presLayoutVars>
          <dgm:chMax val="1"/>
          <dgm:chPref val="1"/>
        </dgm:presLayoutVars>
      </dgm:prSet>
      <dgm:spPr/>
    </dgm:pt>
  </dgm:ptLst>
  <dgm:cxnLst>
    <dgm:cxn modelId="{104F4313-AD7A-4216-8B6E-F7FD79DAB2CE}" type="presOf" srcId="{6976A2EA-7482-4D07-BAA9-48FD563111B6}" destId="{2255D86C-B8A3-474B-8E2B-13A5E8E80C07}" srcOrd="0" destOrd="0" presId="urn:microsoft.com/office/officeart/2018/2/layout/IconLabelList"/>
    <dgm:cxn modelId="{ED433621-28AC-4DDC-B531-68131EB016C5}" type="presOf" srcId="{B41C4530-FD43-4996-97CD-1A17AEFB4E19}" destId="{763F5622-58F2-4CB0-B86D-36E845499143}" srcOrd="0" destOrd="0" presId="urn:microsoft.com/office/officeart/2018/2/layout/IconLabelList"/>
    <dgm:cxn modelId="{9AAD9521-4A1D-4761-85E7-F1AABE2EFD8B}" srcId="{6976A2EA-7482-4D07-BAA9-48FD563111B6}" destId="{B41C4530-FD43-4996-97CD-1A17AEFB4E19}" srcOrd="4" destOrd="0" parTransId="{22BDB75A-C5B0-426C-A5C7-0A834FC34E28}" sibTransId="{5BC7FE94-A56C-44BF-84F2-A37EB092F664}"/>
    <dgm:cxn modelId="{568B8131-0606-406E-8D68-00D3426CA1E7}" srcId="{6976A2EA-7482-4D07-BAA9-48FD563111B6}" destId="{2CD198C7-0C74-4939-B5CE-D6B3AB0AE695}" srcOrd="5" destOrd="0" parTransId="{8994284F-E3CC-4082-ABEF-8C0B2B471809}" sibTransId="{60BAD270-48F1-481A-90BA-FB24E8694A76}"/>
    <dgm:cxn modelId="{FABA8931-88C2-4677-8064-E1E1DE095DE6}" type="presOf" srcId="{B5A46695-3976-42E7-AFDC-26571BD5A102}" destId="{7C80AE48-469E-4B39-822B-CBC92CA67FCB}" srcOrd="0" destOrd="0" presId="urn:microsoft.com/office/officeart/2018/2/layout/IconLabelList"/>
    <dgm:cxn modelId="{C61DB06E-9473-444F-9140-9AE8FFFDAD79}" type="presOf" srcId="{94A76F0C-60F4-409F-A445-4E3C6D9334DC}" destId="{1234944A-1349-4605-94A5-A3FA4B8294C3}" srcOrd="0" destOrd="0" presId="urn:microsoft.com/office/officeart/2018/2/layout/IconLabelList"/>
    <dgm:cxn modelId="{615FE64E-A5A4-4AF5-8C41-2F0BCFB61F27}" type="presOf" srcId="{C8FA450F-0777-47B0-A3F6-B2E54EA7D79A}" destId="{13737FFE-AFA9-4204-8617-E75A57803A3D}" srcOrd="0" destOrd="0" presId="urn:microsoft.com/office/officeart/2018/2/layout/IconLabelList"/>
    <dgm:cxn modelId="{07A1398A-EF4C-4176-9499-6B13CAF784E7}" srcId="{6976A2EA-7482-4D07-BAA9-48FD563111B6}" destId="{C8FA450F-0777-47B0-A3F6-B2E54EA7D79A}" srcOrd="2" destOrd="0" parTransId="{9A5A5095-00BC-4EC6-83D4-5C3F57AE024F}" sibTransId="{10E33555-AB80-43A6-A6DC-324F4A8D63BC}"/>
    <dgm:cxn modelId="{FCFDB8B3-29AC-4D31-8AE8-D8CEF6F18917}" srcId="{6976A2EA-7482-4D07-BAA9-48FD563111B6}" destId="{94A76F0C-60F4-409F-A445-4E3C6D9334DC}" srcOrd="3" destOrd="0" parTransId="{8199984F-A403-45B8-9D63-74A5599969F3}" sibTransId="{E485BE85-E8D5-49CE-A5D7-783C1622CCCA}"/>
    <dgm:cxn modelId="{147E0FC3-9A6A-410D-A747-3F4871C20FF1}" srcId="{6976A2EA-7482-4D07-BAA9-48FD563111B6}" destId="{D133FD62-D0C6-4D9A-B20A-D7857BABC2A7}" srcOrd="1" destOrd="0" parTransId="{592C156C-2EDA-4ED3-B776-A30056CBD4CC}" sibTransId="{A0636DBD-E9AB-4DDA-9BC9-3F987F3686C3}"/>
    <dgm:cxn modelId="{43E619D1-5A79-4CFC-BA08-F6DF79202A28}" type="presOf" srcId="{D133FD62-D0C6-4D9A-B20A-D7857BABC2A7}" destId="{AEB8FFA3-1B0A-4D8A-8C1B-A575970DD91A}" srcOrd="0" destOrd="0" presId="urn:microsoft.com/office/officeart/2018/2/layout/IconLabelList"/>
    <dgm:cxn modelId="{8AA936EE-77FE-4690-94E3-67400E2744BD}" srcId="{6976A2EA-7482-4D07-BAA9-48FD563111B6}" destId="{B5A46695-3976-42E7-AFDC-26571BD5A102}" srcOrd="0" destOrd="0" parTransId="{2C99A714-904B-4E56-B52D-C19E9F01B58A}" sibTransId="{38A569D7-BBE7-4931-B692-3546BB261D27}"/>
    <dgm:cxn modelId="{21EF9AF1-D7FA-4EAB-BA7B-080E21C5BD08}" type="presOf" srcId="{2CD198C7-0C74-4939-B5CE-D6B3AB0AE695}" destId="{EDD87D9E-2BDA-4834-8159-60FC120B98C5}" srcOrd="0" destOrd="0" presId="urn:microsoft.com/office/officeart/2018/2/layout/IconLabelList"/>
    <dgm:cxn modelId="{4561DBB4-1039-4A63-9C6A-14D106F8702F}" type="presParOf" srcId="{2255D86C-B8A3-474B-8E2B-13A5E8E80C07}" destId="{8DFA43DD-58CE-4BA5-9565-DCC35645BFB7}" srcOrd="0" destOrd="0" presId="urn:microsoft.com/office/officeart/2018/2/layout/IconLabelList"/>
    <dgm:cxn modelId="{12F7E3CC-7C3E-4A51-AFC5-D493E76BCAEE}" type="presParOf" srcId="{8DFA43DD-58CE-4BA5-9565-DCC35645BFB7}" destId="{43424D52-2A89-4352-A200-EA69A6C12583}" srcOrd="0" destOrd="0" presId="urn:microsoft.com/office/officeart/2018/2/layout/IconLabelList"/>
    <dgm:cxn modelId="{D386CBD7-0D22-41F2-BC74-9406F81D24DA}" type="presParOf" srcId="{8DFA43DD-58CE-4BA5-9565-DCC35645BFB7}" destId="{052C49F1-BDB1-4F46-8C0C-7514BE54287A}" srcOrd="1" destOrd="0" presId="urn:microsoft.com/office/officeart/2018/2/layout/IconLabelList"/>
    <dgm:cxn modelId="{611ED52A-E924-4003-9CD9-39BB68A69BE2}" type="presParOf" srcId="{8DFA43DD-58CE-4BA5-9565-DCC35645BFB7}" destId="{7C80AE48-469E-4B39-822B-CBC92CA67FCB}" srcOrd="2" destOrd="0" presId="urn:microsoft.com/office/officeart/2018/2/layout/IconLabelList"/>
    <dgm:cxn modelId="{008E296F-0515-4CAA-A4D1-973567B72BF2}" type="presParOf" srcId="{2255D86C-B8A3-474B-8E2B-13A5E8E80C07}" destId="{6C7145C9-211A-438F-8CD1-11AC86C24720}" srcOrd="1" destOrd="0" presId="urn:microsoft.com/office/officeart/2018/2/layout/IconLabelList"/>
    <dgm:cxn modelId="{57E3E7D8-78E7-4F5A-94DF-E40A7B4E3B3F}" type="presParOf" srcId="{2255D86C-B8A3-474B-8E2B-13A5E8E80C07}" destId="{4476E4CB-9561-438A-B7C7-77A24D33D1C9}" srcOrd="2" destOrd="0" presId="urn:microsoft.com/office/officeart/2018/2/layout/IconLabelList"/>
    <dgm:cxn modelId="{46DC02AE-62FB-4853-B7F1-92A3937B5485}" type="presParOf" srcId="{4476E4CB-9561-438A-B7C7-77A24D33D1C9}" destId="{78F6E13B-61E3-46F5-995C-A0108025F3F0}" srcOrd="0" destOrd="0" presId="urn:microsoft.com/office/officeart/2018/2/layout/IconLabelList"/>
    <dgm:cxn modelId="{F45915B1-A910-4EA0-BFF3-E383DFB4C93E}" type="presParOf" srcId="{4476E4CB-9561-438A-B7C7-77A24D33D1C9}" destId="{57A4BCA7-44F9-4EF1-8782-DDF91FFC767A}" srcOrd="1" destOrd="0" presId="urn:microsoft.com/office/officeart/2018/2/layout/IconLabelList"/>
    <dgm:cxn modelId="{53058E57-8554-4847-B2D5-41C41C8F6FCB}" type="presParOf" srcId="{4476E4CB-9561-438A-B7C7-77A24D33D1C9}" destId="{AEB8FFA3-1B0A-4D8A-8C1B-A575970DD91A}" srcOrd="2" destOrd="0" presId="urn:microsoft.com/office/officeart/2018/2/layout/IconLabelList"/>
    <dgm:cxn modelId="{CF0582CB-85B1-4511-89D7-48B9EE181536}" type="presParOf" srcId="{2255D86C-B8A3-474B-8E2B-13A5E8E80C07}" destId="{944DA574-B742-4682-8E5D-0F9E02CC9FC5}" srcOrd="3" destOrd="0" presId="urn:microsoft.com/office/officeart/2018/2/layout/IconLabelList"/>
    <dgm:cxn modelId="{31479545-8BE4-4FAD-88F6-0926AEB262D4}" type="presParOf" srcId="{2255D86C-B8A3-474B-8E2B-13A5E8E80C07}" destId="{F7BCBBC9-FA28-426C-98FE-663B20BC52D9}" srcOrd="4" destOrd="0" presId="urn:microsoft.com/office/officeart/2018/2/layout/IconLabelList"/>
    <dgm:cxn modelId="{EB3A2170-3530-4C83-92FE-C143F859F34C}" type="presParOf" srcId="{F7BCBBC9-FA28-426C-98FE-663B20BC52D9}" destId="{B450AA80-4ACB-4606-BB07-4D3760DA2232}" srcOrd="0" destOrd="0" presId="urn:microsoft.com/office/officeart/2018/2/layout/IconLabelList"/>
    <dgm:cxn modelId="{22CE3C4C-14FF-4B52-A928-EC07090F74DD}" type="presParOf" srcId="{F7BCBBC9-FA28-426C-98FE-663B20BC52D9}" destId="{63556FBA-FD0D-4C87-9F03-4DD2DE5C2DCC}" srcOrd="1" destOrd="0" presId="urn:microsoft.com/office/officeart/2018/2/layout/IconLabelList"/>
    <dgm:cxn modelId="{534B8CFB-35E6-479C-A7EC-6ACFBD8CACF3}" type="presParOf" srcId="{F7BCBBC9-FA28-426C-98FE-663B20BC52D9}" destId="{13737FFE-AFA9-4204-8617-E75A57803A3D}" srcOrd="2" destOrd="0" presId="urn:microsoft.com/office/officeart/2018/2/layout/IconLabelList"/>
    <dgm:cxn modelId="{3CEA63EF-E532-48B2-9024-736C029F8C03}" type="presParOf" srcId="{2255D86C-B8A3-474B-8E2B-13A5E8E80C07}" destId="{C286AF56-E7ED-49ED-9665-A63478AF16E1}" srcOrd="5" destOrd="0" presId="urn:microsoft.com/office/officeart/2018/2/layout/IconLabelList"/>
    <dgm:cxn modelId="{DFFFEA0D-AFBA-4026-8E29-78B84E9D8165}" type="presParOf" srcId="{2255D86C-B8A3-474B-8E2B-13A5E8E80C07}" destId="{F3E3ECB9-6FFE-4A4E-BC5F-E221EB564041}" srcOrd="6" destOrd="0" presId="urn:microsoft.com/office/officeart/2018/2/layout/IconLabelList"/>
    <dgm:cxn modelId="{B952BDFC-0B09-4995-9BAA-CF5ECFF195F8}" type="presParOf" srcId="{F3E3ECB9-6FFE-4A4E-BC5F-E221EB564041}" destId="{5F0A3347-5420-4C19-9D24-B3F27242B39C}" srcOrd="0" destOrd="0" presId="urn:microsoft.com/office/officeart/2018/2/layout/IconLabelList"/>
    <dgm:cxn modelId="{67615DD0-F9D1-4052-96FD-4785181A1E7D}" type="presParOf" srcId="{F3E3ECB9-6FFE-4A4E-BC5F-E221EB564041}" destId="{9737FBDA-C3FD-40BA-AA5E-7BDFE644542A}" srcOrd="1" destOrd="0" presId="urn:microsoft.com/office/officeart/2018/2/layout/IconLabelList"/>
    <dgm:cxn modelId="{CB1B29BC-A895-40EE-AD50-14259365774C}" type="presParOf" srcId="{F3E3ECB9-6FFE-4A4E-BC5F-E221EB564041}" destId="{1234944A-1349-4605-94A5-A3FA4B8294C3}" srcOrd="2" destOrd="0" presId="urn:microsoft.com/office/officeart/2018/2/layout/IconLabelList"/>
    <dgm:cxn modelId="{3D2B9EBD-AECF-4F1C-AB9E-B7FCED422936}" type="presParOf" srcId="{2255D86C-B8A3-474B-8E2B-13A5E8E80C07}" destId="{80FF3701-673E-41A6-9A73-2FC414209136}" srcOrd="7" destOrd="0" presId="urn:microsoft.com/office/officeart/2018/2/layout/IconLabelList"/>
    <dgm:cxn modelId="{29B3D08E-2EAE-45B4-83A1-9384BB7FC677}" type="presParOf" srcId="{2255D86C-B8A3-474B-8E2B-13A5E8E80C07}" destId="{EA409064-C3EC-4E41-AD75-553080573B2E}" srcOrd="8" destOrd="0" presId="urn:microsoft.com/office/officeart/2018/2/layout/IconLabelList"/>
    <dgm:cxn modelId="{FA835BE9-01CB-4A9C-BB54-6866CD2E1BE0}" type="presParOf" srcId="{EA409064-C3EC-4E41-AD75-553080573B2E}" destId="{5EC37267-2850-464B-80AE-ABB16C23DB5C}" srcOrd="0" destOrd="0" presId="urn:microsoft.com/office/officeart/2018/2/layout/IconLabelList"/>
    <dgm:cxn modelId="{8B0B07D4-7C08-42A7-9FD4-C119F61FA3D3}" type="presParOf" srcId="{EA409064-C3EC-4E41-AD75-553080573B2E}" destId="{3E7DC31F-01C7-484E-AE2C-CF156F1C051C}" srcOrd="1" destOrd="0" presId="urn:microsoft.com/office/officeart/2018/2/layout/IconLabelList"/>
    <dgm:cxn modelId="{A2908B5E-AA54-4D63-84F7-7E5B608AB458}" type="presParOf" srcId="{EA409064-C3EC-4E41-AD75-553080573B2E}" destId="{763F5622-58F2-4CB0-B86D-36E845499143}" srcOrd="2" destOrd="0" presId="urn:microsoft.com/office/officeart/2018/2/layout/IconLabelList"/>
    <dgm:cxn modelId="{0FE46F5C-07D0-4CA2-AFA4-60C3B4DE9E36}" type="presParOf" srcId="{2255D86C-B8A3-474B-8E2B-13A5E8E80C07}" destId="{4459685C-F42F-4C37-9931-920600D8D772}" srcOrd="9" destOrd="0" presId="urn:microsoft.com/office/officeart/2018/2/layout/IconLabelList"/>
    <dgm:cxn modelId="{049E7C86-057F-4F06-B1C3-18BE4569EE7C}" type="presParOf" srcId="{2255D86C-B8A3-474B-8E2B-13A5E8E80C07}" destId="{812D6844-6FFE-419F-80DF-FC041C8AE1F0}" srcOrd="10" destOrd="0" presId="urn:microsoft.com/office/officeart/2018/2/layout/IconLabelList"/>
    <dgm:cxn modelId="{1A203563-797E-4955-8547-CF5F68D25774}" type="presParOf" srcId="{812D6844-6FFE-419F-80DF-FC041C8AE1F0}" destId="{EFC024D7-151B-4DE5-BC4A-A650BD77FB78}" srcOrd="0" destOrd="0" presId="urn:microsoft.com/office/officeart/2018/2/layout/IconLabelList"/>
    <dgm:cxn modelId="{D9044635-5AA9-49BD-925D-19CF0C7CB439}" type="presParOf" srcId="{812D6844-6FFE-419F-80DF-FC041C8AE1F0}" destId="{988E836D-F67D-4856-87EE-564B379D2A0A}" srcOrd="1" destOrd="0" presId="urn:microsoft.com/office/officeart/2018/2/layout/IconLabelList"/>
    <dgm:cxn modelId="{9A772444-41E9-4DF9-8D96-D305832EDD0D}" type="presParOf" srcId="{812D6844-6FFE-419F-80DF-FC041C8AE1F0}" destId="{EDD87D9E-2BDA-4834-8159-60FC120B98C5}"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969E40E2-0C26-4FE7-9473-25ADF4BC5A3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0E19B68-B2D7-49E5-BA39-69FCC24F8955}">
      <dgm:prSet custT="1"/>
      <dgm:spPr>
        <a:solidFill>
          <a:srgbClr val="E4E9F3"/>
        </a:solidFill>
        <a:ln>
          <a:solidFill>
            <a:srgbClr val="E4E9F3"/>
          </a:solidFill>
        </a:ln>
      </dgm:spPr>
      <dgm:t>
        <a:bodyPr/>
        <a:lstStyle/>
        <a:p>
          <a:pPr rtl="0"/>
          <a:r>
            <a:rPr lang="en-US" sz="1800" b="1">
              <a:solidFill>
                <a:srgbClr val="4478A8"/>
              </a:solidFill>
              <a:latin typeface="Arial"/>
              <a:cs typeface="Arial"/>
            </a:rPr>
            <a:t>It is helpful to have this ‘Bowtie’ framework to think about fatigue risk management </a:t>
          </a:r>
        </a:p>
      </dgm:t>
    </dgm:pt>
    <dgm:pt modelId="{B687CD48-4D65-4537-BC42-EDF41B36DAF1}" type="sibTrans" cxnId="{8E49D6CE-4278-4EB4-97A9-711A5F01A5C2}">
      <dgm:prSet/>
      <dgm:spPr/>
      <dgm:t>
        <a:bodyPr/>
        <a:lstStyle/>
        <a:p>
          <a:endParaRPr lang="en-US"/>
        </a:p>
      </dgm:t>
    </dgm:pt>
    <dgm:pt modelId="{B5ECE4DC-8C3D-406E-9180-D067A2CF3B76}" type="parTrans" cxnId="{8E49D6CE-4278-4EB4-97A9-711A5F01A5C2}">
      <dgm:prSet/>
      <dgm:spPr/>
      <dgm:t>
        <a:bodyPr/>
        <a:lstStyle/>
        <a:p>
          <a:endParaRPr lang="en-US"/>
        </a:p>
      </dgm:t>
    </dgm:pt>
    <dgm:pt modelId="{7C80F480-DFD2-4E44-8F06-DC522D383EDC}" type="pres">
      <dgm:prSet presAssocID="{969E40E2-0C26-4FE7-9473-25ADF4BC5A3F}" presName="diagram" presStyleCnt="0">
        <dgm:presLayoutVars>
          <dgm:dir/>
          <dgm:resizeHandles val="exact"/>
        </dgm:presLayoutVars>
      </dgm:prSet>
      <dgm:spPr/>
    </dgm:pt>
    <dgm:pt modelId="{7A10AB3B-6013-412B-90DB-DFB5E31229A8}" type="pres">
      <dgm:prSet presAssocID="{40E19B68-B2D7-49E5-BA39-69FCC24F8955}" presName="node" presStyleLbl="node1" presStyleIdx="0" presStyleCnt="1" custScaleX="139317">
        <dgm:presLayoutVars>
          <dgm:bulletEnabled val="1"/>
        </dgm:presLayoutVars>
      </dgm:prSet>
      <dgm:spPr/>
    </dgm:pt>
  </dgm:ptLst>
  <dgm:cxnLst>
    <dgm:cxn modelId="{65AD9E13-32BD-4B45-8E7F-B1AC3DB09740}" type="presOf" srcId="{969E40E2-0C26-4FE7-9473-25ADF4BC5A3F}" destId="{7C80F480-DFD2-4E44-8F06-DC522D383EDC}" srcOrd="0" destOrd="0" presId="urn:microsoft.com/office/officeart/2005/8/layout/process5"/>
    <dgm:cxn modelId="{24D20252-E50D-4CD7-AEAF-4BF515C13B17}" type="presOf" srcId="{40E19B68-B2D7-49E5-BA39-69FCC24F8955}" destId="{7A10AB3B-6013-412B-90DB-DFB5E31229A8}" srcOrd="0" destOrd="0" presId="urn:microsoft.com/office/officeart/2005/8/layout/process5"/>
    <dgm:cxn modelId="{8E49D6CE-4278-4EB4-97A9-711A5F01A5C2}" srcId="{969E40E2-0C26-4FE7-9473-25ADF4BC5A3F}" destId="{40E19B68-B2D7-49E5-BA39-69FCC24F8955}" srcOrd="0" destOrd="0" parTransId="{B5ECE4DC-8C3D-406E-9180-D067A2CF3B76}" sibTransId="{B687CD48-4D65-4537-BC42-EDF41B36DAF1}"/>
    <dgm:cxn modelId="{E1173251-EC45-4590-B8C9-0AD1A031EE68}" type="presParOf" srcId="{7C80F480-DFD2-4E44-8F06-DC522D383EDC}" destId="{7A10AB3B-6013-412B-90DB-DFB5E31229A8}" srcOrd="0"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9E40E2-0C26-4FE7-9473-25ADF4BC5A3F}"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40E19B68-B2D7-49E5-BA39-69FCC24F8955}">
      <dgm:prSet/>
      <dgm:spPr>
        <a:solidFill>
          <a:srgbClr val="E4E9F3"/>
        </a:solidFill>
        <a:ln>
          <a:solidFill>
            <a:srgbClr val="E4E9F3"/>
          </a:solidFill>
        </a:ln>
      </dgm:spPr>
      <dgm:t>
        <a:bodyPr/>
        <a:lstStyle/>
        <a:p>
          <a:pPr rtl="0"/>
          <a:r>
            <a:rPr lang="en-US" b="0">
              <a:solidFill>
                <a:srgbClr val="4478A8"/>
              </a:solidFill>
              <a:latin typeface="Arial"/>
              <a:cs typeface="Arial"/>
            </a:rPr>
            <a:t>In your job generally, think about….   </a:t>
          </a:r>
        </a:p>
        <a:p>
          <a:r>
            <a:rPr lang="en-US" b="0">
              <a:solidFill>
                <a:srgbClr val="4478A8"/>
              </a:solidFill>
              <a:latin typeface="Arial"/>
              <a:cs typeface="Arial"/>
            </a:rPr>
            <a:t>1. The possible range of causes</a:t>
          </a:r>
        </a:p>
        <a:p>
          <a:r>
            <a:rPr lang="en-US" b="0">
              <a:solidFill>
                <a:srgbClr val="4478A8"/>
              </a:solidFill>
              <a:latin typeface="Arial"/>
              <a:cs typeface="Arial"/>
            </a:rPr>
            <a:t>2.The potential consequences</a:t>
          </a:r>
        </a:p>
      </dgm:t>
    </dgm:pt>
    <dgm:pt modelId="{B5ECE4DC-8C3D-406E-9180-D067A2CF3B76}" type="parTrans" cxnId="{8E49D6CE-4278-4EB4-97A9-711A5F01A5C2}">
      <dgm:prSet/>
      <dgm:spPr/>
      <dgm:t>
        <a:bodyPr/>
        <a:lstStyle/>
        <a:p>
          <a:endParaRPr lang="en-US"/>
        </a:p>
      </dgm:t>
    </dgm:pt>
    <dgm:pt modelId="{B687CD48-4D65-4537-BC42-EDF41B36DAF1}" type="sibTrans" cxnId="{8E49D6CE-4278-4EB4-97A9-711A5F01A5C2}">
      <dgm:prSet/>
      <dgm:spPr/>
      <dgm:t>
        <a:bodyPr/>
        <a:lstStyle/>
        <a:p>
          <a:endParaRPr lang="en-US"/>
        </a:p>
      </dgm:t>
    </dgm:pt>
    <dgm:pt modelId="{7C80F480-DFD2-4E44-8F06-DC522D383EDC}" type="pres">
      <dgm:prSet presAssocID="{969E40E2-0C26-4FE7-9473-25ADF4BC5A3F}" presName="diagram" presStyleCnt="0">
        <dgm:presLayoutVars>
          <dgm:dir/>
          <dgm:resizeHandles val="exact"/>
        </dgm:presLayoutVars>
      </dgm:prSet>
      <dgm:spPr/>
    </dgm:pt>
    <dgm:pt modelId="{7A10AB3B-6013-412B-90DB-DFB5E31229A8}" type="pres">
      <dgm:prSet presAssocID="{40E19B68-B2D7-49E5-BA39-69FCC24F8955}" presName="node" presStyleLbl="node1" presStyleIdx="0" presStyleCnt="1" custScaleX="139317">
        <dgm:presLayoutVars>
          <dgm:bulletEnabled val="1"/>
        </dgm:presLayoutVars>
      </dgm:prSet>
      <dgm:spPr/>
    </dgm:pt>
  </dgm:ptLst>
  <dgm:cxnLst>
    <dgm:cxn modelId="{65AD9E13-32BD-4B45-8E7F-B1AC3DB09740}" type="presOf" srcId="{969E40E2-0C26-4FE7-9473-25ADF4BC5A3F}" destId="{7C80F480-DFD2-4E44-8F06-DC522D383EDC}" srcOrd="0" destOrd="0" presId="urn:microsoft.com/office/officeart/2005/8/layout/process5"/>
    <dgm:cxn modelId="{24D20252-E50D-4CD7-AEAF-4BF515C13B17}" type="presOf" srcId="{40E19B68-B2D7-49E5-BA39-69FCC24F8955}" destId="{7A10AB3B-6013-412B-90DB-DFB5E31229A8}" srcOrd="0" destOrd="0" presId="urn:microsoft.com/office/officeart/2005/8/layout/process5"/>
    <dgm:cxn modelId="{8E49D6CE-4278-4EB4-97A9-711A5F01A5C2}" srcId="{969E40E2-0C26-4FE7-9473-25ADF4BC5A3F}" destId="{40E19B68-B2D7-49E5-BA39-69FCC24F8955}" srcOrd="0" destOrd="0" parTransId="{B5ECE4DC-8C3D-406E-9180-D067A2CF3B76}" sibTransId="{B687CD48-4D65-4537-BC42-EDF41B36DAF1}"/>
    <dgm:cxn modelId="{E1173251-EC45-4590-B8C9-0AD1A031EE68}" type="presParOf" srcId="{7C80F480-DFD2-4E44-8F06-DC522D383EDC}" destId="{7A10AB3B-6013-412B-90DB-DFB5E31229A8}" srcOrd="0"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1632C0B-17E6-456E-8232-4D7B25442239}"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BDA8C7BC-CDBC-4D45-A9F3-2D7C2E9D2573}">
      <dgm:prSet custT="1"/>
      <dgm:spPr/>
      <dgm:t>
        <a:bodyPr/>
        <a:lstStyle/>
        <a:p>
          <a:pPr>
            <a:lnSpc>
              <a:spcPct val="100000"/>
            </a:lnSpc>
          </a:pPr>
          <a:r>
            <a:rPr lang="en-US" sz="1600" b="0">
              <a:solidFill>
                <a:srgbClr val="4478A8"/>
              </a:solidFill>
              <a:latin typeface="Arial"/>
              <a:cs typeface="Arial"/>
            </a:rPr>
            <a:t>Fatigue matters because it has an important role in healthy and safe working</a:t>
          </a:r>
        </a:p>
      </dgm:t>
    </dgm:pt>
    <dgm:pt modelId="{21734732-23AA-489C-B2BD-F6C7EC0D3C7F}" type="parTrans" cxnId="{E9032DCD-3BA1-45AB-BC56-CD2196DAB9D3}">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09B21F43-18E8-46F4-BB97-F163A0A3E17B}" type="sibTrans" cxnId="{E9032DCD-3BA1-45AB-BC56-CD2196DAB9D3}">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12B15D29-62F2-4A73-B6AE-153121F64CD0}">
      <dgm:prSet custT="1"/>
      <dgm:spPr/>
      <dgm:t>
        <a:bodyPr/>
        <a:lstStyle/>
        <a:p>
          <a:pPr>
            <a:lnSpc>
              <a:spcPct val="100000"/>
            </a:lnSpc>
          </a:pPr>
          <a:r>
            <a:rPr lang="en-US" sz="1600" b="0">
              <a:solidFill>
                <a:srgbClr val="4478A8"/>
              </a:solidFill>
              <a:latin typeface="Arial"/>
              <a:cs typeface="Arial"/>
            </a:rPr>
            <a:t>If we don’t manage fatigue, we are much more likely to adopt unsafe and riskier ways of working </a:t>
          </a:r>
        </a:p>
      </dgm:t>
    </dgm:pt>
    <dgm:pt modelId="{B9724601-FC85-45DD-AB7F-730DB943EE5B}" type="parTrans" cxnId="{29470B3B-FC6C-4398-B015-D485A0E9C79D}">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E4388D5A-18C1-4F3B-9E64-0665CD91B726}" type="sibTrans" cxnId="{29470B3B-FC6C-4398-B015-D485A0E9C79D}">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7FD23172-CC69-46FF-8258-04DB8EA670C7}">
      <dgm:prSet custT="1"/>
      <dgm:spPr/>
      <dgm:t>
        <a:bodyPr/>
        <a:lstStyle/>
        <a:p>
          <a:pPr>
            <a:lnSpc>
              <a:spcPct val="100000"/>
            </a:lnSpc>
          </a:pPr>
          <a:r>
            <a:rPr lang="en-US" sz="1600" b="0">
              <a:solidFill>
                <a:srgbClr val="4478A8"/>
              </a:solidFill>
              <a:latin typeface="Arial"/>
              <a:cs typeface="Arial"/>
            </a:rPr>
            <a:t>Being tired at work is normal and healthy, but there are more implications to being fatigued than feeling tired</a:t>
          </a:r>
        </a:p>
      </dgm:t>
    </dgm:pt>
    <dgm:pt modelId="{92F12E23-61DD-40F1-B08B-67FB8A061C86}" type="parTrans" cxnId="{D11FD385-5C53-4D67-9B3B-296D33C1BA9F}">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2EF0B35F-CB64-4962-8C98-D282AEE77B1C}" type="sibTrans" cxnId="{D11FD385-5C53-4D67-9B3B-296D33C1BA9F}">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11BA25BB-8437-46CC-8B59-314FA11D7143}">
      <dgm:prSet custT="1"/>
      <dgm:spPr/>
      <dgm:t>
        <a:bodyPr/>
        <a:lstStyle/>
        <a:p>
          <a:pPr>
            <a:lnSpc>
              <a:spcPct val="100000"/>
            </a:lnSpc>
          </a:pPr>
          <a:r>
            <a:rPr lang="en-US" sz="1600" b="0">
              <a:solidFill>
                <a:srgbClr val="4478A8"/>
              </a:solidFill>
              <a:latin typeface="Arial"/>
              <a:cs typeface="Arial"/>
            </a:rPr>
            <a:t>It is helpful to explore fatigue using a Bowtie approach, which can help us explore risks, consequences and controls</a:t>
          </a:r>
        </a:p>
      </dgm:t>
    </dgm:pt>
    <dgm:pt modelId="{F9150622-5815-46AF-9551-2F085D0504A5}" type="parTrans" cxnId="{8BBD0A74-F486-4E91-AC08-D9AE3CBCB6BA}">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C4B145DD-AAF9-4FA8-BF86-ADA85FA8FA28}" type="sibTrans" cxnId="{8BBD0A74-F486-4E91-AC08-D9AE3CBCB6BA}">
      <dgm:prSet/>
      <dgm:spPr/>
      <dgm:t>
        <a:bodyPr/>
        <a:lstStyle/>
        <a:p>
          <a:endParaRPr lang="en-US">
            <a:solidFill>
              <a:srgbClr val="4478A8"/>
            </a:solidFill>
            <a:latin typeface="Arial" panose="020B0604020202020204" pitchFamily="34" charset="0"/>
            <a:cs typeface="Arial" panose="020B0604020202020204" pitchFamily="34" charset="0"/>
          </a:endParaRPr>
        </a:p>
      </dgm:t>
    </dgm:pt>
    <dgm:pt modelId="{529B8973-3503-4B71-B7D5-850725A985EE}">
      <dgm:prSet custT="1"/>
      <dgm:spPr/>
      <dgm:t>
        <a:bodyPr/>
        <a:lstStyle/>
        <a:p>
          <a:pPr>
            <a:lnSpc>
              <a:spcPct val="100000"/>
            </a:lnSpc>
          </a:pPr>
          <a:r>
            <a:rPr lang="en-US" sz="1600" b="0">
              <a:solidFill>
                <a:srgbClr val="4478A8"/>
              </a:solidFill>
              <a:latin typeface="Arial"/>
              <a:cs typeface="Arial"/>
            </a:rPr>
            <a:t>Fatigue is difficult to manage because it’s very complex and difficult to predict </a:t>
          </a:r>
        </a:p>
      </dgm:t>
    </dgm:pt>
    <dgm:pt modelId="{1E4DE839-D4E0-4B84-A4DA-2CE78D6DB4D8}" type="sibTrans" cxnId="{375494FE-ADC0-4584-9DF1-468DC7AB7D61}">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F3850E77-FEB1-41DF-9B45-6F83809E6F9E}" type="parTrans" cxnId="{375494FE-ADC0-4584-9DF1-468DC7AB7D61}">
      <dgm:prSet/>
      <dgm:spPr/>
      <dgm:t>
        <a:bodyPr/>
        <a:lstStyle/>
        <a:p>
          <a:endParaRPr lang="en-GB">
            <a:solidFill>
              <a:srgbClr val="4478A8"/>
            </a:solidFill>
            <a:latin typeface="Arial" panose="020B0604020202020204" pitchFamily="34" charset="0"/>
            <a:cs typeface="Arial" panose="020B0604020202020204" pitchFamily="34" charset="0"/>
          </a:endParaRPr>
        </a:p>
      </dgm:t>
    </dgm:pt>
    <dgm:pt modelId="{0DC8ECC6-B6AD-490C-AF3A-C46DB2C9C17E}" type="pres">
      <dgm:prSet presAssocID="{11632C0B-17E6-456E-8232-4D7B25442239}" presName="root" presStyleCnt="0">
        <dgm:presLayoutVars>
          <dgm:dir/>
          <dgm:resizeHandles val="exact"/>
        </dgm:presLayoutVars>
      </dgm:prSet>
      <dgm:spPr/>
    </dgm:pt>
    <dgm:pt modelId="{39D0CE62-0866-4C56-999B-40283F838325}" type="pres">
      <dgm:prSet presAssocID="{BDA8C7BC-CDBC-4D45-A9F3-2D7C2E9D2573}" presName="compNode" presStyleCnt="0"/>
      <dgm:spPr/>
    </dgm:pt>
    <dgm:pt modelId="{3673BA86-2498-4D9C-B6B5-55853A3E5FFE}" type="pres">
      <dgm:prSet presAssocID="{BDA8C7BC-CDBC-4D45-A9F3-2D7C2E9D2573}" presName="bgRect" presStyleLbl="bgShp" presStyleIdx="0" presStyleCnt="5" custLinFactNeighborX="283" custLinFactNeighborY="-4806"/>
      <dgm:spPr>
        <a:solidFill>
          <a:srgbClr val="E4E9F3"/>
        </a:solidFill>
      </dgm:spPr>
    </dgm:pt>
    <dgm:pt modelId="{3803FB98-6041-4212-A597-E57FA3522139}" type="pres">
      <dgm:prSet presAssocID="{BDA8C7BC-CDBC-4D45-A9F3-2D7C2E9D2573}" presName="iconRect" presStyleLbl="node1" presStyleIdx="0" presStyleCnt="5" custLinFactNeighborY="4060"/>
      <dgm:spPr>
        <a:solidFill>
          <a:srgbClr val="4478A8"/>
        </a:solidFill>
        <a:ln>
          <a:solidFill>
            <a:srgbClr val="7C9AC0"/>
          </a:solidFill>
        </a:ln>
      </dgm:spPr>
      <dgm:extLst>
        <a:ext uri="{E40237B7-FDA0-4F09-8148-C483321AD2D9}">
          <dgm14:cNvPr xmlns:dgm14="http://schemas.microsoft.com/office/drawing/2010/diagram" id="0" name="" descr="Brain in head"/>
        </a:ext>
      </dgm:extLst>
    </dgm:pt>
    <dgm:pt modelId="{989C2957-48FD-40F2-A78E-6447BE4E24BD}" type="pres">
      <dgm:prSet presAssocID="{BDA8C7BC-CDBC-4D45-A9F3-2D7C2E9D2573}" presName="spaceRect" presStyleCnt="0"/>
      <dgm:spPr/>
    </dgm:pt>
    <dgm:pt modelId="{7203FE41-3E37-47C2-BACF-EE23A6F63360}" type="pres">
      <dgm:prSet presAssocID="{BDA8C7BC-CDBC-4D45-A9F3-2D7C2E9D2573}" presName="parTx" presStyleLbl="revTx" presStyleIdx="0" presStyleCnt="5">
        <dgm:presLayoutVars>
          <dgm:chMax val="0"/>
          <dgm:chPref val="0"/>
        </dgm:presLayoutVars>
      </dgm:prSet>
      <dgm:spPr/>
    </dgm:pt>
    <dgm:pt modelId="{A9115723-2661-4BB1-AF83-8C22614CF088}" type="pres">
      <dgm:prSet presAssocID="{09B21F43-18E8-46F4-BB97-F163A0A3E17B}" presName="sibTrans" presStyleCnt="0"/>
      <dgm:spPr/>
    </dgm:pt>
    <dgm:pt modelId="{AFB959EC-A0AA-48A7-82F2-63739EFC1EDC}" type="pres">
      <dgm:prSet presAssocID="{529B8973-3503-4B71-B7D5-850725A985EE}" presName="compNode" presStyleCnt="0"/>
      <dgm:spPr/>
    </dgm:pt>
    <dgm:pt modelId="{DE9BF80B-1FD6-4EC4-8AEE-183F6E757180}" type="pres">
      <dgm:prSet presAssocID="{529B8973-3503-4B71-B7D5-850725A985EE}" presName="bgRect" presStyleLbl="bgShp" presStyleIdx="1" presStyleCnt="5"/>
      <dgm:spPr>
        <a:solidFill>
          <a:srgbClr val="E4E9F3"/>
        </a:solidFill>
      </dgm:spPr>
    </dgm:pt>
    <dgm:pt modelId="{43AA83D4-5ED9-456A-BA60-77FA749DAF62}" type="pres">
      <dgm:prSet presAssocID="{529B8973-3503-4B71-B7D5-850725A985EE}" presName="iconRect" presStyleLbl="node1" presStyleIdx="1" presStyleCnt="5"/>
      <dgm:spPr>
        <a:solidFill>
          <a:srgbClr val="4478A8"/>
        </a:solidFill>
        <a:ln>
          <a:solidFill>
            <a:srgbClr val="7C9AC0"/>
          </a:solidFill>
        </a:ln>
      </dgm:spPr>
      <dgm:extLst>
        <a:ext uri="{E40237B7-FDA0-4F09-8148-C483321AD2D9}">
          <dgm14:cNvPr xmlns:dgm14="http://schemas.microsoft.com/office/drawing/2010/diagram" id="0" name="" descr="Iceberg with solid fill"/>
        </a:ext>
      </dgm:extLst>
    </dgm:pt>
    <dgm:pt modelId="{4073C86C-F2BE-4539-8DD7-214546091BED}" type="pres">
      <dgm:prSet presAssocID="{529B8973-3503-4B71-B7D5-850725A985EE}" presName="spaceRect" presStyleCnt="0"/>
      <dgm:spPr/>
    </dgm:pt>
    <dgm:pt modelId="{80A9FE94-A690-434E-9ADF-0495F96B78A8}" type="pres">
      <dgm:prSet presAssocID="{529B8973-3503-4B71-B7D5-850725A985EE}" presName="parTx" presStyleLbl="revTx" presStyleIdx="1" presStyleCnt="5">
        <dgm:presLayoutVars>
          <dgm:chMax val="0"/>
          <dgm:chPref val="0"/>
        </dgm:presLayoutVars>
      </dgm:prSet>
      <dgm:spPr/>
    </dgm:pt>
    <dgm:pt modelId="{29CE09AA-9D48-44A0-B369-05712590C3FF}" type="pres">
      <dgm:prSet presAssocID="{1E4DE839-D4E0-4B84-A4DA-2CE78D6DB4D8}" presName="sibTrans" presStyleCnt="0"/>
      <dgm:spPr/>
    </dgm:pt>
    <dgm:pt modelId="{CE773816-D554-425D-AF6F-DC0D334D16D9}" type="pres">
      <dgm:prSet presAssocID="{12B15D29-62F2-4A73-B6AE-153121F64CD0}" presName="compNode" presStyleCnt="0"/>
      <dgm:spPr/>
    </dgm:pt>
    <dgm:pt modelId="{E50FD14B-829F-400E-A4D5-C005B3DF3720}" type="pres">
      <dgm:prSet presAssocID="{12B15D29-62F2-4A73-B6AE-153121F64CD0}" presName="bgRect" presStyleLbl="bgShp" presStyleIdx="2" presStyleCnt="5"/>
      <dgm:spPr>
        <a:solidFill>
          <a:srgbClr val="E4E9F3"/>
        </a:solidFill>
      </dgm:spPr>
    </dgm:pt>
    <dgm:pt modelId="{D96A529B-A92A-42FC-9505-C66C340AFE53}" type="pres">
      <dgm:prSet presAssocID="{12B15D29-62F2-4A73-B6AE-153121F64CD0}" presName="iconRect" presStyleLbl="node1" presStyleIdx="2" presStyleCnt="5"/>
      <dgm:spPr>
        <a:solidFill>
          <a:srgbClr val="4478A8"/>
        </a:solidFill>
        <a:ln>
          <a:solidFill>
            <a:srgbClr val="7C9AC0"/>
          </a:solidFill>
        </a:ln>
      </dgm:spPr>
      <dgm:extLst>
        <a:ext uri="{E40237B7-FDA0-4F09-8148-C483321AD2D9}">
          <dgm14:cNvPr xmlns:dgm14="http://schemas.microsoft.com/office/drawing/2010/diagram" id="0" name="" descr="Teacher"/>
        </a:ext>
      </dgm:extLst>
    </dgm:pt>
    <dgm:pt modelId="{D5C084DB-2F6D-47A8-A3CF-2345F5EC8F8B}" type="pres">
      <dgm:prSet presAssocID="{12B15D29-62F2-4A73-B6AE-153121F64CD0}" presName="spaceRect" presStyleCnt="0"/>
      <dgm:spPr/>
    </dgm:pt>
    <dgm:pt modelId="{AF3E245A-4184-4445-B825-640B7A52B3FD}" type="pres">
      <dgm:prSet presAssocID="{12B15D29-62F2-4A73-B6AE-153121F64CD0}" presName="parTx" presStyleLbl="revTx" presStyleIdx="2" presStyleCnt="5">
        <dgm:presLayoutVars>
          <dgm:chMax val="0"/>
          <dgm:chPref val="0"/>
        </dgm:presLayoutVars>
      </dgm:prSet>
      <dgm:spPr/>
    </dgm:pt>
    <dgm:pt modelId="{F4CB5FCC-7A93-4293-84E1-33A1D7810556}" type="pres">
      <dgm:prSet presAssocID="{E4388D5A-18C1-4F3B-9E64-0665CD91B726}" presName="sibTrans" presStyleCnt="0"/>
      <dgm:spPr/>
    </dgm:pt>
    <dgm:pt modelId="{9F04B53D-2B70-4104-AD5F-39377D9DCC37}" type="pres">
      <dgm:prSet presAssocID="{7FD23172-CC69-46FF-8258-04DB8EA670C7}" presName="compNode" presStyleCnt="0"/>
      <dgm:spPr/>
    </dgm:pt>
    <dgm:pt modelId="{9A06C885-F918-441E-954C-0454B3629575}" type="pres">
      <dgm:prSet presAssocID="{7FD23172-CC69-46FF-8258-04DB8EA670C7}" presName="bgRect" presStyleLbl="bgShp" presStyleIdx="3" presStyleCnt="5"/>
      <dgm:spPr>
        <a:solidFill>
          <a:srgbClr val="E4E9F3"/>
        </a:solidFill>
      </dgm:spPr>
    </dgm:pt>
    <dgm:pt modelId="{229F2A96-15EC-4280-AED5-0088535D2A1B}" type="pres">
      <dgm:prSet presAssocID="{7FD23172-CC69-46FF-8258-04DB8EA670C7}" presName="iconRect" presStyleLbl="node1" presStyleIdx="3" presStyleCnt="5"/>
      <dgm:spPr>
        <a:solidFill>
          <a:srgbClr val="4478A8"/>
        </a:solidFill>
        <a:ln>
          <a:solidFill>
            <a:srgbClr val="7C9AC0"/>
          </a:solidFill>
        </a:ln>
      </dgm:spPr>
      <dgm:extLst>
        <a:ext uri="{E40237B7-FDA0-4F09-8148-C483321AD2D9}">
          <dgm14:cNvPr xmlns:dgm14="http://schemas.microsoft.com/office/drawing/2010/diagram" id="0" name="" descr="Tired face with solid fill with solid fill"/>
        </a:ext>
      </dgm:extLst>
    </dgm:pt>
    <dgm:pt modelId="{530C45B5-D573-4A2B-A9D4-62B428B115E7}" type="pres">
      <dgm:prSet presAssocID="{7FD23172-CC69-46FF-8258-04DB8EA670C7}" presName="spaceRect" presStyleCnt="0"/>
      <dgm:spPr/>
    </dgm:pt>
    <dgm:pt modelId="{30AF64D9-1FA1-4970-9C37-902C7A2A933C}" type="pres">
      <dgm:prSet presAssocID="{7FD23172-CC69-46FF-8258-04DB8EA670C7}" presName="parTx" presStyleLbl="revTx" presStyleIdx="3" presStyleCnt="5">
        <dgm:presLayoutVars>
          <dgm:chMax val="0"/>
          <dgm:chPref val="0"/>
        </dgm:presLayoutVars>
      </dgm:prSet>
      <dgm:spPr/>
    </dgm:pt>
    <dgm:pt modelId="{DBB8C533-2FEF-45AC-BC4A-5652A00840CF}" type="pres">
      <dgm:prSet presAssocID="{2EF0B35F-CB64-4962-8C98-D282AEE77B1C}" presName="sibTrans" presStyleCnt="0"/>
      <dgm:spPr/>
    </dgm:pt>
    <dgm:pt modelId="{5F56A72F-B53A-41D8-A773-E8887E77BEA5}" type="pres">
      <dgm:prSet presAssocID="{11BA25BB-8437-46CC-8B59-314FA11D7143}" presName="compNode" presStyleCnt="0"/>
      <dgm:spPr/>
    </dgm:pt>
    <dgm:pt modelId="{E37FE722-A1A8-45C6-834B-AC0F6D0DC04A}" type="pres">
      <dgm:prSet presAssocID="{11BA25BB-8437-46CC-8B59-314FA11D7143}" presName="bgRect" presStyleLbl="bgShp" presStyleIdx="4" presStyleCnt="5"/>
      <dgm:spPr>
        <a:solidFill>
          <a:srgbClr val="E4E9F3"/>
        </a:solidFill>
      </dgm:spPr>
    </dgm:pt>
    <dgm:pt modelId="{28B3EE85-846C-4D59-A00C-65E666437F53}" type="pres">
      <dgm:prSet presAssocID="{11BA25BB-8437-46CC-8B59-314FA11D7143}" presName="iconRect" presStyleLbl="node1" presStyleIdx="4" presStyleCnt="5"/>
      <dgm:spPr>
        <a:solidFill>
          <a:srgbClr val="4478A8"/>
        </a:solidFill>
        <a:ln>
          <a:solidFill>
            <a:srgbClr val="7C9AC0"/>
          </a:solidFill>
        </a:ln>
      </dgm:spPr>
      <dgm:extLst>
        <a:ext uri="{E40237B7-FDA0-4F09-8148-C483321AD2D9}">
          <dgm14:cNvPr xmlns:dgm14="http://schemas.microsoft.com/office/drawing/2010/diagram" id="0" name="" descr="Checklist"/>
        </a:ext>
      </dgm:extLst>
    </dgm:pt>
    <dgm:pt modelId="{928F7D61-4551-44C7-B31A-FE6BBACBBE92}" type="pres">
      <dgm:prSet presAssocID="{11BA25BB-8437-46CC-8B59-314FA11D7143}" presName="spaceRect" presStyleCnt="0"/>
      <dgm:spPr/>
    </dgm:pt>
    <dgm:pt modelId="{19B01C20-EA79-466C-8EDA-7D10553027C2}" type="pres">
      <dgm:prSet presAssocID="{11BA25BB-8437-46CC-8B59-314FA11D7143}" presName="parTx" presStyleLbl="revTx" presStyleIdx="4" presStyleCnt="5">
        <dgm:presLayoutVars>
          <dgm:chMax val="0"/>
          <dgm:chPref val="0"/>
        </dgm:presLayoutVars>
      </dgm:prSet>
      <dgm:spPr/>
    </dgm:pt>
  </dgm:ptLst>
  <dgm:cxnLst>
    <dgm:cxn modelId="{29470B3B-FC6C-4398-B015-D485A0E9C79D}" srcId="{11632C0B-17E6-456E-8232-4D7B25442239}" destId="{12B15D29-62F2-4A73-B6AE-153121F64CD0}" srcOrd="2" destOrd="0" parTransId="{B9724601-FC85-45DD-AB7F-730DB943EE5B}" sibTransId="{E4388D5A-18C1-4F3B-9E64-0665CD91B726}"/>
    <dgm:cxn modelId="{8BBD0A74-F486-4E91-AC08-D9AE3CBCB6BA}" srcId="{11632C0B-17E6-456E-8232-4D7B25442239}" destId="{11BA25BB-8437-46CC-8B59-314FA11D7143}" srcOrd="4" destOrd="0" parTransId="{F9150622-5815-46AF-9551-2F085D0504A5}" sibTransId="{C4B145DD-AAF9-4FA8-BF86-ADA85FA8FA28}"/>
    <dgm:cxn modelId="{D11FD385-5C53-4D67-9B3B-296D33C1BA9F}" srcId="{11632C0B-17E6-456E-8232-4D7B25442239}" destId="{7FD23172-CC69-46FF-8258-04DB8EA670C7}" srcOrd="3" destOrd="0" parTransId="{92F12E23-61DD-40F1-B08B-67FB8A061C86}" sibTransId="{2EF0B35F-CB64-4962-8C98-D282AEE77B1C}"/>
    <dgm:cxn modelId="{76CF6690-2CAA-4BF3-A85A-C7F2B3383958}" type="presOf" srcId="{11BA25BB-8437-46CC-8B59-314FA11D7143}" destId="{19B01C20-EA79-466C-8EDA-7D10553027C2}" srcOrd="0" destOrd="0" presId="urn:microsoft.com/office/officeart/2018/2/layout/IconVerticalSolidList"/>
    <dgm:cxn modelId="{BEA0F2A0-F56C-4E43-8343-A574BB8FF882}" type="presOf" srcId="{529B8973-3503-4B71-B7D5-850725A985EE}" destId="{80A9FE94-A690-434E-9ADF-0495F96B78A8}" srcOrd="0" destOrd="0" presId="urn:microsoft.com/office/officeart/2018/2/layout/IconVerticalSolidList"/>
    <dgm:cxn modelId="{3AE766AD-8F08-4BBB-BE86-5E8D87F92EC8}" type="presOf" srcId="{12B15D29-62F2-4A73-B6AE-153121F64CD0}" destId="{AF3E245A-4184-4445-B825-640B7A52B3FD}" srcOrd="0" destOrd="0" presId="urn:microsoft.com/office/officeart/2018/2/layout/IconVerticalSolidList"/>
    <dgm:cxn modelId="{D69AEAB1-BE43-41B2-9988-B0A537AFBFB2}" type="presOf" srcId="{BDA8C7BC-CDBC-4D45-A9F3-2D7C2E9D2573}" destId="{7203FE41-3E37-47C2-BACF-EE23A6F63360}" srcOrd="0" destOrd="0" presId="urn:microsoft.com/office/officeart/2018/2/layout/IconVerticalSolidList"/>
    <dgm:cxn modelId="{5CA62EBB-FBF5-4CBD-80AE-6AE57BD5B7C1}" type="presOf" srcId="{11632C0B-17E6-456E-8232-4D7B25442239}" destId="{0DC8ECC6-B6AD-490C-AF3A-C46DB2C9C17E}" srcOrd="0" destOrd="0" presId="urn:microsoft.com/office/officeart/2018/2/layout/IconVerticalSolidList"/>
    <dgm:cxn modelId="{E9032DCD-3BA1-45AB-BC56-CD2196DAB9D3}" srcId="{11632C0B-17E6-456E-8232-4D7B25442239}" destId="{BDA8C7BC-CDBC-4D45-A9F3-2D7C2E9D2573}" srcOrd="0" destOrd="0" parTransId="{21734732-23AA-489C-B2BD-F6C7EC0D3C7F}" sibTransId="{09B21F43-18E8-46F4-BB97-F163A0A3E17B}"/>
    <dgm:cxn modelId="{A2BB96E1-21E4-43D6-89FA-915A44BC4BA3}" type="presOf" srcId="{7FD23172-CC69-46FF-8258-04DB8EA670C7}" destId="{30AF64D9-1FA1-4970-9C37-902C7A2A933C}" srcOrd="0" destOrd="0" presId="urn:microsoft.com/office/officeart/2018/2/layout/IconVerticalSolidList"/>
    <dgm:cxn modelId="{375494FE-ADC0-4584-9DF1-468DC7AB7D61}" srcId="{11632C0B-17E6-456E-8232-4D7B25442239}" destId="{529B8973-3503-4B71-B7D5-850725A985EE}" srcOrd="1" destOrd="0" parTransId="{F3850E77-FEB1-41DF-9B45-6F83809E6F9E}" sibTransId="{1E4DE839-D4E0-4B84-A4DA-2CE78D6DB4D8}"/>
    <dgm:cxn modelId="{78AC89E5-B98F-472F-AD2F-C8EECDA202A8}" type="presParOf" srcId="{0DC8ECC6-B6AD-490C-AF3A-C46DB2C9C17E}" destId="{39D0CE62-0866-4C56-999B-40283F838325}" srcOrd="0" destOrd="0" presId="urn:microsoft.com/office/officeart/2018/2/layout/IconVerticalSolidList"/>
    <dgm:cxn modelId="{D926EAEB-ABE8-464F-91C8-8A9771169FBE}" type="presParOf" srcId="{39D0CE62-0866-4C56-999B-40283F838325}" destId="{3673BA86-2498-4D9C-B6B5-55853A3E5FFE}" srcOrd="0" destOrd="0" presId="urn:microsoft.com/office/officeart/2018/2/layout/IconVerticalSolidList"/>
    <dgm:cxn modelId="{0DE230BE-4E92-4C4D-ACC9-361B076645C0}" type="presParOf" srcId="{39D0CE62-0866-4C56-999B-40283F838325}" destId="{3803FB98-6041-4212-A597-E57FA3522139}" srcOrd="1" destOrd="0" presId="urn:microsoft.com/office/officeart/2018/2/layout/IconVerticalSolidList"/>
    <dgm:cxn modelId="{5BA96C6C-7178-4B24-ABE6-70B2A373BC85}" type="presParOf" srcId="{39D0CE62-0866-4C56-999B-40283F838325}" destId="{989C2957-48FD-40F2-A78E-6447BE4E24BD}" srcOrd="2" destOrd="0" presId="urn:microsoft.com/office/officeart/2018/2/layout/IconVerticalSolidList"/>
    <dgm:cxn modelId="{A094935D-260C-4BDC-84B4-B878477BBAF5}" type="presParOf" srcId="{39D0CE62-0866-4C56-999B-40283F838325}" destId="{7203FE41-3E37-47C2-BACF-EE23A6F63360}" srcOrd="3" destOrd="0" presId="urn:microsoft.com/office/officeart/2018/2/layout/IconVerticalSolidList"/>
    <dgm:cxn modelId="{E926FD36-E794-4553-87BD-F5A83E3F1CB1}" type="presParOf" srcId="{0DC8ECC6-B6AD-490C-AF3A-C46DB2C9C17E}" destId="{A9115723-2661-4BB1-AF83-8C22614CF088}" srcOrd="1" destOrd="0" presId="urn:microsoft.com/office/officeart/2018/2/layout/IconVerticalSolidList"/>
    <dgm:cxn modelId="{B553C04B-19FE-419A-9FFB-92908C7BA2A5}" type="presParOf" srcId="{0DC8ECC6-B6AD-490C-AF3A-C46DB2C9C17E}" destId="{AFB959EC-A0AA-48A7-82F2-63739EFC1EDC}" srcOrd="2" destOrd="0" presId="urn:microsoft.com/office/officeart/2018/2/layout/IconVerticalSolidList"/>
    <dgm:cxn modelId="{AA33A8B0-7218-40B0-9889-FB2F794F9A84}" type="presParOf" srcId="{AFB959EC-A0AA-48A7-82F2-63739EFC1EDC}" destId="{DE9BF80B-1FD6-4EC4-8AEE-183F6E757180}" srcOrd="0" destOrd="0" presId="urn:microsoft.com/office/officeart/2018/2/layout/IconVerticalSolidList"/>
    <dgm:cxn modelId="{4236DC76-1A43-440A-9C84-A40CF1D55DB5}" type="presParOf" srcId="{AFB959EC-A0AA-48A7-82F2-63739EFC1EDC}" destId="{43AA83D4-5ED9-456A-BA60-77FA749DAF62}" srcOrd="1" destOrd="0" presId="urn:microsoft.com/office/officeart/2018/2/layout/IconVerticalSolidList"/>
    <dgm:cxn modelId="{D6549F8F-24F3-40F2-B4FC-7633D159042C}" type="presParOf" srcId="{AFB959EC-A0AA-48A7-82F2-63739EFC1EDC}" destId="{4073C86C-F2BE-4539-8DD7-214546091BED}" srcOrd="2" destOrd="0" presId="urn:microsoft.com/office/officeart/2018/2/layout/IconVerticalSolidList"/>
    <dgm:cxn modelId="{473C8AEB-6604-439A-8AB5-84EAB835A7D4}" type="presParOf" srcId="{AFB959EC-A0AA-48A7-82F2-63739EFC1EDC}" destId="{80A9FE94-A690-434E-9ADF-0495F96B78A8}" srcOrd="3" destOrd="0" presId="urn:microsoft.com/office/officeart/2018/2/layout/IconVerticalSolidList"/>
    <dgm:cxn modelId="{53627693-9294-48A1-BC76-1EC24882511C}" type="presParOf" srcId="{0DC8ECC6-B6AD-490C-AF3A-C46DB2C9C17E}" destId="{29CE09AA-9D48-44A0-B369-05712590C3FF}" srcOrd="3" destOrd="0" presId="urn:microsoft.com/office/officeart/2018/2/layout/IconVerticalSolidList"/>
    <dgm:cxn modelId="{ECBEFC2B-AEFD-4F5A-8376-F21A0BDCCFB8}" type="presParOf" srcId="{0DC8ECC6-B6AD-490C-AF3A-C46DB2C9C17E}" destId="{CE773816-D554-425D-AF6F-DC0D334D16D9}" srcOrd="4" destOrd="0" presId="urn:microsoft.com/office/officeart/2018/2/layout/IconVerticalSolidList"/>
    <dgm:cxn modelId="{4DF15F71-D279-4A03-88A4-F7A3EDB18106}" type="presParOf" srcId="{CE773816-D554-425D-AF6F-DC0D334D16D9}" destId="{E50FD14B-829F-400E-A4D5-C005B3DF3720}" srcOrd="0" destOrd="0" presId="urn:microsoft.com/office/officeart/2018/2/layout/IconVerticalSolidList"/>
    <dgm:cxn modelId="{42EB2076-D28E-40B0-BE00-469ECFF544C4}" type="presParOf" srcId="{CE773816-D554-425D-AF6F-DC0D334D16D9}" destId="{D96A529B-A92A-42FC-9505-C66C340AFE53}" srcOrd="1" destOrd="0" presId="urn:microsoft.com/office/officeart/2018/2/layout/IconVerticalSolidList"/>
    <dgm:cxn modelId="{3EA57EAE-7DAC-437E-BFD2-782A27B4ACE2}" type="presParOf" srcId="{CE773816-D554-425D-AF6F-DC0D334D16D9}" destId="{D5C084DB-2F6D-47A8-A3CF-2345F5EC8F8B}" srcOrd="2" destOrd="0" presId="urn:microsoft.com/office/officeart/2018/2/layout/IconVerticalSolidList"/>
    <dgm:cxn modelId="{07851D04-EAC7-4DA1-A864-4E43675ECE86}" type="presParOf" srcId="{CE773816-D554-425D-AF6F-DC0D334D16D9}" destId="{AF3E245A-4184-4445-B825-640B7A52B3FD}" srcOrd="3" destOrd="0" presId="urn:microsoft.com/office/officeart/2018/2/layout/IconVerticalSolidList"/>
    <dgm:cxn modelId="{A4B422A2-C0E1-42B3-B003-73B6D9FF4F04}" type="presParOf" srcId="{0DC8ECC6-B6AD-490C-AF3A-C46DB2C9C17E}" destId="{F4CB5FCC-7A93-4293-84E1-33A1D7810556}" srcOrd="5" destOrd="0" presId="urn:microsoft.com/office/officeart/2018/2/layout/IconVerticalSolidList"/>
    <dgm:cxn modelId="{91D12352-87AA-41FA-84FC-69E074871650}" type="presParOf" srcId="{0DC8ECC6-B6AD-490C-AF3A-C46DB2C9C17E}" destId="{9F04B53D-2B70-4104-AD5F-39377D9DCC37}" srcOrd="6" destOrd="0" presId="urn:microsoft.com/office/officeart/2018/2/layout/IconVerticalSolidList"/>
    <dgm:cxn modelId="{57C71AD7-75F3-4839-BC8E-5E4CB289611A}" type="presParOf" srcId="{9F04B53D-2B70-4104-AD5F-39377D9DCC37}" destId="{9A06C885-F918-441E-954C-0454B3629575}" srcOrd="0" destOrd="0" presId="urn:microsoft.com/office/officeart/2018/2/layout/IconVerticalSolidList"/>
    <dgm:cxn modelId="{981FAF4F-49FE-43EF-A35A-1C4D4A11B963}" type="presParOf" srcId="{9F04B53D-2B70-4104-AD5F-39377D9DCC37}" destId="{229F2A96-15EC-4280-AED5-0088535D2A1B}" srcOrd="1" destOrd="0" presId="urn:microsoft.com/office/officeart/2018/2/layout/IconVerticalSolidList"/>
    <dgm:cxn modelId="{6A5ECF5F-B9F0-47EF-AC8C-2CEC388BA70F}" type="presParOf" srcId="{9F04B53D-2B70-4104-AD5F-39377D9DCC37}" destId="{530C45B5-D573-4A2B-A9D4-62B428B115E7}" srcOrd="2" destOrd="0" presId="urn:microsoft.com/office/officeart/2018/2/layout/IconVerticalSolidList"/>
    <dgm:cxn modelId="{09AE98A8-9CDC-4450-A3AC-0A9FF08AD8CD}" type="presParOf" srcId="{9F04B53D-2B70-4104-AD5F-39377D9DCC37}" destId="{30AF64D9-1FA1-4970-9C37-902C7A2A933C}" srcOrd="3" destOrd="0" presId="urn:microsoft.com/office/officeart/2018/2/layout/IconVerticalSolidList"/>
    <dgm:cxn modelId="{B8A590F5-EA60-4ABA-AE98-506B413243B5}" type="presParOf" srcId="{0DC8ECC6-B6AD-490C-AF3A-C46DB2C9C17E}" destId="{DBB8C533-2FEF-45AC-BC4A-5652A00840CF}" srcOrd="7" destOrd="0" presId="urn:microsoft.com/office/officeart/2018/2/layout/IconVerticalSolidList"/>
    <dgm:cxn modelId="{475FE8DA-F048-4934-AB62-D4D402B63B1B}" type="presParOf" srcId="{0DC8ECC6-B6AD-490C-AF3A-C46DB2C9C17E}" destId="{5F56A72F-B53A-41D8-A773-E8887E77BEA5}" srcOrd="8" destOrd="0" presId="urn:microsoft.com/office/officeart/2018/2/layout/IconVerticalSolidList"/>
    <dgm:cxn modelId="{96847872-A9B2-48D4-A211-6B6765B44BAE}" type="presParOf" srcId="{5F56A72F-B53A-41D8-A773-E8887E77BEA5}" destId="{E37FE722-A1A8-45C6-834B-AC0F6D0DC04A}" srcOrd="0" destOrd="0" presId="urn:microsoft.com/office/officeart/2018/2/layout/IconVerticalSolidList"/>
    <dgm:cxn modelId="{13121BCC-0635-4943-82FD-8BC21765CE57}" type="presParOf" srcId="{5F56A72F-B53A-41D8-A773-E8887E77BEA5}" destId="{28B3EE85-846C-4D59-A00C-65E666437F53}" srcOrd="1" destOrd="0" presId="urn:microsoft.com/office/officeart/2018/2/layout/IconVerticalSolidList"/>
    <dgm:cxn modelId="{0289DD67-E9A0-4FE3-91A3-010D171B0D59}" type="presParOf" srcId="{5F56A72F-B53A-41D8-A773-E8887E77BEA5}" destId="{928F7D61-4551-44C7-B31A-FE6BBACBBE92}" srcOrd="2" destOrd="0" presId="urn:microsoft.com/office/officeart/2018/2/layout/IconVerticalSolidList"/>
    <dgm:cxn modelId="{E40E78EA-1338-4DA7-A887-ECBC8BD34A88}" type="presParOf" srcId="{5F56A72F-B53A-41D8-A773-E8887E77BEA5}" destId="{19B01C20-EA79-466C-8EDA-7D10553027C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3BA86-2498-4D9C-B6B5-55853A3E5FFE}">
      <dsp:nvSpPr>
        <dsp:cNvPr id="0" name=""/>
        <dsp:cNvSpPr/>
      </dsp:nvSpPr>
      <dsp:spPr>
        <a:xfrm>
          <a:off x="0" y="0"/>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3803FB98-6041-4212-A597-E57FA3522139}">
      <dsp:nvSpPr>
        <dsp:cNvPr id="0" name=""/>
        <dsp:cNvSpPr/>
      </dsp:nvSpPr>
      <dsp:spPr>
        <a:xfrm>
          <a:off x="181438" y="149755"/>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03FE41-3E37-47C2-BACF-EE23A6F63360}">
      <dsp:nvSpPr>
        <dsp:cNvPr id="0" name=""/>
        <dsp:cNvSpPr/>
      </dsp:nvSpPr>
      <dsp:spPr>
        <a:xfrm>
          <a:off x="692764" y="1407"/>
          <a:ext cx="524702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Why fatigue matters </a:t>
          </a:r>
        </a:p>
      </dsp:txBody>
      <dsp:txXfrm>
        <a:off x="692764" y="1407"/>
        <a:ext cx="5247025" cy="599796"/>
      </dsp:txXfrm>
    </dsp:sp>
    <dsp:sp modelId="{DE9BF80B-1FD6-4EC4-8AEE-183F6E757180}">
      <dsp:nvSpPr>
        <dsp:cNvPr id="0" name=""/>
        <dsp:cNvSpPr/>
      </dsp:nvSpPr>
      <dsp:spPr>
        <a:xfrm>
          <a:off x="0" y="751152"/>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43AA83D4-5ED9-456A-BA60-77FA749DAF62}">
      <dsp:nvSpPr>
        <dsp:cNvPr id="0" name=""/>
        <dsp:cNvSpPr/>
      </dsp:nvSpPr>
      <dsp:spPr>
        <a:xfrm>
          <a:off x="181438" y="886107"/>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9FE94-A690-434E-9ADF-0495F96B78A8}">
      <dsp:nvSpPr>
        <dsp:cNvPr id="0" name=""/>
        <dsp:cNvSpPr/>
      </dsp:nvSpPr>
      <dsp:spPr>
        <a:xfrm>
          <a:off x="692764" y="751152"/>
          <a:ext cx="5247025" cy="599796"/>
        </a:xfrm>
        <a:prstGeom prst="rect">
          <a:avLst/>
        </a:prstGeom>
        <a:solidFill>
          <a:srgbClr val="E4E9F3"/>
        </a:solid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Why fatigue is difficult to manage</a:t>
          </a:r>
        </a:p>
      </dsp:txBody>
      <dsp:txXfrm>
        <a:off x="692764" y="751152"/>
        <a:ext cx="5247025" cy="599796"/>
      </dsp:txXfrm>
    </dsp:sp>
    <dsp:sp modelId="{E50FD14B-829F-400E-A4D5-C005B3DF3720}">
      <dsp:nvSpPr>
        <dsp:cNvPr id="0" name=""/>
        <dsp:cNvSpPr/>
      </dsp:nvSpPr>
      <dsp:spPr>
        <a:xfrm>
          <a:off x="0" y="1500898"/>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D96A529B-A92A-42FC-9505-C66C340AFE53}">
      <dsp:nvSpPr>
        <dsp:cNvPr id="0" name=""/>
        <dsp:cNvSpPr/>
      </dsp:nvSpPr>
      <dsp:spPr>
        <a:xfrm>
          <a:off x="181438" y="1635852"/>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3E245A-4184-4445-B825-640B7A52B3FD}">
      <dsp:nvSpPr>
        <dsp:cNvPr id="0" name=""/>
        <dsp:cNvSpPr/>
      </dsp:nvSpPr>
      <dsp:spPr>
        <a:xfrm>
          <a:off x="692764" y="1500898"/>
          <a:ext cx="5247025" cy="599796"/>
        </a:xfrm>
        <a:prstGeom prst="rect">
          <a:avLst/>
        </a:prstGeom>
        <a:solidFill>
          <a:srgbClr val="E4E9F3"/>
        </a:solid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What can happen if we don’t manage fatigue</a:t>
          </a:r>
        </a:p>
      </dsp:txBody>
      <dsp:txXfrm>
        <a:off x="692764" y="1500898"/>
        <a:ext cx="5247025" cy="599796"/>
      </dsp:txXfrm>
    </dsp:sp>
    <dsp:sp modelId="{D7A2C4D6-803D-41C5-B28A-85602FE17088}">
      <dsp:nvSpPr>
        <dsp:cNvPr id="0" name=""/>
        <dsp:cNvSpPr/>
      </dsp:nvSpPr>
      <dsp:spPr>
        <a:xfrm>
          <a:off x="0" y="2250643"/>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E9754AC9-FCE9-46C1-8985-3659F706EAB6}">
      <dsp:nvSpPr>
        <dsp:cNvPr id="0" name=""/>
        <dsp:cNvSpPr/>
      </dsp:nvSpPr>
      <dsp:spPr>
        <a:xfrm>
          <a:off x="181438" y="2385597"/>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0D1AA5-D5F7-4D34-B2DB-DEB43F580502}">
      <dsp:nvSpPr>
        <dsp:cNvPr id="0" name=""/>
        <dsp:cNvSpPr/>
      </dsp:nvSpPr>
      <dsp:spPr>
        <a:xfrm>
          <a:off x="692764" y="2250643"/>
          <a:ext cx="5247025" cy="599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About this training course</a:t>
          </a:r>
        </a:p>
      </dsp:txBody>
      <dsp:txXfrm>
        <a:off x="692764" y="2250643"/>
        <a:ext cx="5247025" cy="599796"/>
      </dsp:txXfrm>
    </dsp:sp>
    <dsp:sp modelId="{9A06C885-F918-441E-954C-0454B3629575}">
      <dsp:nvSpPr>
        <dsp:cNvPr id="0" name=""/>
        <dsp:cNvSpPr/>
      </dsp:nvSpPr>
      <dsp:spPr>
        <a:xfrm>
          <a:off x="0" y="3000388"/>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229F2A96-15EC-4280-AED5-0088535D2A1B}">
      <dsp:nvSpPr>
        <dsp:cNvPr id="0" name=""/>
        <dsp:cNvSpPr/>
      </dsp:nvSpPr>
      <dsp:spPr>
        <a:xfrm>
          <a:off x="181438" y="3135342"/>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AF64D9-1FA1-4970-9C37-902C7A2A933C}">
      <dsp:nvSpPr>
        <dsp:cNvPr id="0" name=""/>
        <dsp:cNvSpPr/>
      </dsp:nvSpPr>
      <dsp:spPr>
        <a:xfrm>
          <a:off x="692764" y="3000388"/>
          <a:ext cx="5247025" cy="599796"/>
        </a:xfrm>
        <a:prstGeom prst="rect">
          <a:avLst/>
        </a:prstGeom>
        <a:solidFill>
          <a:srgbClr val="E4E9F3"/>
        </a:solid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Introducing Alan and Deeta</a:t>
          </a:r>
        </a:p>
      </dsp:txBody>
      <dsp:txXfrm>
        <a:off x="692764" y="3000388"/>
        <a:ext cx="5247025" cy="599796"/>
      </dsp:txXfrm>
    </dsp:sp>
    <dsp:sp modelId="{E37FE722-A1A8-45C6-834B-AC0F6D0DC04A}">
      <dsp:nvSpPr>
        <dsp:cNvPr id="0" name=""/>
        <dsp:cNvSpPr/>
      </dsp:nvSpPr>
      <dsp:spPr>
        <a:xfrm>
          <a:off x="0" y="3750134"/>
          <a:ext cx="5939790" cy="599796"/>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28B3EE85-846C-4D59-A00C-65E666437F53}">
      <dsp:nvSpPr>
        <dsp:cNvPr id="0" name=""/>
        <dsp:cNvSpPr/>
      </dsp:nvSpPr>
      <dsp:spPr>
        <a:xfrm>
          <a:off x="181438" y="3885088"/>
          <a:ext cx="329887" cy="329887"/>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B01C20-EA79-466C-8EDA-7D10553027C2}">
      <dsp:nvSpPr>
        <dsp:cNvPr id="0" name=""/>
        <dsp:cNvSpPr/>
      </dsp:nvSpPr>
      <dsp:spPr>
        <a:xfrm>
          <a:off x="692764" y="3750134"/>
          <a:ext cx="5247025" cy="599796"/>
        </a:xfrm>
        <a:prstGeom prst="rect">
          <a:avLst/>
        </a:prstGeom>
        <a:solidFill>
          <a:srgbClr val="E4E9F3"/>
        </a:solidFill>
        <a:ln>
          <a:noFill/>
        </a:ln>
        <a:effectLst/>
      </dsp:spPr>
      <dsp:style>
        <a:lnRef idx="0">
          <a:scrgbClr r="0" g="0" b="0"/>
        </a:lnRef>
        <a:fillRef idx="0">
          <a:scrgbClr r="0" g="0" b="0"/>
        </a:fillRef>
        <a:effectRef idx="0">
          <a:scrgbClr r="0" g="0" b="0"/>
        </a:effectRef>
        <a:fontRef idx="minor"/>
      </dsp:style>
      <dsp:txBody>
        <a:bodyPr spcFirstLastPara="0" vert="horz" wrap="square" lIns="63478" tIns="63478" rIns="63478" bIns="63478" numCol="1" spcCol="1270" anchor="ctr" anchorCtr="0">
          <a:noAutofit/>
        </a:bodyPr>
        <a:lstStyle/>
        <a:p>
          <a:pPr marL="0" lvl="0" indent="0" algn="l" defTabSz="844550">
            <a:lnSpc>
              <a:spcPct val="100000"/>
            </a:lnSpc>
            <a:spcBef>
              <a:spcPct val="0"/>
            </a:spcBef>
            <a:spcAft>
              <a:spcPct val="35000"/>
            </a:spcAft>
            <a:buNone/>
          </a:pPr>
          <a:r>
            <a:rPr lang="en-US" sz="1900" b="0" kern="1200">
              <a:solidFill>
                <a:srgbClr val="4478A8"/>
              </a:solidFill>
              <a:latin typeface="Arial" panose="020B0604020202020204" pitchFamily="34" charset="0"/>
              <a:cs typeface="Arial" panose="020B0604020202020204" pitchFamily="34" charset="0"/>
            </a:rPr>
            <a:t>A framework for managing fatigue risks </a:t>
          </a:r>
        </a:p>
      </dsp:txBody>
      <dsp:txXfrm>
        <a:off x="692764" y="3750134"/>
        <a:ext cx="5247025" cy="5997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02A25-031A-4163-84D6-DAF1119298C3}">
      <dsp:nvSpPr>
        <dsp:cNvPr id="0" name=""/>
        <dsp:cNvSpPr/>
      </dsp:nvSpPr>
      <dsp:spPr>
        <a:xfrm>
          <a:off x="54876" y="1733800"/>
          <a:ext cx="3611562" cy="1449970"/>
        </a:xfrm>
        <a:prstGeom prst="roundRect">
          <a:avLst>
            <a:gd name="adj" fmla="val 10000"/>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b="1" kern="1200">
              <a:solidFill>
                <a:srgbClr val="4478A8"/>
              </a:solidFill>
              <a:latin typeface="Arial" panose="020B0604020202020204" pitchFamily="34" charset="0"/>
              <a:cs typeface="Arial" panose="020B0604020202020204" pitchFamily="34" charset="0"/>
            </a:rPr>
            <a:t>1. there are safety critical tasks with high costs of error - particularly to the health and safety of workers and members of the public</a:t>
          </a:r>
          <a:endParaRPr lang="en-GB" sz="1800" b="1" kern="1200">
            <a:solidFill>
              <a:srgbClr val="4478A8"/>
            </a:solidFill>
            <a:latin typeface="Arial" panose="020B0604020202020204" pitchFamily="34" charset="0"/>
            <a:cs typeface="Arial" panose="020B0604020202020204" pitchFamily="34" charset="0"/>
          </a:endParaRPr>
        </a:p>
      </dsp:txBody>
      <dsp:txXfrm>
        <a:off x="97344" y="1776268"/>
        <a:ext cx="3526626" cy="1365034"/>
      </dsp:txXfrm>
    </dsp:sp>
    <dsp:sp modelId="{D6AB1880-7CA2-4C5E-AF7C-F1C976BEE016}">
      <dsp:nvSpPr>
        <dsp:cNvPr id="0" name=""/>
        <dsp:cNvSpPr/>
      </dsp:nvSpPr>
      <dsp:spPr>
        <a:xfrm>
          <a:off x="4310525" y="1733800"/>
          <a:ext cx="3611562" cy="1449970"/>
        </a:xfrm>
        <a:prstGeom prst="roundRect">
          <a:avLst>
            <a:gd name="adj" fmla="val 10000"/>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2. there is disruption to standard sleep patterns and/or periods of intense working with prolonged or complex demands  </a:t>
          </a:r>
        </a:p>
      </dsp:txBody>
      <dsp:txXfrm>
        <a:off x="4352993" y="1776268"/>
        <a:ext cx="3526626" cy="1365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2BF7A1-F5B8-4728-943A-CC3B3B6073CD}">
      <dsp:nvSpPr>
        <dsp:cNvPr id="0" name=""/>
        <dsp:cNvSpPr/>
      </dsp:nvSpPr>
      <dsp:spPr>
        <a:xfrm>
          <a:off x="0" y="271525"/>
          <a:ext cx="2342243" cy="1405345"/>
        </a:xfrm>
        <a:prstGeom prst="rect">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Causes are broad and interrelated </a:t>
          </a:r>
          <a:endParaRPr lang="en-GB" sz="1800" b="1" kern="1200">
            <a:solidFill>
              <a:srgbClr val="4478A8"/>
            </a:solidFill>
            <a:latin typeface="Arial" panose="020B0604020202020204" pitchFamily="34" charset="0"/>
            <a:cs typeface="Arial" panose="020B0604020202020204" pitchFamily="34" charset="0"/>
          </a:endParaRPr>
        </a:p>
      </dsp:txBody>
      <dsp:txXfrm>
        <a:off x="0" y="271525"/>
        <a:ext cx="2342243" cy="1405345"/>
      </dsp:txXfrm>
    </dsp:sp>
    <dsp:sp modelId="{01E5F65C-3688-488F-8685-8F2C6ED0D824}">
      <dsp:nvSpPr>
        <dsp:cNvPr id="0" name=""/>
        <dsp:cNvSpPr/>
      </dsp:nvSpPr>
      <dsp:spPr>
        <a:xfrm>
          <a:off x="2576467" y="271525"/>
          <a:ext cx="2342243" cy="1405345"/>
        </a:xfrm>
        <a:prstGeom prst="rect">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Onset of fatigue difficult to predict</a:t>
          </a:r>
        </a:p>
      </dsp:txBody>
      <dsp:txXfrm>
        <a:off x="2576467" y="271525"/>
        <a:ext cx="2342243" cy="1405345"/>
      </dsp:txXfrm>
    </dsp:sp>
    <dsp:sp modelId="{8EE13A49-BE81-46F4-B8D2-AFBA257BA067}">
      <dsp:nvSpPr>
        <dsp:cNvPr id="0" name=""/>
        <dsp:cNvSpPr/>
      </dsp:nvSpPr>
      <dsp:spPr>
        <a:xfrm>
          <a:off x="5152934" y="216773"/>
          <a:ext cx="2342243" cy="1405345"/>
        </a:xfrm>
        <a:prstGeom prst="rect">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Difficult to measure</a:t>
          </a:r>
          <a:endParaRPr lang="en-GB" sz="1800" b="1" kern="1200">
            <a:solidFill>
              <a:srgbClr val="4478A8"/>
            </a:solidFill>
            <a:latin typeface="Arial" panose="020B0604020202020204" pitchFamily="34" charset="0"/>
            <a:cs typeface="Arial" panose="020B0604020202020204" pitchFamily="34" charset="0"/>
          </a:endParaRPr>
        </a:p>
      </dsp:txBody>
      <dsp:txXfrm>
        <a:off x="5152934" y="216773"/>
        <a:ext cx="2342243" cy="1405345"/>
      </dsp:txXfrm>
    </dsp:sp>
    <dsp:sp modelId="{F140C00A-DAD9-4EDC-B4B9-D2040199CAB6}">
      <dsp:nvSpPr>
        <dsp:cNvPr id="0" name=""/>
        <dsp:cNvSpPr/>
      </dsp:nvSpPr>
      <dsp:spPr>
        <a:xfrm>
          <a:off x="1288233" y="1911095"/>
          <a:ext cx="2342243" cy="1405345"/>
        </a:xfrm>
        <a:prstGeom prst="rect">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Consequences are not all visible</a:t>
          </a:r>
        </a:p>
      </dsp:txBody>
      <dsp:txXfrm>
        <a:off x="1288233" y="1911095"/>
        <a:ext cx="2342243" cy="1405345"/>
      </dsp:txXfrm>
    </dsp:sp>
    <dsp:sp modelId="{C6F1AB01-5219-4866-B8EF-9D8C15732372}">
      <dsp:nvSpPr>
        <dsp:cNvPr id="0" name=""/>
        <dsp:cNvSpPr/>
      </dsp:nvSpPr>
      <dsp:spPr>
        <a:xfrm>
          <a:off x="3976519" y="1870242"/>
          <a:ext cx="2342243" cy="1405345"/>
        </a:xfrm>
        <a:prstGeom prst="rect">
          <a:avLst/>
        </a:prstGeom>
        <a:solidFill>
          <a:srgbClr val="E4E9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solidFill>
                <a:srgbClr val="4478A8"/>
              </a:solidFill>
              <a:latin typeface="Arial" panose="020B0604020202020204" pitchFamily="34" charset="0"/>
              <a:cs typeface="Arial" panose="020B0604020202020204" pitchFamily="34" charset="0"/>
            </a:rPr>
            <a:t>Our ability to assess our state deteriorates with fatigue</a:t>
          </a:r>
        </a:p>
      </dsp:txBody>
      <dsp:txXfrm>
        <a:off x="3976519" y="1870242"/>
        <a:ext cx="2342243" cy="14053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24D52-2A89-4352-A200-EA69A6C12583}">
      <dsp:nvSpPr>
        <dsp:cNvPr id="0" name=""/>
        <dsp:cNvSpPr/>
      </dsp:nvSpPr>
      <dsp:spPr>
        <a:xfrm>
          <a:off x="401316" y="1411384"/>
          <a:ext cx="597216" cy="5972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80AE48-469E-4B39-822B-CBC92CA67FCB}">
      <dsp:nvSpPr>
        <dsp:cNvPr id="0" name=""/>
        <dsp:cNvSpPr/>
      </dsp:nvSpPr>
      <dsp:spPr>
        <a:xfrm>
          <a:off x="0" y="1967144"/>
          <a:ext cx="1709698"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can make well-informed decisions about work and rest</a:t>
          </a:r>
          <a:endParaRPr lang="en-GB" sz="1500" b="0" kern="1200">
            <a:solidFill>
              <a:srgbClr val="4478A8"/>
            </a:solidFill>
            <a:latin typeface="Arial"/>
            <a:cs typeface="Arial"/>
          </a:endParaRPr>
        </a:p>
      </dsp:txBody>
      <dsp:txXfrm>
        <a:off x="0" y="1967144"/>
        <a:ext cx="1709698" cy="646984"/>
      </dsp:txXfrm>
    </dsp:sp>
    <dsp:sp modelId="{78F6E13B-61E3-46F5-995C-A0108025F3F0}">
      <dsp:nvSpPr>
        <dsp:cNvPr id="0" name=""/>
        <dsp:cNvSpPr/>
      </dsp:nvSpPr>
      <dsp:spPr>
        <a:xfrm>
          <a:off x="2328911" y="1358572"/>
          <a:ext cx="597216" cy="5972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B8FFA3-1B0A-4D8A-8C1B-A575970DD91A}">
      <dsp:nvSpPr>
        <dsp:cNvPr id="0" name=""/>
        <dsp:cNvSpPr/>
      </dsp:nvSpPr>
      <dsp:spPr>
        <a:xfrm>
          <a:off x="1868853" y="1971200"/>
          <a:ext cx="1565583"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can understand and spot the many causes of fatigue </a:t>
          </a:r>
          <a:endParaRPr lang="en-GB" sz="1500" b="0" kern="1200">
            <a:solidFill>
              <a:srgbClr val="4478A8"/>
            </a:solidFill>
            <a:latin typeface="Arial" panose="020B0604020202020204" pitchFamily="34" charset="0"/>
            <a:cs typeface="Arial" panose="020B0604020202020204" pitchFamily="34" charset="0"/>
          </a:endParaRPr>
        </a:p>
      </dsp:txBody>
      <dsp:txXfrm>
        <a:off x="1868853" y="1971200"/>
        <a:ext cx="1565583" cy="646984"/>
      </dsp:txXfrm>
    </dsp:sp>
    <dsp:sp modelId="{B450AA80-4ACB-4606-BB07-4D3760DA2232}">
      <dsp:nvSpPr>
        <dsp:cNvPr id="0" name=""/>
        <dsp:cNvSpPr/>
      </dsp:nvSpPr>
      <dsp:spPr>
        <a:xfrm>
          <a:off x="4583119" y="1309415"/>
          <a:ext cx="597216" cy="5972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737FFE-AFA9-4204-8617-E75A57803A3D}">
      <dsp:nvSpPr>
        <dsp:cNvPr id="0" name=""/>
        <dsp:cNvSpPr/>
      </dsp:nvSpPr>
      <dsp:spPr>
        <a:xfrm>
          <a:off x="3920691" y="1917591"/>
          <a:ext cx="1922069"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understand what can happen when you are fatigued </a:t>
          </a:r>
          <a:endParaRPr lang="en-GB" sz="1500" b="0" kern="1200">
            <a:solidFill>
              <a:srgbClr val="4478A8"/>
            </a:solidFill>
            <a:latin typeface="Arial" panose="020B0604020202020204" pitchFamily="34" charset="0"/>
            <a:cs typeface="Arial" panose="020B0604020202020204" pitchFamily="34" charset="0"/>
          </a:endParaRPr>
        </a:p>
      </dsp:txBody>
      <dsp:txXfrm>
        <a:off x="3920691" y="1917591"/>
        <a:ext cx="1922069" cy="646984"/>
      </dsp:txXfrm>
    </dsp:sp>
    <dsp:sp modelId="{5F0A3347-5420-4C19-9D24-B3F27242B39C}">
      <dsp:nvSpPr>
        <dsp:cNvPr id="0" name=""/>
        <dsp:cNvSpPr/>
      </dsp:nvSpPr>
      <dsp:spPr>
        <a:xfrm>
          <a:off x="6654031" y="1296073"/>
          <a:ext cx="597216" cy="59721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34944A-1349-4605-94A5-A3FA4B8294C3}">
      <dsp:nvSpPr>
        <dsp:cNvPr id="0" name=""/>
        <dsp:cNvSpPr/>
      </dsp:nvSpPr>
      <dsp:spPr>
        <a:xfrm>
          <a:off x="6159471" y="1954262"/>
          <a:ext cx="1596692"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are clear about your responsibilities </a:t>
          </a:r>
        </a:p>
      </dsp:txBody>
      <dsp:txXfrm>
        <a:off x="6159471" y="1954262"/>
        <a:ext cx="1596692" cy="646984"/>
      </dsp:txXfrm>
    </dsp:sp>
    <dsp:sp modelId="{5EC37267-2850-464B-80AE-ABB16C23DB5C}">
      <dsp:nvSpPr>
        <dsp:cNvPr id="0" name=""/>
        <dsp:cNvSpPr/>
      </dsp:nvSpPr>
      <dsp:spPr>
        <a:xfrm>
          <a:off x="8198349" y="1278760"/>
          <a:ext cx="597216" cy="59721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3F5622-58F2-4CB0-B86D-36E845499143}">
      <dsp:nvSpPr>
        <dsp:cNvPr id="0" name=""/>
        <dsp:cNvSpPr/>
      </dsp:nvSpPr>
      <dsp:spPr>
        <a:xfrm>
          <a:off x="7860842" y="1915508"/>
          <a:ext cx="1226059"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are clear about how to report any concerns</a:t>
          </a:r>
          <a:endParaRPr lang="en-GB" sz="1500" b="0" kern="1200">
            <a:solidFill>
              <a:srgbClr val="4478A8"/>
            </a:solidFill>
            <a:latin typeface="Arial"/>
            <a:cs typeface="Arial"/>
          </a:endParaRPr>
        </a:p>
      </dsp:txBody>
      <dsp:txXfrm>
        <a:off x="7860842" y="1915508"/>
        <a:ext cx="1226059" cy="646984"/>
      </dsp:txXfrm>
    </dsp:sp>
    <dsp:sp modelId="{EFC024D7-151B-4DE5-BC4A-A650BD77FB78}">
      <dsp:nvSpPr>
        <dsp:cNvPr id="0" name=""/>
        <dsp:cNvSpPr/>
      </dsp:nvSpPr>
      <dsp:spPr>
        <a:xfrm>
          <a:off x="9843576" y="1371293"/>
          <a:ext cx="597216" cy="59721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D87D9E-2BDA-4834-8159-60FC120B98C5}">
      <dsp:nvSpPr>
        <dsp:cNvPr id="0" name=""/>
        <dsp:cNvSpPr/>
      </dsp:nvSpPr>
      <dsp:spPr>
        <a:xfrm>
          <a:off x="9203698" y="1893724"/>
          <a:ext cx="1851053" cy="646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b="0" kern="1200">
              <a:solidFill>
                <a:srgbClr val="4478A8"/>
              </a:solidFill>
              <a:latin typeface="Arial"/>
              <a:cs typeface="Arial"/>
            </a:rPr>
            <a:t>You and your team have a shared understanding of fatigue to support well-informed discussion </a:t>
          </a:r>
        </a:p>
      </dsp:txBody>
      <dsp:txXfrm>
        <a:off x="9203698" y="1893724"/>
        <a:ext cx="1851053" cy="6469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0AB3B-6013-412B-90DB-DFB5E31229A8}">
      <dsp:nvSpPr>
        <dsp:cNvPr id="0" name=""/>
        <dsp:cNvSpPr/>
      </dsp:nvSpPr>
      <dsp:spPr>
        <a:xfrm>
          <a:off x="3723458" y="350"/>
          <a:ext cx="3206976" cy="1381156"/>
        </a:xfrm>
        <a:prstGeom prst="roundRect">
          <a:avLst>
            <a:gd name="adj" fmla="val 10000"/>
          </a:avLst>
        </a:prstGeom>
        <a:solidFill>
          <a:srgbClr val="E4E9F3"/>
        </a:solidFill>
        <a:ln w="12700" cap="flat" cmpd="sng" algn="ctr">
          <a:solidFill>
            <a:srgbClr val="E4E9F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a:solidFill>
                <a:srgbClr val="4478A8"/>
              </a:solidFill>
              <a:latin typeface="Arial"/>
              <a:cs typeface="Arial"/>
            </a:rPr>
            <a:t>It is helpful to have this ‘Bowtie’ framework to think about fatigue risk management </a:t>
          </a:r>
        </a:p>
      </dsp:txBody>
      <dsp:txXfrm>
        <a:off x="3763911" y="40803"/>
        <a:ext cx="3126070" cy="13002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10AB3B-6013-412B-90DB-DFB5E31229A8}">
      <dsp:nvSpPr>
        <dsp:cNvPr id="0" name=""/>
        <dsp:cNvSpPr/>
      </dsp:nvSpPr>
      <dsp:spPr>
        <a:xfrm>
          <a:off x="3723458" y="350"/>
          <a:ext cx="3206976" cy="1381156"/>
        </a:xfrm>
        <a:prstGeom prst="roundRect">
          <a:avLst>
            <a:gd name="adj" fmla="val 10000"/>
          </a:avLst>
        </a:prstGeom>
        <a:solidFill>
          <a:srgbClr val="E4E9F3"/>
        </a:solidFill>
        <a:ln w="12700" cap="flat" cmpd="sng" algn="ctr">
          <a:solidFill>
            <a:srgbClr val="E4E9F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US" sz="1600" b="0" kern="1200">
              <a:solidFill>
                <a:srgbClr val="4478A8"/>
              </a:solidFill>
              <a:latin typeface="Arial"/>
              <a:cs typeface="Arial"/>
            </a:rPr>
            <a:t>In your job generally, think about….   </a:t>
          </a:r>
        </a:p>
        <a:p>
          <a:pPr marL="0" lvl="0" indent="0" algn="ctr" defTabSz="711200">
            <a:lnSpc>
              <a:spcPct val="90000"/>
            </a:lnSpc>
            <a:spcBef>
              <a:spcPct val="0"/>
            </a:spcBef>
            <a:spcAft>
              <a:spcPct val="35000"/>
            </a:spcAft>
            <a:buNone/>
          </a:pPr>
          <a:r>
            <a:rPr lang="en-US" sz="1600" b="0" kern="1200">
              <a:solidFill>
                <a:srgbClr val="4478A8"/>
              </a:solidFill>
              <a:latin typeface="Arial"/>
              <a:cs typeface="Arial"/>
            </a:rPr>
            <a:t>1. The possible range of causes</a:t>
          </a:r>
        </a:p>
        <a:p>
          <a:pPr marL="0" lvl="0" indent="0" algn="ctr" defTabSz="711200">
            <a:lnSpc>
              <a:spcPct val="90000"/>
            </a:lnSpc>
            <a:spcBef>
              <a:spcPct val="0"/>
            </a:spcBef>
            <a:spcAft>
              <a:spcPct val="35000"/>
            </a:spcAft>
            <a:buNone/>
          </a:pPr>
          <a:r>
            <a:rPr lang="en-US" sz="1600" b="0" kern="1200">
              <a:solidFill>
                <a:srgbClr val="4478A8"/>
              </a:solidFill>
              <a:latin typeface="Arial"/>
              <a:cs typeface="Arial"/>
            </a:rPr>
            <a:t>2.The potential consequences</a:t>
          </a:r>
        </a:p>
      </dsp:txBody>
      <dsp:txXfrm>
        <a:off x="3763911" y="40803"/>
        <a:ext cx="3126070" cy="13002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3BA86-2498-4D9C-B6B5-55853A3E5FFE}">
      <dsp:nvSpPr>
        <dsp:cNvPr id="0" name=""/>
        <dsp:cNvSpPr/>
      </dsp:nvSpPr>
      <dsp:spPr>
        <a:xfrm>
          <a:off x="0" y="0"/>
          <a:ext cx="9267939" cy="716317"/>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3803FB98-6041-4212-A597-E57FA3522139}">
      <dsp:nvSpPr>
        <dsp:cNvPr id="0" name=""/>
        <dsp:cNvSpPr/>
      </dsp:nvSpPr>
      <dsp:spPr>
        <a:xfrm>
          <a:off x="216686" y="180529"/>
          <a:ext cx="393974" cy="393974"/>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03FE41-3E37-47C2-BACF-EE23A6F63360}">
      <dsp:nvSpPr>
        <dsp:cNvPr id="0" name=""/>
        <dsp:cNvSpPr/>
      </dsp:nvSpPr>
      <dsp:spPr>
        <a:xfrm>
          <a:off x="827346" y="3362"/>
          <a:ext cx="8440592" cy="716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810" tIns="75810" rIns="75810" bIns="75810" numCol="1" spcCol="1270" anchor="ctr" anchorCtr="0">
          <a:noAutofit/>
        </a:bodyPr>
        <a:lstStyle/>
        <a:p>
          <a:pPr marL="0" lvl="0" indent="0" algn="l" defTabSz="711200">
            <a:lnSpc>
              <a:spcPct val="100000"/>
            </a:lnSpc>
            <a:spcBef>
              <a:spcPct val="0"/>
            </a:spcBef>
            <a:spcAft>
              <a:spcPct val="35000"/>
            </a:spcAft>
            <a:buNone/>
          </a:pPr>
          <a:r>
            <a:rPr lang="en-US" sz="1600" b="0" kern="1200">
              <a:solidFill>
                <a:srgbClr val="4478A8"/>
              </a:solidFill>
              <a:latin typeface="Arial"/>
              <a:cs typeface="Arial"/>
            </a:rPr>
            <a:t>Fatigue matters because it has an important role in healthy and safe working</a:t>
          </a:r>
        </a:p>
      </dsp:txBody>
      <dsp:txXfrm>
        <a:off x="827346" y="3362"/>
        <a:ext cx="8440592" cy="716317"/>
      </dsp:txXfrm>
    </dsp:sp>
    <dsp:sp modelId="{DE9BF80B-1FD6-4EC4-8AEE-183F6E757180}">
      <dsp:nvSpPr>
        <dsp:cNvPr id="0" name=""/>
        <dsp:cNvSpPr/>
      </dsp:nvSpPr>
      <dsp:spPr>
        <a:xfrm>
          <a:off x="0" y="898760"/>
          <a:ext cx="9267939" cy="716317"/>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43AA83D4-5ED9-456A-BA60-77FA749DAF62}">
      <dsp:nvSpPr>
        <dsp:cNvPr id="0" name=""/>
        <dsp:cNvSpPr/>
      </dsp:nvSpPr>
      <dsp:spPr>
        <a:xfrm>
          <a:off x="216686" y="1059931"/>
          <a:ext cx="393974" cy="393974"/>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9FE94-A690-434E-9ADF-0495F96B78A8}">
      <dsp:nvSpPr>
        <dsp:cNvPr id="0" name=""/>
        <dsp:cNvSpPr/>
      </dsp:nvSpPr>
      <dsp:spPr>
        <a:xfrm>
          <a:off x="827346" y="898760"/>
          <a:ext cx="8440592" cy="716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810" tIns="75810" rIns="75810" bIns="75810" numCol="1" spcCol="1270" anchor="ctr" anchorCtr="0">
          <a:noAutofit/>
        </a:bodyPr>
        <a:lstStyle/>
        <a:p>
          <a:pPr marL="0" lvl="0" indent="0" algn="l" defTabSz="711200">
            <a:lnSpc>
              <a:spcPct val="100000"/>
            </a:lnSpc>
            <a:spcBef>
              <a:spcPct val="0"/>
            </a:spcBef>
            <a:spcAft>
              <a:spcPct val="35000"/>
            </a:spcAft>
            <a:buNone/>
          </a:pPr>
          <a:r>
            <a:rPr lang="en-US" sz="1600" b="0" kern="1200">
              <a:solidFill>
                <a:srgbClr val="4478A8"/>
              </a:solidFill>
              <a:latin typeface="Arial"/>
              <a:cs typeface="Arial"/>
            </a:rPr>
            <a:t>Fatigue is difficult to manage because it’s very complex and difficult to predict </a:t>
          </a:r>
        </a:p>
      </dsp:txBody>
      <dsp:txXfrm>
        <a:off x="827346" y="898760"/>
        <a:ext cx="8440592" cy="716317"/>
      </dsp:txXfrm>
    </dsp:sp>
    <dsp:sp modelId="{E50FD14B-829F-400E-A4D5-C005B3DF3720}">
      <dsp:nvSpPr>
        <dsp:cNvPr id="0" name=""/>
        <dsp:cNvSpPr/>
      </dsp:nvSpPr>
      <dsp:spPr>
        <a:xfrm>
          <a:off x="0" y="1794157"/>
          <a:ext cx="9267939" cy="716317"/>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D96A529B-A92A-42FC-9505-C66C340AFE53}">
      <dsp:nvSpPr>
        <dsp:cNvPr id="0" name=""/>
        <dsp:cNvSpPr/>
      </dsp:nvSpPr>
      <dsp:spPr>
        <a:xfrm>
          <a:off x="216686" y="1955328"/>
          <a:ext cx="393974" cy="393974"/>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3E245A-4184-4445-B825-640B7A52B3FD}">
      <dsp:nvSpPr>
        <dsp:cNvPr id="0" name=""/>
        <dsp:cNvSpPr/>
      </dsp:nvSpPr>
      <dsp:spPr>
        <a:xfrm>
          <a:off x="827346" y="1794157"/>
          <a:ext cx="8440592" cy="716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810" tIns="75810" rIns="75810" bIns="75810" numCol="1" spcCol="1270" anchor="ctr" anchorCtr="0">
          <a:noAutofit/>
        </a:bodyPr>
        <a:lstStyle/>
        <a:p>
          <a:pPr marL="0" lvl="0" indent="0" algn="l" defTabSz="711200">
            <a:lnSpc>
              <a:spcPct val="100000"/>
            </a:lnSpc>
            <a:spcBef>
              <a:spcPct val="0"/>
            </a:spcBef>
            <a:spcAft>
              <a:spcPct val="35000"/>
            </a:spcAft>
            <a:buNone/>
          </a:pPr>
          <a:r>
            <a:rPr lang="en-US" sz="1600" b="0" kern="1200">
              <a:solidFill>
                <a:srgbClr val="4478A8"/>
              </a:solidFill>
              <a:latin typeface="Arial"/>
              <a:cs typeface="Arial"/>
            </a:rPr>
            <a:t>If we don’t manage fatigue, we are much more likely to adopt unsafe and riskier ways of working </a:t>
          </a:r>
        </a:p>
      </dsp:txBody>
      <dsp:txXfrm>
        <a:off x="827346" y="1794157"/>
        <a:ext cx="8440592" cy="716317"/>
      </dsp:txXfrm>
    </dsp:sp>
    <dsp:sp modelId="{9A06C885-F918-441E-954C-0454B3629575}">
      <dsp:nvSpPr>
        <dsp:cNvPr id="0" name=""/>
        <dsp:cNvSpPr/>
      </dsp:nvSpPr>
      <dsp:spPr>
        <a:xfrm>
          <a:off x="0" y="2689554"/>
          <a:ext cx="9267939" cy="716317"/>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229F2A96-15EC-4280-AED5-0088535D2A1B}">
      <dsp:nvSpPr>
        <dsp:cNvPr id="0" name=""/>
        <dsp:cNvSpPr/>
      </dsp:nvSpPr>
      <dsp:spPr>
        <a:xfrm>
          <a:off x="216686" y="2850725"/>
          <a:ext cx="393974" cy="393974"/>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AF64D9-1FA1-4970-9C37-902C7A2A933C}">
      <dsp:nvSpPr>
        <dsp:cNvPr id="0" name=""/>
        <dsp:cNvSpPr/>
      </dsp:nvSpPr>
      <dsp:spPr>
        <a:xfrm>
          <a:off x="827346" y="2689554"/>
          <a:ext cx="8440592" cy="716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810" tIns="75810" rIns="75810" bIns="75810" numCol="1" spcCol="1270" anchor="ctr" anchorCtr="0">
          <a:noAutofit/>
        </a:bodyPr>
        <a:lstStyle/>
        <a:p>
          <a:pPr marL="0" lvl="0" indent="0" algn="l" defTabSz="711200">
            <a:lnSpc>
              <a:spcPct val="100000"/>
            </a:lnSpc>
            <a:spcBef>
              <a:spcPct val="0"/>
            </a:spcBef>
            <a:spcAft>
              <a:spcPct val="35000"/>
            </a:spcAft>
            <a:buNone/>
          </a:pPr>
          <a:r>
            <a:rPr lang="en-US" sz="1600" b="0" kern="1200">
              <a:solidFill>
                <a:srgbClr val="4478A8"/>
              </a:solidFill>
              <a:latin typeface="Arial"/>
              <a:cs typeface="Arial"/>
            </a:rPr>
            <a:t>Being tired at work is normal and healthy, but there are more implications to being fatigued than feeling tired</a:t>
          </a:r>
        </a:p>
      </dsp:txBody>
      <dsp:txXfrm>
        <a:off x="827346" y="2689554"/>
        <a:ext cx="8440592" cy="716317"/>
      </dsp:txXfrm>
    </dsp:sp>
    <dsp:sp modelId="{E37FE722-A1A8-45C6-834B-AC0F6D0DC04A}">
      <dsp:nvSpPr>
        <dsp:cNvPr id="0" name=""/>
        <dsp:cNvSpPr/>
      </dsp:nvSpPr>
      <dsp:spPr>
        <a:xfrm>
          <a:off x="0" y="3584951"/>
          <a:ext cx="9267939" cy="716317"/>
        </a:xfrm>
        <a:prstGeom prst="roundRect">
          <a:avLst>
            <a:gd name="adj" fmla="val 10000"/>
          </a:avLst>
        </a:prstGeom>
        <a:solidFill>
          <a:srgbClr val="E4E9F3"/>
        </a:solidFill>
        <a:ln>
          <a:noFill/>
        </a:ln>
        <a:effectLst/>
      </dsp:spPr>
      <dsp:style>
        <a:lnRef idx="0">
          <a:scrgbClr r="0" g="0" b="0"/>
        </a:lnRef>
        <a:fillRef idx="1">
          <a:scrgbClr r="0" g="0" b="0"/>
        </a:fillRef>
        <a:effectRef idx="0">
          <a:scrgbClr r="0" g="0" b="0"/>
        </a:effectRef>
        <a:fontRef idx="minor"/>
      </dsp:style>
    </dsp:sp>
    <dsp:sp modelId="{28B3EE85-846C-4D59-A00C-65E666437F53}">
      <dsp:nvSpPr>
        <dsp:cNvPr id="0" name=""/>
        <dsp:cNvSpPr/>
      </dsp:nvSpPr>
      <dsp:spPr>
        <a:xfrm>
          <a:off x="216686" y="3746122"/>
          <a:ext cx="393974" cy="393974"/>
        </a:xfrm>
        <a:prstGeom prst="rect">
          <a:avLst/>
        </a:prstGeom>
        <a:solidFill>
          <a:srgbClr val="4478A8"/>
        </a:solidFill>
        <a:ln w="12700" cap="flat" cmpd="sng" algn="ctr">
          <a:solidFill>
            <a:srgbClr val="7C9AC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B01C20-EA79-466C-8EDA-7D10553027C2}">
      <dsp:nvSpPr>
        <dsp:cNvPr id="0" name=""/>
        <dsp:cNvSpPr/>
      </dsp:nvSpPr>
      <dsp:spPr>
        <a:xfrm>
          <a:off x="827346" y="3584951"/>
          <a:ext cx="8440592" cy="716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810" tIns="75810" rIns="75810" bIns="75810" numCol="1" spcCol="1270" anchor="ctr" anchorCtr="0">
          <a:noAutofit/>
        </a:bodyPr>
        <a:lstStyle/>
        <a:p>
          <a:pPr marL="0" lvl="0" indent="0" algn="l" defTabSz="711200">
            <a:lnSpc>
              <a:spcPct val="100000"/>
            </a:lnSpc>
            <a:spcBef>
              <a:spcPct val="0"/>
            </a:spcBef>
            <a:spcAft>
              <a:spcPct val="35000"/>
            </a:spcAft>
            <a:buNone/>
          </a:pPr>
          <a:r>
            <a:rPr lang="en-US" sz="1600" b="0" kern="1200">
              <a:solidFill>
                <a:srgbClr val="4478A8"/>
              </a:solidFill>
              <a:latin typeface="Arial"/>
              <a:cs typeface="Arial"/>
            </a:rPr>
            <a:t>It is helpful to explore fatigue using a Bowtie approach, which can help us explore risks, consequences and controls</a:t>
          </a:r>
        </a:p>
      </dsp:txBody>
      <dsp:txXfrm>
        <a:off x="827346" y="3584951"/>
        <a:ext cx="8440592" cy="71631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D1722-54BF-4AFA-B08E-216ED6E8D80B}" type="datetimeFigureOut">
              <a:rPr lang="en-GB" smtClean="0"/>
              <a:t>05/08/2024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858C1-D36C-4F04-A3E3-0D91279BB381}" type="slidenum">
              <a:rPr lang="en-GB" smtClean="0"/>
              <a:t>‹#›</a:t>
            </a:fld>
            <a:endParaRPr lang="en-GB"/>
          </a:p>
        </p:txBody>
      </p:sp>
    </p:spTree>
    <p:extLst>
      <p:ext uri="{BB962C8B-B14F-4D97-AF65-F5344CB8AC3E}">
        <p14:creationId xmlns:p14="http://schemas.microsoft.com/office/powerpoint/2010/main" val="324439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2</a:t>
            </a:fld>
            <a:endParaRPr lang="en-GB"/>
          </a:p>
        </p:txBody>
      </p:sp>
    </p:spTree>
    <p:extLst>
      <p:ext uri="{BB962C8B-B14F-4D97-AF65-F5344CB8AC3E}">
        <p14:creationId xmlns:p14="http://schemas.microsoft.com/office/powerpoint/2010/main" val="2358967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E7858C1-D36C-4F04-A3E3-0D91279BB381}" type="slidenum">
              <a:rPr lang="en-GB" smtClean="0"/>
              <a:t>11</a:t>
            </a:fld>
            <a:endParaRPr lang="en-GB"/>
          </a:p>
        </p:txBody>
      </p:sp>
    </p:spTree>
    <p:extLst>
      <p:ext uri="{BB962C8B-B14F-4D97-AF65-F5344CB8AC3E}">
        <p14:creationId xmlns:p14="http://schemas.microsoft.com/office/powerpoint/2010/main" val="2654158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a:cs typeface="Calibri"/>
              </a:rPr>
              <a:t>Like any H&amp;S risk, it is helpful to adopt a structure to thinking about the causes and consequences of fatigue.  This then gives us a framework to reflect on existing and possible controls and mitigations. </a:t>
            </a:r>
            <a:endParaRPr lang="en-US" sz="2800" b="1">
              <a:ea typeface="Calibri"/>
              <a:cs typeface="Calibri"/>
            </a:endParaRPr>
          </a:p>
          <a:p>
            <a:endParaRPr lang="en-US" sz="2800">
              <a:ea typeface="Calibri"/>
              <a:cs typeface="Calibri"/>
            </a:endParaRPr>
          </a:p>
          <a:p>
            <a:endParaRPr lang="en-US" sz="2800"/>
          </a:p>
          <a:p>
            <a:endParaRPr lang="en-US" sz="2800">
              <a:ea typeface="Calibri"/>
              <a:cs typeface="Calibri"/>
            </a:endParaRPr>
          </a:p>
        </p:txBody>
      </p:sp>
      <p:sp>
        <p:nvSpPr>
          <p:cNvPr id="4" name="Slide Number Placeholder 3"/>
          <p:cNvSpPr>
            <a:spLocks noGrp="1"/>
          </p:cNvSpPr>
          <p:nvPr>
            <p:ph type="sldNum" sz="quarter" idx="5"/>
          </p:nvPr>
        </p:nvSpPr>
        <p:spPr/>
        <p:txBody>
          <a:bodyPr/>
          <a:lstStyle/>
          <a:p>
            <a:fld id="{6E7858C1-D36C-4F04-A3E3-0D91279BB381}" type="slidenum">
              <a:rPr lang="en-GB" smtClean="0"/>
              <a:t>12</a:t>
            </a:fld>
            <a:endParaRPr lang="en-GB"/>
          </a:p>
        </p:txBody>
      </p:sp>
    </p:spTree>
    <p:extLst>
      <p:ext uri="{BB962C8B-B14F-4D97-AF65-F5344CB8AC3E}">
        <p14:creationId xmlns:p14="http://schemas.microsoft.com/office/powerpoint/2010/main" val="3855636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E103C-33AA-09A9-B815-B2566C504E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37A78E-7FCB-567D-95D5-90A3F33455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AD74AF-CC80-1D57-120C-8652E858E19C}"/>
              </a:ext>
            </a:extLst>
          </p:cNvPr>
          <p:cNvSpPr>
            <a:spLocks noGrp="1"/>
          </p:cNvSpPr>
          <p:nvPr>
            <p:ph type="body" idx="1"/>
          </p:nvPr>
        </p:nvSpPr>
        <p:spPr/>
        <p:txBody>
          <a:bodyPr/>
          <a:lstStyle/>
          <a:p>
            <a:r>
              <a:rPr lang="en-US"/>
              <a:t>There are many different causes of fatigue. </a:t>
            </a:r>
          </a:p>
          <a:p>
            <a:r>
              <a:rPr lang="en-US"/>
              <a:t>These are different for each job, but to help </a:t>
            </a:r>
            <a:r>
              <a:rPr lang="en-US" err="1"/>
              <a:t>organise</a:t>
            </a:r>
            <a:r>
              <a:rPr lang="en-US"/>
              <a:t> and </a:t>
            </a:r>
            <a:r>
              <a:rPr lang="en-US" err="1"/>
              <a:t>prioritise</a:t>
            </a:r>
            <a:r>
              <a:rPr lang="en-US"/>
              <a:t> them, we find it helpful to think broadly in terms of categories of Mental, Physical, Emotional &amp; Sleep-related fatigue. </a:t>
            </a:r>
            <a:endParaRPr lang="en-US">
              <a:cs typeface="Calibri"/>
            </a:endParaRPr>
          </a:p>
          <a:p>
            <a:endParaRPr lang="en-US">
              <a:ea typeface="Calibri" panose="020F0502020204030204"/>
              <a:cs typeface="Calibri"/>
            </a:endParaRPr>
          </a:p>
        </p:txBody>
      </p:sp>
      <p:sp>
        <p:nvSpPr>
          <p:cNvPr id="4" name="Slide Number Placeholder 3">
            <a:extLst>
              <a:ext uri="{FF2B5EF4-FFF2-40B4-BE49-F238E27FC236}">
                <a16:creationId xmlns:a16="http://schemas.microsoft.com/office/drawing/2014/main" id="{AB96132F-520B-DCAD-8C5A-FA583051C16C}"/>
              </a:ext>
            </a:extLst>
          </p:cNvPr>
          <p:cNvSpPr>
            <a:spLocks noGrp="1"/>
          </p:cNvSpPr>
          <p:nvPr>
            <p:ph type="sldNum" sz="quarter" idx="5"/>
          </p:nvPr>
        </p:nvSpPr>
        <p:spPr/>
        <p:txBody>
          <a:bodyPr/>
          <a:lstStyle/>
          <a:p>
            <a:fld id="{6E7858C1-D36C-4F04-A3E3-0D91279BB381}" type="slidenum">
              <a:rPr lang="en-GB" smtClean="0"/>
              <a:t>13</a:t>
            </a:fld>
            <a:endParaRPr lang="en-GB"/>
          </a:p>
        </p:txBody>
      </p:sp>
    </p:spTree>
    <p:extLst>
      <p:ext uri="{BB962C8B-B14F-4D97-AF65-F5344CB8AC3E}">
        <p14:creationId xmlns:p14="http://schemas.microsoft.com/office/powerpoint/2010/main" val="4179932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A downloadable training exercise for frontline workshops</a:t>
            </a:r>
          </a:p>
          <a:p>
            <a:r>
              <a:rPr lang="en-US">
                <a:ea typeface="Calibri"/>
                <a:cs typeface="Calibri"/>
              </a:rPr>
              <a:t>The aim of this activity is to extend the thinking from the previous reflection – thinking in broad terms about the risks and consequences/outcomes.</a:t>
            </a:r>
          </a:p>
          <a:p>
            <a:r>
              <a:rPr lang="en-US">
                <a:ea typeface="Calibri"/>
                <a:cs typeface="Calibri"/>
              </a:rPr>
              <a:t>See notes on following slide to guide exercise. </a:t>
            </a:r>
          </a:p>
        </p:txBody>
      </p:sp>
      <p:sp>
        <p:nvSpPr>
          <p:cNvPr id="4" name="Slide Number Placeholder 3"/>
          <p:cNvSpPr>
            <a:spLocks noGrp="1"/>
          </p:cNvSpPr>
          <p:nvPr>
            <p:ph type="sldNum" sz="quarter" idx="5"/>
          </p:nvPr>
        </p:nvSpPr>
        <p:spPr/>
        <p:txBody>
          <a:bodyPr/>
          <a:lstStyle/>
          <a:p>
            <a:fld id="{6E7858C1-D36C-4F04-A3E3-0D91279BB381}" type="slidenum">
              <a:rPr lang="en-GB" smtClean="0"/>
              <a:t>14</a:t>
            </a:fld>
            <a:endParaRPr lang="en-GB"/>
          </a:p>
        </p:txBody>
      </p:sp>
    </p:spTree>
    <p:extLst>
      <p:ext uri="{BB962C8B-B14F-4D97-AF65-F5344CB8AC3E}">
        <p14:creationId xmlns:p14="http://schemas.microsoft.com/office/powerpoint/2010/main" val="16056974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0ED8C-58DB-B9F2-2280-01E2C06459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6655CF-4C1B-76E6-5F67-1E1D56622C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86FCE6D-C87E-DA18-50F5-A2A1F6CE61C1}"/>
              </a:ext>
            </a:extLst>
          </p:cNvPr>
          <p:cNvSpPr>
            <a:spLocks noGrp="1"/>
          </p:cNvSpPr>
          <p:nvPr>
            <p:ph type="body" idx="1"/>
          </p:nvPr>
        </p:nvSpPr>
        <p:spPr/>
        <p:txBody>
          <a:bodyPr/>
          <a:lstStyle/>
          <a:p>
            <a:r>
              <a:rPr lang="en-US" b="1"/>
              <a:t>Trainer</a:t>
            </a:r>
            <a:r>
              <a:rPr lang="en-US"/>
              <a:t>: </a:t>
            </a:r>
          </a:p>
          <a:p>
            <a:pPr marL="228600" indent="-228600">
              <a:buAutoNum type="arabicPeriod"/>
            </a:pPr>
            <a:r>
              <a:rPr lang="en-US"/>
              <a:t>Try to elicit a range of fatigue risks to prompt discussion in this activity.</a:t>
            </a:r>
            <a:endParaRPr lang="en-US">
              <a:cs typeface="Calibri"/>
            </a:endParaRPr>
          </a:p>
          <a:p>
            <a:r>
              <a:rPr lang="en-US"/>
              <a:t>2.    Try to guide trainees through to the range of consequences of being fatigued in this driving context.  </a:t>
            </a:r>
            <a:endParaRPr lang="en-US">
              <a:cs typeface="Calibri" panose="020F0502020204030204"/>
            </a:endParaRPr>
          </a:p>
          <a:p>
            <a:endParaRPr lang="en-US"/>
          </a:p>
          <a:p>
            <a:r>
              <a:rPr lang="en-US"/>
              <a:t>The aim of this activity is to start to consider the risks as much broader than sleep–related factors.</a:t>
            </a:r>
          </a:p>
          <a:p>
            <a:endParaRPr lang="en-US">
              <a:ea typeface="Calibri"/>
              <a:cs typeface="Calibri"/>
            </a:endParaRPr>
          </a:p>
        </p:txBody>
      </p:sp>
      <p:sp>
        <p:nvSpPr>
          <p:cNvPr id="4" name="Slide Number Placeholder 3">
            <a:extLst>
              <a:ext uri="{FF2B5EF4-FFF2-40B4-BE49-F238E27FC236}">
                <a16:creationId xmlns:a16="http://schemas.microsoft.com/office/drawing/2014/main" id="{5C3EAA2D-5E9E-C79D-52C1-489B6CCC933D}"/>
              </a:ext>
            </a:extLst>
          </p:cNvPr>
          <p:cNvSpPr>
            <a:spLocks noGrp="1"/>
          </p:cNvSpPr>
          <p:nvPr>
            <p:ph type="sldNum" sz="quarter" idx="5"/>
          </p:nvPr>
        </p:nvSpPr>
        <p:spPr/>
        <p:txBody>
          <a:bodyPr/>
          <a:lstStyle/>
          <a:p>
            <a:fld id="{6E7858C1-D36C-4F04-A3E3-0D91279BB381}" type="slidenum">
              <a:rPr lang="en-GB" smtClean="0"/>
              <a:t>15</a:t>
            </a:fld>
            <a:endParaRPr lang="en-GB"/>
          </a:p>
        </p:txBody>
      </p:sp>
    </p:spTree>
    <p:extLst>
      <p:ext uri="{BB962C8B-B14F-4D97-AF65-F5344CB8AC3E}">
        <p14:creationId xmlns:p14="http://schemas.microsoft.com/office/powerpoint/2010/main" val="2938592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18</a:t>
            </a:fld>
            <a:endParaRPr lang="en-GB"/>
          </a:p>
        </p:txBody>
      </p:sp>
    </p:spTree>
    <p:extLst>
      <p:ext uri="{BB962C8B-B14F-4D97-AF65-F5344CB8AC3E}">
        <p14:creationId xmlns:p14="http://schemas.microsoft.com/office/powerpoint/2010/main" val="3999184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3</a:t>
            </a:fld>
            <a:endParaRPr lang="en-GB"/>
          </a:p>
        </p:txBody>
      </p:sp>
    </p:spTree>
    <p:extLst>
      <p:ext uri="{BB962C8B-B14F-4D97-AF65-F5344CB8AC3E}">
        <p14:creationId xmlns:p14="http://schemas.microsoft.com/office/powerpoint/2010/main" val="800543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4</a:t>
            </a:fld>
            <a:endParaRPr lang="en-GB"/>
          </a:p>
        </p:txBody>
      </p:sp>
    </p:spTree>
    <p:extLst>
      <p:ext uri="{BB962C8B-B14F-4D97-AF65-F5344CB8AC3E}">
        <p14:creationId xmlns:p14="http://schemas.microsoft.com/office/powerpoint/2010/main" val="3990438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Trainer notes: </a:t>
            </a:r>
            <a:endParaRPr lang="en-US" b="1">
              <a:cs typeface="Calibri" panose="020F0502020204030204"/>
            </a:endParaRPr>
          </a:p>
          <a:p>
            <a:pPr lvl="1"/>
            <a:r>
              <a:rPr lang="en-US" b="1"/>
              <a:t>The causes of fatigue are much broader and more interrelated than we think</a:t>
            </a:r>
            <a:r>
              <a:rPr lang="en-US"/>
              <a:t> - most people think of shift patterns and sleep disruptions when considering causes of fatigue, but there are many aspects of working that can cause fatigue, irrespective of sleep and working time factors. </a:t>
            </a:r>
            <a:endParaRPr lang="en-US">
              <a:cs typeface="Calibri"/>
            </a:endParaRPr>
          </a:p>
          <a:p>
            <a:pPr lvl="1"/>
            <a:r>
              <a:rPr lang="en-US" b="1"/>
              <a:t>The emergence of fatigue is difficult to reliably predict - </a:t>
            </a:r>
            <a:r>
              <a:rPr lang="en-US"/>
              <a:t>even though we know there are clear risk factors, humans are complex and fatigue doesn’t always develop in reliable ways</a:t>
            </a:r>
            <a:endParaRPr lang="en-US">
              <a:cs typeface="Calibri"/>
            </a:endParaRPr>
          </a:p>
          <a:p>
            <a:pPr lvl="1"/>
            <a:r>
              <a:rPr lang="en-US" b="1"/>
              <a:t>Fatigue is difficult to objectively measure – </a:t>
            </a:r>
            <a:r>
              <a:rPr lang="en-US"/>
              <a:t>we currently don’t have any valid objective measures for changes in fatigue, we are reliant on proxy measures and subjective measures</a:t>
            </a:r>
          </a:p>
          <a:p>
            <a:pPr lvl="1"/>
            <a:r>
              <a:rPr lang="en-US" b="1"/>
              <a:t>The consequences of fatigue are not all visible / immediate - </a:t>
            </a:r>
            <a:r>
              <a:rPr lang="en-US"/>
              <a:t>the effects of fatigue are sometimes delayed and sometimes we compensate for feeling tired by working harder </a:t>
            </a:r>
            <a:endParaRPr lang="en-US">
              <a:cs typeface="Calibri"/>
            </a:endParaRPr>
          </a:p>
          <a:p>
            <a:pPr lvl="1"/>
            <a:r>
              <a:rPr lang="en-US" b="1"/>
              <a:t>Our ability to assess our state deteriorates with fatigue -</a:t>
            </a:r>
            <a:r>
              <a:rPr lang="en-US"/>
              <a:t> the more tired we are, the less likely we are to thoroughly and accurately assess our own state </a:t>
            </a:r>
            <a:endParaRPr lang="en-US">
              <a:cs typeface="Calibri"/>
            </a:endParaRPr>
          </a:p>
          <a:p>
            <a:r>
              <a:rPr lang="en-GB" b="1">
                <a:cs typeface="Calibri"/>
              </a:rPr>
              <a:t>We return to each of these complexities in more detail through the course. </a:t>
            </a:r>
          </a:p>
        </p:txBody>
      </p:sp>
      <p:sp>
        <p:nvSpPr>
          <p:cNvPr id="4" name="Slide Number Placeholder 3"/>
          <p:cNvSpPr>
            <a:spLocks noGrp="1"/>
          </p:cNvSpPr>
          <p:nvPr>
            <p:ph type="sldNum" sz="quarter" idx="5"/>
          </p:nvPr>
        </p:nvSpPr>
        <p:spPr/>
        <p:txBody>
          <a:bodyPr/>
          <a:lstStyle/>
          <a:p>
            <a:fld id="{6E7858C1-D36C-4F04-A3E3-0D91279BB381}" type="slidenum">
              <a:rPr lang="en-GB" smtClean="0"/>
              <a:t>5</a:t>
            </a:fld>
            <a:endParaRPr lang="en-GB"/>
          </a:p>
        </p:txBody>
      </p:sp>
    </p:spTree>
    <p:extLst>
      <p:ext uri="{BB962C8B-B14F-4D97-AF65-F5344CB8AC3E}">
        <p14:creationId xmlns:p14="http://schemas.microsoft.com/office/powerpoint/2010/main" val="2682819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b="1">
              <a:cs typeface="Calibri"/>
            </a:endParaRPr>
          </a:p>
          <a:p>
            <a:pPr lvl="1"/>
            <a:endParaRPr lang="en-US"/>
          </a:p>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6</a:t>
            </a:fld>
            <a:endParaRPr lang="en-GB"/>
          </a:p>
        </p:txBody>
      </p:sp>
    </p:spTree>
    <p:extLst>
      <p:ext uri="{BB962C8B-B14F-4D97-AF65-F5344CB8AC3E}">
        <p14:creationId xmlns:p14="http://schemas.microsoft.com/office/powerpoint/2010/main" val="1034317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9E3035-9B89-E8A7-1F7D-A3508368DB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1E13B0-C6BA-D00B-39A9-95B8CC6C34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7EBA4C-80C1-594E-A620-AE36E2519FF7}"/>
              </a:ext>
            </a:extLst>
          </p:cNvPr>
          <p:cNvSpPr>
            <a:spLocks noGrp="1"/>
          </p:cNvSpPr>
          <p:nvPr>
            <p:ph type="body" idx="1"/>
          </p:nvPr>
        </p:nvSpPr>
        <p:spPr/>
        <p:txBody>
          <a:bodyPr/>
          <a:lstStyle/>
          <a:p>
            <a:pPr marL="171450" indent="-171450">
              <a:buFont typeface="Arial"/>
              <a:buChar char="•"/>
            </a:pPr>
            <a:r>
              <a:rPr lang="en-US">
                <a:solidFill>
                  <a:srgbClr val="333F50"/>
                </a:solidFill>
              </a:rPr>
              <a:t>We spoke to groups of people in roles like yours to understand fatigue in your work context</a:t>
            </a:r>
            <a:endParaRPr lang="en-US"/>
          </a:p>
          <a:p>
            <a:pPr marL="171450" indent="-171450">
              <a:buFont typeface="Arial"/>
              <a:buChar char="•"/>
            </a:pPr>
            <a:r>
              <a:rPr lang="en-US">
                <a:solidFill>
                  <a:srgbClr val="333F50"/>
                </a:solidFill>
              </a:rPr>
              <a:t> We explored the sort of work you do, the challenges you may face and the impact.  </a:t>
            </a:r>
            <a:endParaRPr lang="en-US">
              <a:solidFill>
                <a:srgbClr val="333F50"/>
              </a:solidFill>
              <a:cs typeface="Calibri"/>
            </a:endParaRPr>
          </a:p>
          <a:p>
            <a:pPr marL="171450" indent="-171450">
              <a:buFont typeface="Arial"/>
              <a:buChar char="•"/>
            </a:pPr>
            <a:r>
              <a:rPr lang="en-US">
                <a:solidFill>
                  <a:srgbClr val="333F50"/>
                </a:solidFill>
              </a:rPr>
              <a:t>The insight gained through this engagement led to this training course</a:t>
            </a:r>
            <a:endParaRPr lang="en-US"/>
          </a:p>
        </p:txBody>
      </p:sp>
      <p:sp>
        <p:nvSpPr>
          <p:cNvPr id="4" name="Slide Number Placeholder 3">
            <a:extLst>
              <a:ext uri="{FF2B5EF4-FFF2-40B4-BE49-F238E27FC236}">
                <a16:creationId xmlns:a16="http://schemas.microsoft.com/office/drawing/2014/main" id="{4141864E-8040-9316-2ADC-4F427BC99419}"/>
              </a:ext>
            </a:extLst>
          </p:cNvPr>
          <p:cNvSpPr>
            <a:spLocks noGrp="1"/>
          </p:cNvSpPr>
          <p:nvPr>
            <p:ph type="sldNum" sz="quarter" idx="5"/>
          </p:nvPr>
        </p:nvSpPr>
        <p:spPr/>
        <p:txBody>
          <a:bodyPr/>
          <a:lstStyle/>
          <a:p>
            <a:fld id="{6E7858C1-D36C-4F04-A3E3-0D91279BB381}" type="slidenum">
              <a:rPr lang="en-GB" smtClean="0"/>
              <a:t>7</a:t>
            </a:fld>
            <a:endParaRPr lang="en-GB"/>
          </a:p>
        </p:txBody>
      </p:sp>
    </p:spTree>
    <p:extLst>
      <p:ext uri="{BB962C8B-B14F-4D97-AF65-F5344CB8AC3E}">
        <p14:creationId xmlns:p14="http://schemas.microsoft.com/office/powerpoint/2010/main" val="1317312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a:solidFill>
                  <a:schemeClr val="tx2">
                    <a:lumMod val="75000"/>
                  </a:schemeClr>
                </a:solidFill>
              </a:rPr>
              <a:t>Your</a:t>
            </a:r>
            <a:r>
              <a:rPr lang="en-US" sz="1200">
                <a:solidFill>
                  <a:schemeClr val="tx2">
                    <a:lumMod val="75000"/>
                  </a:schemeClr>
                </a:solidFill>
              </a:rPr>
              <a:t> decisions about rest and work activities can be more well-informed </a:t>
            </a:r>
          </a:p>
          <a:p>
            <a:pPr lvl="1"/>
            <a:r>
              <a:rPr lang="en-US">
                <a:solidFill>
                  <a:schemeClr val="tx2">
                    <a:lumMod val="75000"/>
                  </a:schemeClr>
                </a:solidFill>
              </a:rPr>
              <a:t>You</a:t>
            </a:r>
            <a:r>
              <a:rPr lang="en-US" sz="1200">
                <a:solidFill>
                  <a:schemeClr val="tx2">
                    <a:lumMod val="75000"/>
                  </a:schemeClr>
                </a:solidFill>
              </a:rPr>
              <a:t> have a fuller understanding of the range of fatigue causes so they can be more fully considered and controlled appropriately </a:t>
            </a:r>
            <a:endParaRPr lang="en-US" sz="1200">
              <a:solidFill>
                <a:schemeClr val="tx2">
                  <a:lumMod val="75000"/>
                </a:schemeClr>
              </a:solidFill>
              <a:cs typeface="Calibri"/>
            </a:endParaRPr>
          </a:p>
          <a:p>
            <a:pPr lvl="1"/>
            <a:r>
              <a:rPr lang="en-US">
                <a:solidFill>
                  <a:schemeClr val="tx2">
                    <a:lumMod val="75000"/>
                  </a:schemeClr>
                </a:solidFill>
              </a:rPr>
              <a:t>Consequences</a:t>
            </a:r>
            <a:r>
              <a:rPr lang="en-US" sz="1200">
                <a:solidFill>
                  <a:schemeClr val="tx2">
                    <a:lumMod val="75000"/>
                  </a:schemeClr>
                </a:solidFill>
              </a:rPr>
              <a:t> of fatigue for the individual, the team, the work and the </a:t>
            </a:r>
            <a:r>
              <a:rPr lang="en-US" sz="1200" err="1">
                <a:solidFill>
                  <a:schemeClr val="tx2">
                    <a:lumMod val="75000"/>
                  </a:schemeClr>
                </a:solidFill>
              </a:rPr>
              <a:t>organisation</a:t>
            </a:r>
            <a:r>
              <a:rPr lang="en-US" sz="1200">
                <a:solidFill>
                  <a:schemeClr val="tx2">
                    <a:lumMod val="75000"/>
                  </a:schemeClr>
                </a:solidFill>
              </a:rPr>
              <a:t> can be mitigated appropriately </a:t>
            </a:r>
            <a:endParaRPr lang="en-US" sz="1200">
              <a:solidFill>
                <a:schemeClr val="tx2">
                  <a:lumMod val="75000"/>
                </a:schemeClr>
              </a:solidFill>
              <a:cs typeface="Calibri" panose="020F0502020204030204"/>
            </a:endParaRPr>
          </a:p>
          <a:p>
            <a:pPr lvl="1"/>
            <a:r>
              <a:rPr lang="en-US">
                <a:solidFill>
                  <a:schemeClr val="tx2">
                    <a:lumMod val="75000"/>
                  </a:schemeClr>
                </a:solidFill>
              </a:rPr>
              <a:t>You</a:t>
            </a:r>
            <a:r>
              <a:rPr lang="en-US" sz="1200">
                <a:solidFill>
                  <a:schemeClr val="tx2">
                    <a:lumMod val="75000"/>
                  </a:schemeClr>
                </a:solidFill>
              </a:rPr>
              <a:t> are clear about your responsibilities </a:t>
            </a:r>
            <a:endParaRPr lang="en-US" sz="1200">
              <a:solidFill>
                <a:schemeClr val="tx2">
                  <a:lumMod val="75000"/>
                </a:schemeClr>
              </a:solidFill>
              <a:cs typeface="Calibri" panose="020F0502020204030204"/>
            </a:endParaRPr>
          </a:p>
          <a:p>
            <a:pPr lvl="1"/>
            <a:r>
              <a:rPr lang="en-US">
                <a:solidFill>
                  <a:schemeClr val="tx2">
                    <a:lumMod val="75000"/>
                  </a:schemeClr>
                </a:solidFill>
              </a:rPr>
              <a:t>You</a:t>
            </a:r>
            <a:r>
              <a:rPr lang="en-US" sz="1200">
                <a:solidFill>
                  <a:schemeClr val="tx2">
                    <a:lumMod val="75000"/>
                  </a:schemeClr>
                </a:solidFill>
              </a:rPr>
              <a:t> are clear about our </a:t>
            </a:r>
            <a:r>
              <a:rPr lang="en-US" sz="1200" err="1">
                <a:solidFill>
                  <a:schemeClr val="tx2">
                    <a:lumMod val="75000"/>
                  </a:schemeClr>
                </a:solidFill>
              </a:rPr>
              <a:t>organisational</a:t>
            </a:r>
            <a:r>
              <a:rPr lang="en-US" sz="1200">
                <a:solidFill>
                  <a:schemeClr val="tx2">
                    <a:lumMod val="75000"/>
                  </a:schemeClr>
                </a:solidFill>
              </a:rPr>
              <a:t> approach to fatigue and how to report any concerns</a:t>
            </a:r>
            <a:endParaRPr lang="en-US" sz="1200">
              <a:solidFill>
                <a:schemeClr val="tx2">
                  <a:lumMod val="75000"/>
                </a:schemeClr>
              </a:solidFill>
              <a:cs typeface="Calibri" panose="020F0502020204030204"/>
            </a:endParaRPr>
          </a:p>
          <a:p>
            <a:pPr lvl="1"/>
            <a:r>
              <a:rPr lang="en-US">
                <a:solidFill>
                  <a:schemeClr val="tx2">
                    <a:lumMod val="75000"/>
                  </a:schemeClr>
                </a:solidFill>
              </a:rPr>
              <a:t>You</a:t>
            </a:r>
            <a:r>
              <a:rPr lang="en-US" sz="1200">
                <a:solidFill>
                  <a:schemeClr val="tx2">
                    <a:lumMod val="75000"/>
                  </a:schemeClr>
                </a:solidFill>
              </a:rPr>
              <a:t> and your colleagues have a shared understanding of fatigue to support well-informed discussion </a:t>
            </a:r>
            <a:endParaRPr lang="en-US" sz="1200">
              <a:solidFill>
                <a:schemeClr val="tx2">
                  <a:lumMod val="75000"/>
                </a:schemeClr>
              </a:solidFill>
              <a:cs typeface="Calibri" panose="020F0502020204030204"/>
            </a:endParaRPr>
          </a:p>
          <a:p>
            <a:pPr marL="0" indent="0">
              <a:buNone/>
            </a:pPr>
            <a:endParaRPr lang="en-US"/>
          </a:p>
          <a:p>
            <a:pPr marL="228600" indent="-228600">
              <a:buAutoNum type="arabicPeriod"/>
            </a:pPr>
            <a:endParaRPr lang="en-US"/>
          </a:p>
          <a:p>
            <a:endParaRPr lang="en-GB"/>
          </a:p>
        </p:txBody>
      </p:sp>
      <p:sp>
        <p:nvSpPr>
          <p:cNvPr id="4" name="Slide Number Placeholder 3"/>
          <p:cNvSpPr>
            <a:spLocks noGrp="1"/>
          </p:cNvSpPr>
          <p:nvPr>
            <p:ph type="sldNum" sz="quarter" idx="5"/>
          </p:nvPr>
        </p:nvSpPr>
        <p:spPr/>
        <p:txBody>
          <a:bodyPr/>
          <a:lstStyle/>
          <a:p>
            <a:fld id="{6E7858C1-D36C-4F04-A3E3-0D91279BB381}" type="slidenum">
              <a:rPr lang="en-GB" smtClean="0"/>
              <a:t>8</a:t>
            </a:fld>
            <a:endParaRPr lang="en-GB"/>
          </a:p>
        </p:txBody>
      </p:sp>
    </p:spTree>
    <p:extLst>
      <p:ext uri="{BB962C8B-B14F-4D97-AF65-F5344CB8AC3E}">
        <p14:creationId xmlns:p14="http://schemas.microsoft.com/office/powerpoint/2010/main" val="4133012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E7858C1-D36C-4F04-A3E3-0D91279BB381}" type="slidenum">
              <a:rPr lang="en-GB" smtClean="0"/>
              <a:t>9</a:t>
            </a:fld>
            <a:endParaRPr lang="en-GB"/>
          </a:p>
        </p:txBody>
      </p:sp>
    </p:spTree>
    <p:extLst>
      <p:ext uri="{BB962C8B-B14F-4D97-AF65-F5344CB8AC3E}">
        <p14:creationId xmlns:p14="http://schemas.microsoft.com/office/powerpoint/2010/main" val="751820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E7858C1-D36C-4F04-A3E3-0D91279BB381}" type="slidenum">
              <a:rPr lang="en-GB" smtClean="0"/>
              <a:t>10</a:t>
            </a:fld>
            <a:endParaRPr lang="en-GB"/>
          </a:p>
        </p:txBody>
      </p:sp>
    </p:spTree>
    <p:extLst>
      <p:ext uri="{BB962C8B-B14F-4D97-AF65-F5344CB8AC3E}">
        <p14:creationId xmlns:p14="http://schemas.microsoft.com/office/powerpoint/2010/main" val="3471635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7E3D7-FEEC-4893-BC0F-199B2C0685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9A3313-51A6-4BF8-A349-F27B1C7EDB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0875E0-8572-4F56-A3D9-BE40176B5C9A}"/>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B0F7DF2A-CAC9-4D76-8886-46037050F3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CEFA2-1324-46BC-A8F9-F59DB6921F64}"/>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49559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E628-9B76-478D-B7F8-39265B3384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231762-F851-4662-8836-08BEEFAD167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C6B7DB-BC68-4355-8980-EAA1845C4C5C}"/>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9070D543-BC40-40C6-BEA5-6B99DF38B6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0DD67E-F10B-42E1-BD85-E8ABCA61FD61}"/>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3351609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6F36D5-651D-409B-9FCD-C8654465BD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DFE8314-703C-465A-AB91-6E57148F33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9A7997-8918-410D-9A0F-9A0131D05408}"/>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5991A427-8823-4E76-9FD4-A256CE0264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96B1F0-EC91-4F90-AB52-19B98D68712C}"/>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237232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34150-3974-4073-99E2-17430BB716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D1D2FA-85C2-4E71-88E2-58BDF164D2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96C63D-790A-4DE1-A685-29E0A3BF94AF}"/>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956123A0-0C3F-4B0A-AC09-0C199AC9E5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26B708-C54C-41E2-BC44-C0281ACB52C9}"/>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4017896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0E70-6E94-4860-92FC-D594EDC6AB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3F828CA-788A-4909-B948-F1EE026A89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AE0ABA-8778-4079-8B33-F90899AC3FD4}"/>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AF2003D4-D4FB-4C1E-A98B-33FD787A94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70F5C6-DC4D-48FA-92FF-154FB3AE359C}"/>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2334117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397F1-A084-4206-9953-C64CF620AF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7C2EA9-9BBE-4DFA-B5EC-44A38A07E8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BEECF5-C5F4-406D-8E6D-52A41EE2B30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0941D1-2D09-4029-BA37-1FB20D85E7BD}"/>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6" name="Footer Placeholder 5">
            <a:extLst>
              <a:ext uri="{FF2B5EF4-FFF2-40B4-BE49-F238E27FC236}">
                <a16:creationId xmlns:a16="http://schemas.microsoft.com/office/drawing/2014/main" id="{76DA66B2-AE3B-443F-B6B7-E785611C1C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3B3F1F-0DB4-42A8-908A-E929210C15B0}"/>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178626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CFCE-FD91-47A7-9142-442FD2F3BAD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067D28-0277-45EE-BCA7-FF0D5A1373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268691-4CB2-4958-9951-61F2BCD5D0C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867D322-D0B0-41DF-A532-34F286038D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DB78F9-F98E-4B35-9867-BB6378153D2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F2B2307-2D9B-44A0-99C7-E7A27042FFCA}"/>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8" name="Footer Placeholder 7">
            <a:extLst>
              <a:ext uri="{FF2B5EF4-FFF2-40B4-BE49-F238E27FC236}">
                <a16:creationId xmlns:a16="http://schemas.microsoft.com/office/drawing/2014/main" id="{41E08337-155E-4DEC-9BEB-2A62E852E72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2960F57-5C7B-4BEC-BDC1-DCCEFEAE273A}"/>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311785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518AA-8B2F-4FCA-BF59-E6DD32A516E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EABF953-8DEB-4E5F-8A4E-F6EC75D8C4F9}"/>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4" name="Footer Placeholder 3">
            <a:extLst>
              <a:ext uri="{FF2B5EF4-FFF2-40B4-BE49-F238E27FC236}">
                <a16:creationId xmlns:a16="http://schemas.microsoft.com/office/drawing/2014/main" id="{EC7E21F4-F3D1-47E5-AA20-384CAFA7A9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5AA7639-B915-455B-82F8-8145702B030D}"/>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3762021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2F5F87-E4C7-4C7A-84AA-7C4D0C7DA699}"/>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3" name="Footer Placeholder 2">
            <a:extLst>
              <a:ext uri="{FF2B5EF4-FFF2-40B4-BE49-F238E27FC236}">
                <a16:creationId xmlns:a16="http://schemas.microsoft.com/office/drawing/2014/main" id="{AF47F625-0166-4568-BA77-2D15520F4C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2BF9B02-C350-4541-95E6-5A7E775DCD21}"/>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418367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3994-654D-4E81-A76D-4425B445D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130324-914B-499A-A306-652C201042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838D46-380D-48E8-AA34-9B62E6D71F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B89414-A21D-4165-A635-366F2EF66E0C}"/>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6" name="Footer Placeholder 5">
            <a:extLst>
              <a:ext uri="{FF2B5EF4-FFF2-40B4-BE49-F238E27FC236}">
                <a16:creationId xmlns:a16="http://schemas.microsoft.com/office/drawing/2014/main" id="{0E3BAD28-7430-436E-ACF4-50B823D6D7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F9F1C7-622F-4FA6-98B7-97DFDE1BB0A9}"/>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348858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61612-86F3-4C07-9624-B8405F4CD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E09CFDB-23AE-4A1F-842C-351E8689A4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5AE339-D8B3-4DF5-B98E-CEF40833C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6C3052-89D0-49DA-908A-972DCD06A75B}"/>
              </a:ext>
            </a:extLst>
          </p:cNvPr>
          <p:cNvSpPr>
            <a:spLocks noGrp="1"/>
          </p:cNvSpPr>
          <p:nvPr>
            <p:ph type="dt" sz="half" idx="10"/>
          </p:nvPr>
        </p:nvSpPr>
        <p:spPr/>
        <p:txBody>
          <a:bodyPr/>
          <a:lstStyle/>
          <a:p>
            <a:fld id="{DD948299-5F8A-4DCC-95CA-70327F629CED}" type="datetimeFigureOut">
              <a:rPr lang="en-GB" smtClean="0"/>
              <a:t>05/08/2024</a:t>
            </a:fld>
            <a:endParaRPr lang="en-GB"/>
          </a:p>
        </p:txBody>
      </p:sp>
      <p:sp>
        <p:nvSpPr>
          <p:cNvPr id="6" name="Footer Placeholder 5">
            <a:extLst>
              <a:ext uri="{FF2B5EF4-FFF2-40B4-BE49-F238E27FC236}">
                <a16:creationId xmlns:a16="http://schemas.microsoft.com/office/drawing/2014/main" id="{9B2ED374-C04E-4D2B-A806-9876235584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02B36E-3E7E-45CC-89F4-2A89864DFA02}"/>
              </a:ext>
            </a:extLst>
          </p:cNvPr>
          <p:cNvSpPr>
            <a:spLocks noGrp="1"/>
          </p:cNvSpPr>
          <p:nvPr>
            <p:ph type="sldNum" sz="quarter" idx="12"/>
          </p:nvPr>
        </p:nvSpPr>
        <p:spPr/>
        <p:txBody>
          <a:bodyPr/>
          <a:lstStyle/>
          <a:p>
            <a:fld id="{6378BB5A-EBF4-4FED-9291-B5E431F0C6FE}" type="slidenum">
              <a:rPr lang="en-GB" smtClean="0"/>
              <a:t>‹#›</a:t>
            </a:fld>
            <a:endParaRPr lang="en-GB"/>
          </a:p>
        </p:txBody>
      </p:sp>
    </p:spTree>
    <p:extLst>
      <p:ext uri="{BB962C8B-B14F-4D97-AF65-F5344CB8AC3E}">
        <p14:creationId xmlns:p14="http://schemas.microsoft.com/office/powerpoint/2010/main" val="1110398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CEA11B-62B4-4714-B309-C3C896636C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39BA17-C64B-4565-87D4-AA2ED90102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798C5B-D10E-4BCF-955F-A6C1A041B3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948299-5F8A-4DCC-95CA-70327F629CED}" type="datetimeFigureOut">
              <a:rPr lang="en-GB" smtClean="0"/>
              <a:t>05/08/2024</a:t>
            </a:fld>
            <a:endParaRPr lang="en-GB"/>
          </a:p>
        </p:txBody>
      </p:sp>
      <p:sp>
        <p:nvSpPr>
          <p:cNvPr id="5" name="Footer Placeholder 4">
            <a:extLst>
              <a:ext uri="{FF2B5EF4-FFF2-40B4-BE49-F238E27FC236}">
                <a16:creationId xmlns:a16="http://schemas.microsoft.com/office/drawing/2014/main" id="{C4116821-E54B-4849-A209-AF3D7C86C9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963754-525E-4CB4-B0F5-5C7D0C4DA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8BB5A-EBF4-4FED-9291-B5E431F0C6FE}" type="slidenum">
              <a:rPr lang="en-GB" smtClean="0"/>
              <a:t>‹#›</a:t>
            </a:fld>
            <a:endParaRPr lang="en-GB"/>
          </a:p>
        </p:txBody>
      </p:sp>
    </p:spTree>
    <p:extLst>
      <p:ext uri="{BB962C8B-B14F-4D97-AF65-F5344CB8AC3E}">
        <p14:creationId xmlns:p14="http://schemas.microsoft.com/office/powerpoint/2010/main" val="2951641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emf"/><Relationship Id="rId7" Type="http://schemas.openxmlformats.org/officeDocument/2006/relationships/diagramColors" Target="../diagrams/colors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emf"/><Relationship Id="rId7" Type="http://schemas.openxmlformats.org/officeDocument/2006/relationships/diagramColors" Target="../diagrams/colors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7.xml"/><Relationship Id="rId7" Type="http://schemas.openxmlformats.org/officeDocument/2006/relationships/image" Target="../media/image1.emf"/><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hyperlink" Target="https://www.nasa.gov/history/nasa-views-images-confirms-discovery-of-shuttle-challenger-artifact/" TargetMode="External"/><Relationship Id="rId7" Type="http://schemas.openxmlformats.org/officeDocument/2006/relationships/image" Target="../media/image3.png"/><Relationship Id="rId2" Type="http://schemas.openxmlformats.org/officeDocument/2006/relationships/hyperlink" Target="https://www.hse.gov.uk/humanfactors/topics/fatigue.htm" TargetMode="External"/><Relationship Id="rId1" Type="http://schemas.openxmlformats.org/officeDocument/2006/relationships/slideLayout" Target="../slideLayouts/slideLayout2.xml"/><Relationship Id="rId6" Type="http://schemas.openxmlformats.org/officeDocument/2006/relationships/image" Target="../media/image1.emf"/><Relationship Id="rId5" Type="http://schemas.openxmlformats.org/officeDocument/2006/relationships/image" Target="../media/image4.png"/><Relationship Id="rId4" Type="http://schemas.openxmlformats.org/officeDocument/2006/relationships/hyperlink" Target="https://darrp.noaa.gov/oil-spills/exxon-valdez"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4.png"/><Relationship Id="rId4" Type="http://schemas.openxmlformats.org/officeDocument/2006/relationships/diagramLayout" Target="../diagrams/layout1.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10" Type="http://schemas.openxmlformats.org/officeDocument/2006/relationships/image" Target="../media/image4.png"/><Relationship Id="rId4" Type="http://schemas.openxmlformats.org/officeDocument/2006/relationships/image" Target="../media/image1.emf"/><Relationship Id="rId9" Type="http://schemas.microsoft.com/office/2007/relationships/diagramDrawing" Target="../diagrams/drawing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emf"/><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10" Type="http://schemas.openxmlformats.org/officeDocument/2006/relationships/image" Target="../media/image3.png"/><Relationship Id="rId4" Type="http://schemas.openxmlformats.org/officeDocument/2006/relationships/diagramData" Target="../diagrams/data3.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emf"/><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image" Target="../media/image3.png"/><Relationship Id="rId4" Type="http://schemas.openxmlformats.org/officeDocument/2006/relationships/diagramData" Target="../diagrams/data4.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2.png"/><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782444" y="1502104"/>
            <a:ext cx="10515600" cy="4909848"/>
          </a:xfrm>
        </p:spPr>
        <p:txBody>
          <a:bodyPr vert="horz" lIns="91440" tIns="45720" rIns="91440" bIns="45720" rtlCol="0" anchor="t">
            <a:normAutofit fontScale="77500" lnSpcReduction="20000"/>
          </a:bodyPr>
          <a:lstStyle/>
          <a:p>
            <a:r>
              <a:rPr lang="en-GB" sz="2400">
                <a:ea typeface="Calibri"/>
                <a:cs typeface="Calibri"/>
              </a:rPr>
              <a:t>This course constitutes a series of five training units which have been designed to support staff in the energy networks industry with the management of work-related fatigue.</a:t>
            </a:r>
            <a:r>
              <a:rPr lang="en-GB" sz="2400">
                <a:cs typeface="Calibri"/>
              </a:rPr>
              <a:t>  The aim of this training is to improve health and safety by enhancing effective fatigue management.</a:t>
            </a:r>
          </a:p>
          <a:p>
            <a:r>
              <a:rPr lang="en-GB" sz="2400">
                <a:ea typeface="Calibri"/>
                <a:cs typeface="Calibri"/>
              </a:rPr>
              <a:t>Understanding fatigue is an essential component of effective management and these units aim to support a meaningful exploration of the complex elements of the fatigue process.  All units are designed to support enhanced understanding of the causes and consequences of fatigue and offer guidance for well-informed decision making. </a:t>
            </a:r>
            <a:endParaRPr lang="en-GB">
              <a:ea typeface="Calibri"/>
              <a:cs typeface="Calibri"/>
            </a:endParaRPr>
          </a:p>
          <a:p>
            <a:r>
              <a:rPr lang="en-GB" sz="2400">
                <a:ea typeface="Calibri"/>
                <a:cs typeface="Calibri"/>
              </a:rPr>
              <a:t>The units are comprehensive and explore the fatigue topic in detail.  The materials are presented as </a:t>
            </a:r>
            <a:r>
              <a:rPr lang="en-GB" sz="2400" err="1">
                <a:ea typeface="Calibri"/>
                <a:cs typeface="Calibri"/>
              </a:rPr>
              <a:t>Powerpoint</a:t>
            </a:r>
            <a:r>
              <a:rPr lang="en-GB" sz="2400">
                <a:ea typeface="Calibri"/>
                <a:cs typeface="Calibri"/>
              </a:rPr>
              <a:t> packs, which are designed to support trainers in well-informed delivery of live training. Trainer notes are added to the notes (below slides as appropriate), with trainer guidance for delivering live exercises. </a:t>
            </a:r>
            <a:endParaRPr lang="en-GB">
              <a:ea typeface="Calibri"/>
              <a:cs typeface="Calibri"/>
            </a:endParaRPr>
          </a:p>
          <a:p>
            <a:r>
              <a:rPr lang="en-GB" sz="2400">
                <a:ea typeface="Calibri"/>
                <a:cs typeface="Calibri"/>
              </a:rPr>
              <a:t>The packs are editable to offer a flexible resource for ENA member companies to incorporate internal policies and practices. It is also recommended that bespoke examples are included of any local best practice, incidents and near misses, to increase the accessibility of the content for trainees.  This company-specific information will enhance the value of the training for each member company. </a:t>
            </a:r>
          </a:p>
          <a:p>
            <a:r>
              <a:rPr lang="en-GB" sz="2400">
                <a:ea typeface="Calibri"/>
                <a:cs typeface="Calibri"/>
              </a:rPr>
              <a:t>All units focus on the individual experience of fatigue, inviting personal reflections of experiences and individual differences.  In addition, Unit 4 also includes a second version, which aims to support those who have decision making responsibilities for others, such as managers, supervisors and dispatch. Unit 4 (v2) invites relevant staff to consider factors influencing their own decisions about fatigue, as well as offering insight into the different drivers of fatigue decision-making in frontline staff.   </a:t>
            </a:r>
            <a:endParaRPr lang="en-GB">
              <a:cs typeface="Calibri"/>
            </a:endParaRP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2"/>
          <a:stretch>
            <a:fillRect/>
          </a:stretch>
        </p:blipFill>
        <p:spPr>
          <a:xfrm>
            <a:off x="222421" y="180734"/>
            <a:ext cx="3446902" cy="655682"/>
          </a:xfrm>
          <a:prstGeom prst="rect">
            <a:avLst/>
          </a:prstGeom>
        </p:spPr>
      </p:pic>
      <p:pic>
        <p:nvPicPr>
          <p:cNvPr id="5" name="Picture 4" descr="Member Details | Energy Networks Association">
            <a:extLst>
              <a:ext uri="{FF2B5EF4-FFF2-40B4-BE49-F238E27FC236}">
                <a16:creationId xmlns:a16="http://schemas.microsoft.com/office/drawing/2014/main" id="{B1F36E6E-0685-4FB8-84B3-B834EC1947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22524" y="50435"/>
            <a:ext cx="1347055" cy="134705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773151" y="435889"/>
            <a:ext cx="10515600" cy="1325563"/>
          </a:xfrm>
        </p:spPr>
        <p:txBody>
          <a:bodyPr/>
          <a:lstStyle/>
          <a:p>
            <a:pPr algn="ctr"/>
            <a:r>
              <a:rPr lang="en-US"/>
              <a:t>Trainer notes  - overview</a:t>
            </a:r>
            <a:endParaRPr lang="en-GB">
              <a:ea typeface="Calibri Light" panose="020F0302020204030204"/>
              <a:cs typeface="Calibri Light" panose="020F0302020204030204"/>
            </a:endParaRPr>
          </a:p>
        </p:txBody>
      </p:sp>
    </p:spTree>
    <p:extLst>
      <p:ext uri="{BB962C8B-B14F-4D97-AF65-F5344CB8AC3E}">
        <p14:creationId xmlns:p14="http://schemas.microsoft.com/office/powerpoint/2010/main" val="822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330200" y="705101"/>
            <a:ext cx="10515600" cy="1325563"/>
          </a:xfrm>
        </p:spPr>
        <p:txBody>
          <a:bodyPr/>
          <a:lstStyle/>
          <a:p>
            <a:r>
              <a:rPr lang="en-US">
                <a:solidFill>
                  <a:srgbClr val="4478A8"/>
                </a:solidFill>
                <a:latin typeface="Arial" panose="020B0604020202020204" pitchFamily="34" charset="0"/>
                <a:cs typeface="Arial" panose="020B0604020202020204" pitchFamily="34" charset="0"/>
              </a:rPr>
              <a:t>Meet Alan and Deeta  </a:t>
            </a:r>
            <a:endParaRPr lang="en-GB">
              <a:solidFill>
                <a:srgbClr val="4478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6" name="Rectangle 5">
            <a:extLst>
              <a:ext uri="{FF2B5EF4-FFF2-40B4-BE49-F238E27FC236}">
                <a16:creationId xmlns:a16="http://schemas.microsoft.com/office/drawing/2014/main" id="{D61E1A6E-12A6-985A-BA12-DDF19EB7D369}"/>
              </a:ext>
            </a:extLst>
          </p:cNvPr>
          <p:cNvSpPr/>
          <p:nvPr/>
        </p:nvSpPr>
        <p:spPr>
          <a:xfrm flipV="1">
            <a:off x="330200" y="1642541"/>
            <a:ext cx="5339080"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6" name="Picture 15">
            <a:extLst>
              <a:ext uri="{FF2B5EF4-FFF2-40B4-BE49-F238E27FC236}">
                <a16:creationId xmlns:a16="http://schemas.microsoft.com/office/drawing/2014/main" id="{8CF39198-58D3-3BAB-1555-536F21A0822B}"/>
              </a:ext>
            </a:extLst>
          </p:cNvPr>
          <p:cNvPicPr>
            <a:picLocks noChangeAspect="1"/>
          </p:cNvPicPr>
          <p:nvPr/>
        </p:nvPicPr>
        <p:blipFill>
          <a:blip r:embed="rId4"/>
          <a:stretch>
            <a:fillRect/>
          </a:stretch>
        </p:blipFill>
        <p:spPr>
          <a:xfrm>
            <a:off x="330200" y="1984514"/>
            <a:ext cx="1405191" cy="1577607"/>
          </a:xfrm>
          <a:prstGeom prst="rect">
            <a:avLst/>
          </a:prstGeom>
          <a:ln>
            <a:noFill/>
          </a:ln>
        </p:spPr>
      </p:pic>
      <p:pic>
        <p:nvPicPr>
          <p:cNvPr id="14" name="Picture 13">
            <a:extLst>
              <a:ext uri="{FF2B5EF4-FFF2-40B4-BE49-F238E27FC236}">
                <a16:creationId xmlns:a16="http://schemas.microsoft.com/office/drawing/2014/main" id="{4504FDC3-2B89-21CD-4AFD-7FA913CFCB78}"/>
              </a:ext>
            </a:extLst>
          </p:cNvPr>
          <p:cNvPicPr>
            <a:picLocks noChangeAspect="1"/>
          </p:cNvPicPr>
          <p:nvPr/>
        </p:nvPicPr>
        <p:blipFill>
          <a:blip r:embed="rId5"/>
          <a:stretch>
            <a:fillRect/>
          </a:stretch>
        </p:blipFill>
        <p:spPr>
          <a:xfrm>
            <a:off x="1734128" y="1980801"/>
            <a:ext cx="1234083" cy="1631357"/>
          </a:xfrm>
          <a:prstGeom prst="rect">
            <a:avLst/>
          </a:prstGeom>
          <a:ln>
            <a:noFill/>
          </a:ln>
        </p:spPr>
      </p:pic>
      <p:pic>
        <p:nvPicPr>
          <p:cNvPr id="8" name="Picture 7" descr="A blue and black logo&#10;&#10;Description automatically generated">
            <a:extLst>
              <a:ext uri="{FF2B5EF4-FFF2-40B4-BE49-F238E27FC236}">
                <a16:creationId xmlns:a16="http://schemas.microsoft.com/office/drawing/2014/main" id="{E9F95212-2E82-071E-C09B-8682220A5A2E}"/>
              </a:ext>
            </a:extLst>
          </p:cNvPr>
          <p:cNvPicPr>
            <a:picLocks noChangeAspect="1"/>
          </p:cNvPicPr>
          <p:nvPr/>
        </p:nvPicPr>
        <p:blipFill>
          <a:blip r:embed="rId6"/>
          <a:stretch>
            <a:fillRect/>
          </a:stretch>
        </p:blipFill>
        <p:spPr>
          <a:xfrm>
            <a:off x="10263023" y="-1021"/>
            <a:ext cx="1926678" cy="1939815"/>
          </a:xfrm>
          <a:prstGeom prst="rect">
            <a:avLst/>
          </a:prstGeom>
        </p:spPr>
      </p:pic>
      <p:pic>
        <p:nvPicPr>
          <p:cNvPr id="3" name="Picture 2">
            <a:extLst>
              <a:ext uri="{FF2B5EF4-FFF2-40B4-BE49-F238E27FC236}">
                <a16:creationId xmlns:a16="http://schemas.microsoft.com/office/drawing/2014/main" id="{FA66EFAF-D6E0-316C-68F3-76A418076D62}"/>
              </a:ext>
            </a:extLst>
          </p:cNvPr>
          <p:cNvPicPr>
            <a:picLocks noChangeAspect="1"/>
          </p:cNvPicPr>
          <p:nvPr/>
        </p:nvPicPr>
        <p:blipFill>
          <a:blip r:embed="rId7"/>
          <a:stretch>
            <a:fillRect/>
          </a:stretch>
        </p:blipFill>
        <p:spPr>
          <a:xfrm>
            <a:off x="0" y="5215976"/>
            <a:ext cx="2956582" cy="1648863"/>
          </a:xfrm>
          <a:prstGeom prst="rect">
            <a:avLst/>
          </a:prstGeom>
          <a:ln>
            <a:noFill/>
          </a:ln>
        </p:spPr>
      </p:pic>
      <p:sp>
        <p:nvSpPr>
          <p:cNvPr id="12" name="Content Placeholder 2">
            <a:extLst>
              <a:ext uri="{FF2B5EF4-FFF2-40B4-BE49-F238E27FC236}">
                <a16:creationId xmlns:a16="http://schemas.microsoft.com/office/drawing/2014/main" id="{A50E1135-8E42-B8AC-6BA9-BF1F6B2C914E}"/>
              </a:ext>
            </a:extLst>
          </p:cNvPr>
          <p:cNvSpPr txBox="1">
            <a:spLocks/>
          </p:cNvSpPr>
          <p:nvPr/>
        </p:nvSpPr>
        <p:spPr>
          <a:xfrm>
            <a:off x="3255264" y="1907965"/>
            <a:ext cx="8732399" cy="4224676"/>
          </a:xfrm>
          <a:prstGeom prst="rect">
            <a:avLst/>
          </a:prstGeom>
          <a:solidFill>
            <a:srgbClr val="E4E9F3"/>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900">
                <a:solidFill>
                  <a:srgbClr val="4478A8"/>
                </a:solidFill>
                <a:latin typeface="Arial"/>
                <a:cs typeface="Arial"/>
              </a:rPr>
              <a:t>Throughout this course we will hear more about Alan and Deeta and try understand some of their experiences and challenges.  </a:t>
            </a:r>
          </a:p>
          <a:p>
            <a:pPr marL="0" indent="0">
              <a:buNone/>
            </a:pPr>
            <a:r>
              <a:rPr lang="en-GB" sz="1900">
                <a:solidFill>
                  <a:srgbClr val="4478A8"/>
                </a:solidFill>
                <a:latin typeface="Arial"/>
                <a:cs typeface="Arial"/>
              </a:rPr>
              <a:t>We will think through some of their questions about fatigue, such as </a:t>
            </a:r>
          </a:p>
          <a:p>
            <a:r>
              <a:rPr lang="en-GB" sz="1900">
                <a:solidFill>
                  <a:srgbClr val="4478A8"/>
                </a:solidFill>
                <a:latin typeface="Arial"/>
                <a:cs typeface="Arial"/>
              </a:rPr>
              <a:t>Is tiredness the same as fatigue? (unit 1)</a:t>
            </a:r>
          </a:p>
          <a:p>
            <a:r>
              <a:rPr lang="en-GB" sz="1900">
                <a:solidFill>
                  <a:srgbClr val="4478A8"/>
                </a:solidFill>
                <a:latin typeface="Arial"/>
                <a:cs typeface="Arial"/>
              </a:rPr>
              <a:t>Is it normal to feel fatigued at work even if I’ve had a good sleep? (unit 2)</a:t>
            </a:r>
          </a:p>
          <a:p>
            <a:r>
              <a:rPr lang="en-GB" sz="1900">
                <a:solidFill>
                  <a:srgbClr val="4478A8"/>
                </a:solidFill>
                <a:latin typeface="Arial"/>
                <a:cs typeface="Arial"/>
              </a:rPr>
              <a:t>Why do I feel fatigue differently to other people in my team? (unit 2)</a:t>
            </a:r>
          </a:p>
          <a:p>
            <a:r>
              <a:rPr lang="en-GB" sz="1900">
                <a:solidFill>
                  <a:srgbClr val="4478A8"/>
                </a:solidFill>
                <a:latin typeface="Arial"/>
                <a:cs typeface="Arial"/>
              </a:rPr>
              <a:t>Why do I make mistakes when I am fatigued? (unit 3)</a:t>
            </a:r>
          </a:p>
          <a:p>
            <a:r>
              <a:rPr lang="en-GB" sz="1900">
                <a:solidFill>
                  <a:srgbClr val="4478A8"/>
                </a:solidFill>
                <a:latin typeface="Arial"/>
                <a:cs typeface="Arial"/>
              </a:rPr>
              <a:t>What happens if I don’t rest when I am fatigued? (unit 3)</a:t>
            </a:r>
          </a:p>
          <a:p>
            <a:r>
              <a:rPr lang="en-GB" sz="1900">
                <a:solidFill>
                  <a:srgbClr val="4478A8"/>
                </a:solidFill>
                <a:latin typeface="Arial"/>
                <a:cs typeface="Arial"/>
              </a:rPr>
              <a:t>What sorts of things should I think about when making decisions about </a:t>
            </a:r>
            <a:br>
              <a:rPr lang="en-GB" sz="1900">
                <a:solidFill>
                  <a:srgbClr val="4478A8"/>
                </a:solidFill>
                <a:latin typeface="Arial"/>
                <a:cs typeface="Arial"/>
              </a:rPr>
            </a:br>
            <a:r>
              <a:rPr lang="en-GB" sz="1900">
                <a:solidFill>
                  <a:srgbClr val="4478A8"/>
                </a:solidFill>
                <a:latin typeface="Arial"/>
                <a:cs typeface="Arial"/>
              </a:rPr>
              <a:t>whether to carry on at work? (unit 4)</a:t>
            </a:r>
          </a:p>
          <a:p>
            <a:pPr marL="0" indent="0">
              <a:buNone/>
            </a:pPr>
            <a:r>
              <a:rPr lang="en-GB" sz="1900">
                <a:solidFill>
                  <a:schemeClr val="accent2"/>
                </a:solidFill>
                <a:latin typeface="Arial"/>
                <a:cs typeface="Arial"/>
              </a:rPr>
              <a:t>To get us started, we will begin to address Deeta’s first question:</a:t>
            </a:r>
          </a:p>
        </p:txBody>
      </p:sp>
    </p:spTree>
    <p:extLst>
      <p:ext uri="{BB962C8B-B14F-4D97-AF65-F5344CB8AC3E}">
        <p14:creationId xmlns:p14="http://schemas.microsoft.com/office/powerpoint/2010/main" val="792111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D1A5CA-A21A-B487-5719-89FD8969B30B}"/>
              </a:ext>
            </a:extLst>
          </p:cNvPr>
          <p:cNvPicPr>
            <a:picLocks noChangeAspect="1"/>
          </p:cNvPicPr>
          <p:nvPr/>
        </p:nvPicPr>
        <p:blipFill>
          <a:blip r:embed="rId3"/>
          <a:stretch>
            <a:fillRect/>
          </a:stretch>
        </p:blipFill>
        <p:spPr>
          <a:xfrm>
            <a:off x="0" y="5215976"/>
            <a:ext cx="2956582" cy="1648863"/>
          </a:xfrm>
          <a:prstGeom prst="rect">
            <a:avLst/>
          </a:prstGeom>
          <a:ln>
            <a:noFill/>
          </a:ln>
        </p:spPr>
      </p:pic>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330200" y="705101"/>
            <a:ext cx="10515600" cy="1325563"/>
          </a:xfrm>
        </p:spPr>
        <p:txBody>
          <a:bodyPr/>
          <a:lstStyle/>
          <a:p>
            <a:r>
              <a:rPr lang="en-US">
                <a:solidFill>
                  <a:srgbClr val="4478A8"/>
                </a:solidFill>
                <a:latin typeface="Arial" panose="020B0604020202020204" pitchFamily="34" charset="0"/>
                <a:cs typeface="Arial" panose="020B0604020202020204" pitchFamily="34" charset="0"/>
              </a:rPr>
              <a:t>Meet Alan and Deeta  </a:t>
            </a:r>
            <a:endParaRPr lang="en-GB">
              <a:solidFill>
                <a:srgbClr val="4478A8"/>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3294733" y="1788865"/>
            <a:ext cx="8873490" cy="1941483"/>
          </a:xfrm>
          <a:solidFill>
            <a:schemeClr val="bg1"/>
          </a:solidFill>
        </p:spPr>
        <p:txBody>
          <a:bodyPr vert="horz" lIns="91440" tIns="45720" rIns="91440" bIns="45720" rtlCol="0" anchor="t">
            <a:noAutofit/>
          </a:bodyPr>
          <a:lstStyle/>
          <a:p>
            <a:pPr marL="0" indent="0">
              <a:buNone/>
            </a:pPr>
            <a:r>
              <a:rPr lang="en-GB" sz="2000">
                <a:solidFill>
                  <a:srgbClr val="4478A8"/>
                </a:solidFill>
                <a:latin typeface="Arial"/>
                <a:cs typeface="Arial"/>
              </a:rPr>
              <a:t>Is this feeling of tiredness the same as fatigue?</a:t>
            </a:r>
          </a:p>
          <a:p>
            <a:pPr marL="0" indent="0">
              <a:buNone/>
            </a:pPr>
            <a:r>
              <a:rPr lang="en-GB" sz="2000">
                <a:solidFill>
                  <a:srgbClr val="4478A8"/>
                </a:solidFill>
                <a:latin typeface="Arial"/>
                <a:cs typeface="Arial"/>
              </a:rPr>
              <a:t>The answer is not straightforward so we will come back to this later in the course, but in short, no... </a:t>
            </a:r>
          </a:p>
          <a:p>
            <a:pPr marL="0" indent="0">
              <a:buNone/>
            </a:pPr>
            <a:r>
              <a:rPr lang="en-GB" sz="2000">
                <a:solidFill>
                  <a:schemeClr val="accent2"/>
                </a:solidFill>
                <a:latin typeface="Arial"/>
                <a:cs typeface="Arial"/>
              </a:rPr>
              <a:t>Tiredness and fatigue are not quite the same! </a:t>
            </a:r>
            <a:endParaRPr lang="en-GB" sz="2000">
              <a:solidFill>
                <a:schemeClr val="accent2"/>
              </a:solidFill>
              <a:latin typeface="Arial"/>
              <a:ea typeface="Calibri"/>
              <a:cs typeface="Arial"/>
            </a:endParaRPr>
          </a:p>
          <a:p>
            <a:pPr marL="0" indent="0">
              <a:buNone/>
            </a:pPr>
            <a:r>
              <a:rPr lang="en-GB" sz="2000">
                <a:solidFill>
                  <a:srgbClr val="4478A8"/>
                </a:solidFill>
                <a:latin typeface="Arial"/>
                <a:cs typeface="Arial"/>
              </a:rPr>
              <a:t>It is helpful to think about tiredness as the feeling that is one part of the experience of fatigue…. But not the whole picture</a:t>
            </a: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4"/>
          <a:stretch>
            <a:fillRect/>
          </a:stretch>
        </p:blipFill>
        <p:spPr>
          <a:xfrm>
            <a:off x="222421" y="180734"/>
            <a:ext cx="3446902" cy="655682"/>
          </a:xfrm>
          <a:prstGeom prst="rect">
            <a:avLst/>
          </a:prstGeom>
        </p:spPr>
      </p:pic>
      <p:sp>
        <p:nvSpPr>
          <p:cNvPr id="6" name="Rectangle 5">
            <a:extLst>
              <a:ext uri="{FF2B5EF4-FFF2-40B4-BE49-F238E27FC236}">
                <a16:creationId xmlns:a16="http://schemas.microsoft.com/office/drawing/2014/main" id="{D61E1A6E-12A6-985A-BA12-DDF19EB7D369}"/>
              </a:ext>
            </a:extLst>
          </p:cNvPr>
          <p:cNvSpPr/>
          <p:nvPr/>
        </p:nvSpPr>
        <p:spPr>
          <a:xfrm flipV="1">
            <a:off x="466767" y="1670261"/>
            <a:ext cx="5165937"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6" name="Picture 15">
            <a:extLst>
              <a:ext uri="{FF2B5EF4-FFF2-40B4-BE49-F238E27FC236}">
                <a16:creationId xmlns:a16="http://schemas.microsoft.com/office/drawing/2014/main" id="{8CF39198-58D3-3BAB-1555-536F21A0822B}"/>
              </a:ext>
            </a:extLst>
          </p:cNvPr>
          <p:cNvPicPr>
            <a:picLocks noChangeAspect="1"/>
          </p:cNvPicPr>
          <p:nvPr/>
        </p:nvPicPr>
        <p:blipFill>
          <a:blip r:embed="rId5"/>
          <a:stretch>
            <a:fillRect/>
          </a:stretch>
        </p:blipFill>
        <p:spPr>
          <a:xfrm>
            <a:off x="330200" y="1984514"/>
            <a:ext cx="1405191" cy="1577607"/>
          </a:xfrm>
          <a:prstGeom prst="rect">
            <a:avLst/>
          </a:prstGeom>
          <a:ln>
            <a:noFill/>
          </a:ln>
        </p:spPr>
      </p:pic>
      <p:pic>
        <p:nvPicPr>
          <p:cNvPr id="14" name="Picture 13">
            <a:extLst>
              <a:ext uri="{FF2B5EF4-FFF2-40B4-BE49-F238E27FC236}">
                <a16:creationId xmlns:a16="http://schemas.microsoft.com/office/drawing/2014/main" id="{4504FDC3-2B89-21CD-4AFD-7FA913CFCB78}"/>
              </a:ext>
            </a:extLst>
          </p:cNvPr>
          <p:cNvPicPr>
            <a:picLocks noChangeAspect="1"/>
          </p:cNvPicPr>
          <p:nvPr/>
        </p:nvPicPr>
        <p:blipFill>
          <a:blip r:embed="rId6"/>
          <a:stretch>
            <a:fillRect/>
          </a:stretch>
        </p:blipFill>
        <p:spPr>
          <a:xfrm>
            <a:off x="1734128" y="1980801"/>
            <a:ext cx="1234083" cy="1631357"/>
          </a:xfrm>
          <a:prstGeom prst="rect">
            <a:avLst/>
          </a:prstGeom>
          <a:ln>
            <a:noFill/>
          </a:ln>
        </p:spPr>
      </p:pic>
      <p:sp>
        <p:nvSpPr>
          <p:cNvPr id="7" name="Content Placeholder 2">
            <a:extLst>
              <a:ext uri="{FF2B5EF4-FFF2-40B4-BE49-F238E27FC236}">
                <a16:creationId xmlns:a16="http://schemas.microsoft.com/office/drawing/2014/main" id="{F79AE4AE-2A60-83B7-727B-2FDFE1FF5662}"/>
              </a:ext>
            </a:extLst>
          </p:cNvPr>
          <p:cNvSpPr txBox="1">
            <a:spLocks/>
          </p:cNvSpPr>
          <p:nvPr/>
        </p:nvSpPr>
        <p:spPr>
          <a:xfrm>
            <a:off x="3139319" y="1921855"/>
            <a:ext cx="8873490" cy="2150415"/>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b="1">
              <a:solidFill>
                <a:schemeClr val="tx2">
                  <a:lumMod val="75000"/>
                </a:schemeClr>
              </a:solidFill>
              <a:cs typeface="Calibri"/>
            </a:endParaRPr>
          </a:p>
          <a:p>
            <a:pPr marL="0" indent="0">
              <a:buFont typeface="Arial" panose="020B0604020202020204" pitchFamily="34" charset="0"/>
              <a:buNone/>
            </a:pPr>
            <a:endParaRPr lang="en-GB">
              <a:cs typeface="Calibri"/>
            </a:endParaRPr>
          </a:p>
        </p:txBody>
      </p:sp>
      <p:sp>
        <p:nvSpPr>
          <p:cNvPr id="8" name="Content Placeholder 2">
            <a:extLst>
              <a:ext uri="{FF2B5EF4-FFF2-40B4-BE49-F238E27FC236}">
                <a16:creationId xmlns:a16="http://schemas.microsoft.com/office/drawing/2014/main" id="{27328A86-F1C4-2255-F5E1-7F7C22997120}"/>
              </a:ext>
            </a:extLst>
          </p:cNvPr>
          <p:cNvSpPr txBox="1">
            <a:spLocks/>
          </p:cNvSpPr>
          <p:nvPr/>
        </p:nvSpPr>
        <p:spPr>
          <a:xfrm>
            <a:off x="3294733" y="3921836"/>
            <a:ext cx="8562662" cy="2379209"/>
          </a:xfrm>
          <a:prstGeom prst="rect">
            <a:avLst/>
          </a:prstGeom>
          <a:solidFill>
            <a:srgbClr val="E4E9F3"/>
          </a:solidFill>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900" b="1">
                <a:solidFill>
                  <a:srgbClr val="4478A8"/>
                </a:solidFill>
                <a:latin typeface="Arial"/>
                <a:cs typeface="Arial"/>
              </a:rPr>
              <a:t>Fatigue is a broader and more complex process than tiredness</a:t>
            </a:r>
          </a:p>
          <a:p>
            <a:r>
              <a:rPr lang="en-GB" sz="1900">
                <a:solidFill>
                  <a:srgbClr val="4478A8"/>
                </a:solidFill>
                <a:latin typeface="Arial"/>
                <a:cs typeface="Arial"/>
              </a:rPr>
              <a:t>It develops in response to effortful activity (engaging in some sort of demand – mental, physical or emotional) </a:t>
            </a:r>
            <a:endParaRPr lang="en-GB" sz="1900">
              <a:solidFill>
                <a:srgbClr val="4478A8"/>
              </a:solidFill>
              <a:latin typeface="Arial" panose="020B0604020202020204" pitchFamily="34" charset="0"/>
              <a:cs typeface="Arial" panose="020B0604020202020204" pitchFamily="34" charset="0"/>
            </a:endParaRPr>
          </a:p>
          <a:p>
            <a:r>
              <a:rPr lang="en-GB" sz="1900">
                <a:solidFill>
                  <a:srgbClr val="4478A8"/>
                </a:solidFill>
                <a:latin typeface="Arial"/>
                <a:cs typeface="Arial"/>
              </a:rPr>
              <a:t>It has another central characteristic of ‘</a:t>
            </a:r>
            <a:r>
              <a:rPr lang="en-GB" sz="1900" b="1">
                <a:solidFill>
                  <a:srgbClr val="4478A8"/>
                </a:solidFill>
                <a:latin typeface="Arial"/>
                <a:cs typeface="Arial"/>
              </a:rPr>
              <a:t>aversion to further effort</a:t>
            </a:r>
            <a:r>
              <a:rPr lang="en-GB" sz="1900">
                <a:solidFill>
                  <a:srgbClr val="4478A8"/>
                </a:solidFill>
                <a:latin typeface="Arial"/>
                <a:cs typeface="Arial"/>
              </a:rPr>
              <a:t>’: a drive to stop the activity which is making us tired.</a:t>
            </a:r>
          </a:p>
          <a:p>
            <a:r>
              <a:rPr lang="en-GB" sz="1900">
                <a:solidFill>
                  <a:srgbClr val="4478A8"/>
                </a:solidFill>
                <a:latin typeface="Arial"/>
                <a:cs typeface="Arial"/>
              </a:rPr>
              <a:t>It is also related to sleepiness, but not the same thing! </a:t>
            </a:r>
            <a:endParaRPr lang="en-GB" sz="1900">
              <a:solidFill>
                <a:srgbClr val="4478A8"/>
              </a:solidFill>
              <a:latin typeface="Arial" panose="020B0604020202020204" pitchFamily="34" charset="0"/>
              <a:cs typeface="Arial" panose="020B0604020202020204" pitchFamily="34" charset="0"/>
            </a:endParaRPr>
          </a:p>
          <a:p>
            <a:pPr marL="0" indent="0">
              <a:buNone/>
            </a:pPr>
            <a:r>
              <a:rPr lang="en-GB" sz="1900">
                <a:solidFill>
                  <a:srgbClr val="4478A8"/>
                </a:solidFill>
                <a:latin typeface="Arial"/>
                <a:cs typeface="Arial"/>
              </a:rPr>
              <a:t>These are important things to understand, and we will come back to these ideas again later.</a:t>
            </a:r>
          </a:p>
        </p:txBody>
      </p:sp>
      <p:pic>
        <p:nvPicPr>
          <p:cNvPr id="10" name="Picture 9" descr="A blue and black logo&#10;&#10;Description automatically generated">
            <a:extLst>
              <a:ext uri="{FF2B5EF4-FFF2-40B4-BE49-F238E27FC236}">
                <a16:creationId xmlns:a16="http://schemas.microsoft.com/office/drawing/2014/main" id="{CAD8209A-807D-A3D7-F24E-8E45F41884BB}"/>
              </a:ext>
            </a:extLst>
          </p:cNvPr>
          <p:cNvPicPr>
            <a:picLocks noChangeAspect="1"/>
          </p:cNvPicPr>
          <p:nvPr/>
        </p:nvPicPr>
        <p:blipFill>
          <a:blip r:embed="rId7"/>
          <a:stretch>
            <a:fillRect/>
          </a:stretch>
        </p:blipFill>
        <p:spPr>
          <a:xfrm>
            <a:off x="10263023" y="-1021"/>
            <a:ext cx="1926678" cy="1939815"/>
          </a:xfrm>
          <a:prstGeom prst="rect">
            <a:avLst/>
          </a:prstGeom>
        </p:spPr>
      </p:pic>
    </p:spTree>
    <p:extLst>
      <p:ext uri="{BB962C8B-B14F-4D97-AF65-F5344CB8AC3E}">
        <p14:creationId xmlns:p14="http://schemas.microsoft.com/office/powerpoint/2010/main" val="204141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sosceles Triangle 2">
            <a:extLst>
              <a:ext uri="{FF2B5EF4-FFF2-40B4-BE49-F238E27FC236}">
                <a16:creationId xmlns:a16="http://schemas.microsoft.com/office/drawing/2014/main" id="{690B1D19-E2CE-4F02-437C-844E0EEF77F3}"/>
              </a:ext>
            </a:extLst>
          </p:cNvPr>
          <p:cNvSpPr/>
          <p:nvPr/>
        </p:nvSpPr>
        <p:spPr>
          <a:xfrm rot="-5400000">
            <a:off x="6920201" y="2319004"/>
            <a:ext cx="2478350" cy="3533919"/>
          </a:xfrm>
          <a:prstGeom prst="triangle">
            <a:avLst/>
          </a:prstGeom>
          <a:solidFill>
            <a:srgbClr val="E4E9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371335" y="806255"/>
            <a:ext cx="9889265" cy="912610"/>
          </a:xfrm>
        </p:spPr>
        <p:txBody>
          <a:bodyPr>
            <a:noAutofit/>
          </a:bodyPr>
          <a:lstStyle/>
          <a:p>
            <a:pPr algn="ctr"/>
            <a:r>
              <a:rPr lang="en-US" sz="4000">
                <a:solidFill>
                  <a:srgbClr val="4478A8"/>
                </a:solidFill>
                <a:latin typeface="Arial" panose="020B0604020202020204" pitchFamily="34" charset="0"/>
                <a:ea typeface="Calibri Light" panose="020F0302020204030204" pitchFamily="34" charset="0"/>
                <a:cs typeface="Arial" panose="020B0604020202020204" pitchFamily="34" charset="0"/>
              </a:rPr>
              <a:t>A</a:t>
            </a:r>
            <a:r>
              <a:rPr lang="en-GB" sz="4000">
                <a:solidFill>
                  <a:srgbClr val="4478A8"/>
                </a:solidFill>
                <a:latin typeface="Arial" panose="020B0604020202020204" pitchFamily="34" charset="0"/>
                <a:ea typeface="Calibri Light" panose="020F0302020204030204" pitchFamily="34" charset="0"/>
                <a:cs typeface="Arial" panose="020B0604020202020204" pitchFamily="34" charset="0"/>
              </a:rPr>
              <a:t> framework for managing fatigue risks</a:t>
            </a:r>
          </a:p>
        </p:txBody>
      </p:sp>
      <p:sp>
        <p:nvSpPr>
          <p:cNvPr id="13" name="Isosceles Triangle 12">
            <a:extLst>
              <a:ext uri="{FF2B5EF4-FFF2-40B4-BE49-F238E27FC236}">
                <a16:creationId xmlns:a16="http://schemas.microsoft.com/office/drawing/2014/main" id="{EBF3E615-4B74-359E-F46F-6EF4911830B1}"/>
              </a:ext>
            </a:extLst>
          </p:cNvPr>
          <p:cNvSpPr/>
          <p:nvPr/>
        </p:nvSpPr>
        <p:spPr>
          <a:xfrm rot="5400000">
            <a:off x="2884068" y="2460421"/>
            <a:ext cx="2478350" cy="3221493"/>
          </a:xfrm>
          <a:prstGeom prst="triangle">
            <a:avLst/>
          </a:prstGeom>
          <a:solidFill>
            <a:srgbClr val="E4E9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B16A09D6-F34A-F019-C2C0-0F86BF975F6D}"/>
              </a:ext>
            </a:extLst>
          </p:cNvPr>
          <p:cNvSpPr txBox="1"/>
          <p:nvPr/>
        </p:nvSpPr>
        <p:spPr>
          <a:xfrm>
            <a:off x="1975822" y="3223813"/>
            <a:ext cx="418641" cy="1877438"/>
          </a:xfrm>
          <a:prstGeom prst="rect">
            <a:avLst/>
          </a:prstGeom>
          <a:noFill/>
        </p:spPr>
        <p:txBody>
          <a:bodyPr rot="0" spcFirstLastPara="0" vertOverflow="overflow" horzOverflow="overflow" vert="wordArtVert" wrap="square" lIns="91440" tIns="45720" rIns="91440" bIns="45720" numCol="1" spcCol="0" rtlCol="0" fromWordArt="0" anchor="t" anchorCtr="0" forceAA="0" compatLnSpc="1">
            <a:prstTxWarp prst="textNoShape">
              <a:avLst/>
            </a:prstTxWarp>
            <a:spAutoFit/>
          </a:bodyPr>
          <a:lstStyle/>
          <a:p>
            <a:pPr algn="l"/>
            <a:r>
              <a:rPr lang="en-GB" sz="1400" b="1">
                <a:solidFill>
                  <a:srgbClr val="4478A8"/>
                </a:solidFill>
                <a:latin typeface="Arial" panose="020B0604020202020204" pitchFamily="34" charset="0"/>
                <a:cs typeface="Arial" panose="020B0604020202020204" pitchFamily="34" charset="0"/>
              </a:rPr>
              <a:t>Causes</a:t>
            </a:r>
          </a:p>
        </p:txBody>
      </p:sp>
      <p:sp>
        <p:nvSpPr>
          <p:cNvPr id="18" name="TextBox 17">
            <a:extLst>
              <a:ext uri="{FF2B5EF4-FFF2-40B4-BE49-F238E27FC236}">
                <a16:creationId xmlns:a16="http://schemas.microsoft.com/office/drawing/2014/main" id="{D52650D6-AFE4-B5D9-54C9-A5C685D67834}"/>
              </a:ext>
            </a:extLst>
          </p:cNvPr>
          <p:cNvSpPr txBox="1"/>
          <p:nvPr/>
        </p:nvSpPr>
        <p:spPr>
          <a:xfrm>
            <a:off x="9918604" y="2628561"/>
            <a:ext cx="418641" cy="3275746"/>
          </a:xfrm>
          <a:prstGeom prst="rect">
            <a:avLst/>
          </a:prstGeom>
          <a:noFill/>
        </p:spPr>
        <p:txBody>
          <a:bodyPr rot="0" spcFirstLastPara="0" vertOverflow="overflow" horzOverflow="overflow" vert="wordArtVert" wrap="square" lIns="91440" tIns="45720" rIns="91440" bIns="45720" numCol="1" spcCol="0" rtlCol="0" fromWordArt="0" anchor="t" anchorCtr="0" forceAA="0" compatLnSpc="1">
            <a:prstTxWarp prst="textNoShape">
              <a:avLst/>
            </a:prstTxWarp>
            <a:spAutoFit/>
          </a:bodyPr>
          <a:lstStyle/>
          <a:p>
            <a:r>
              <a:rPr lang="en-GB" sz="1400" b="1">
                <a:solidFill>
                  <a:srgbClr val="4478A8"/>
                </a:solidFill>
                <a:latin typeface="Arial" panose="020B0604020202020204" pitchFamily="34" charset="0"/>
                <a:cs typeface="Arial" panose="020B0604020202020204" pitchFamily="34" charset="0"/>
              </a:rPr>
              <a:t>Consequences</a:t>
            </a:r>
          </a:p>
        </p:txBody>
      </p:sp>
      <p:sp>
        <p:nvSpPr>
          <p:cNvPr id="15" name="Oval 14">
            <a:extLst>
              <a:ext uri="{FF2B5EF4-FFF2-40B4-BE49-F238E27FC236}">
                <a16:creationId xmlns:a16="http://schemas.microsoft.com/office/drawing/2014/main" id="{139B64A1-A31C-C52D-E4ED-F39D024F7A62}"/>
              </a:ext>
            </a:extLst>
          </p:cNvPr>
          <p:cNvSpPr/>
          <p:nvPr/>
        </p:nvSpPr>
        <p:spPr>
          <a:xfrm>
            <a:off x="4926139" y="3673554"/>
            <a:ext cx="2291229" cy="941131"/>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4478A8"/>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4F9300F9-7322-FCDC-DC83-9CCA00F66808}"/>
              </a:ext>
            </a:extLst>
          </p:cNvPr>
          <p:cNvSpPr txBox="1"/>
          <p:nvPr/>
        </p:nvSpPr>
        <p:spPr>
          <a:xfrm>
            <a:off x="4266428" y="3840808"/>
            <a:ext cx="357326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chemeClr val="tx1">
                    <a:lumMod val="95000"/>
                    <a:lumOff val="5000"/>
                  </a:schemeClr>
                </a:solidFill>
                <a:latin typeface="Arial" panose="020B0604020202020204" pitchFamily="34" charset="0"/>
                <a:cs typeface="Arial" panose="020B0604020202020204" pitchFamily="34" charset="0"/>
              </a:rPr>
              <a:t>Fatigue</a:t>
            </a:r>
            <a:endParaRPr lang="en-US" sz="2400">
              <a:solidFill>
                <a:schemeClr val="tx1">
                  <a:lumMod val="95000"/>
                  <a:lumOff val="5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62E9C5F-7E73-1973-B5A5-15ECE24020FA}"/>
              </a:ext>
            </a:extLst>
          </p:cNvPr>
          <p:cNvSpPr txBox="1"/>
          <p:nvPr/>
        </p:nvSpPr>
        <p:spPr>
          <a:xfrm>
            <a:off x="371335" y="2458211"/>
            <a:ext cx="121299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Tahoma"/>
                <a:cs typeface="Segoe UI"/>
              </a:rPr>
              <a:t>​</a:t>
            </a:r>
            <a:endParaRPr lang="en-US" sz="2800">
              <a:latin typeface="Tahoma"/>
              <a:ea typeface="Tahoma"/>
              <a:cs typeface="Segoe UI"/>
            </a:endParaRPr>
          </a:p>
        </p:txBody>
      </p:sp>
      <p:cxnSp>
        <p:nvCxnSpPr>
          <p:cNvPr id="9" name="Straight Arrow Connector 8">
            <a:extLst>
              <a:ext uri="{FF2B5EF4-FFF2-40B4-BE49-F238E27FC236}">
                <a16:creationId xmlns:a16="http://schemas.microsoft.com/office/drawing/2014/main" id="{DCC2000D-0A76-93CC-E64A-2B7E1390F166}"/>
              </a:ext>
            </a:extLst>
          </p:cNvPr>
          <p:cNvCxnSpPr>
            <a:cxnSpLocks/>
          </p:cNvCxnSpPr>
          <p:nvPr/>
        </p:nvCxnSpPr>
        <p:spPr>
          <a:xfrm>
            <a:off x="3759343" y="3683172"/>
            <a:ext cx="1119101" cy="306957"/>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671C2A94-ED25-8FC5-2C9E-967C4FEF39AF}"/>
              </a:ext>
            </a:extLst>
          </p:cNvPr>
          <p:cNvCxnSpPr>
            <a:cxnSpLocks/>
            <a:endCxn id="33" idx="1"/>
          </p:cNvCxnSpPr>
          <p:nvPr/>
        </p:nvCxnSpPr>
        <p:spPr>
          <a:xfrm flipV="1">
            <a:off x="7169215" y="3778118"/>
            <a:ext cx="1480142" cy="232246"/>
          </a:xfrm>
          <a:prstGeom prst="straightConnector1">
            <a:avLst/>
          </a:prstGeom>
        </p:spPr>
        <p:style>
          <a:lnRef idx="1">
            <a:schemeClr val="dk1"/>
          </a:lnRef>
          <a:fillRef idx="0">
            <a:schemeClr val="dk1"/>
          </a:fillRef>
          <a:effectRef idx="0">
            <a:schemeClr val="dk1"/>
          </a:effectRef>
          <a:fontRef idx="minor">
            <a:schemeClr val="tx1"/>
          </a:fontRef>
        </p:style>
      </p:cxnSp>
      <p:sp>
        <p:nvSpPr>
          <p:cNvPr id="11" name="Rectangle: Rounded Corners 10">
            <a:extLst>
              <a:ext uri="{FF2B5EF4-FFF2-40B4-BE49-F238E27FC236}">
                <a16:creationId xmlns:a16="http://schemas.microsoft.com/office/drawing/2014/main" id="{E862E85E-582E-5B38-7723-FF24CFCDA3F4}"/>
              </a:ext>
            </a:extLst>
          </p:cNvPr>
          <p:cNvSpPr/>
          <p:nvPr/>
        </p:nvSpPr>
        <p:spPr>
          <a:xfrm>
            <a:off x="4182741" y="3727135"/>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B74BDDA0-82D5-B018-B104-2B3B9539CEB9}"/>
              </a:ext>
            </a:extLst>
          </p:cNvPr>
          <p:cNvSpPr/>
          <p:nvPr/>
        </p:nvSpPr>
        <p:spPr>
          <a:xfrm>
            <a:off x="7786521" y="3832187"/>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Arrow Connector 20">
            <a:extLst>
              <a:ext uri="{FF2B5EF4-FFF2-40B4-BE49-F238E27FC236}">
                <a16:creationId xmlns:a16="http://schemas.microsoft.com/office/drawing/2014/main" id="{3FA2DA7A-D0A8-1A4C-EC30-42A9DAEE1B5A}"/>
              </a:ext>
            </a:extLst>
          </p:cNvPr>
          <p:cNvCxnSpPr>
            <a:cxnSpLocks/>
            <a:stCxn id="12" idx="3"/>
          </p:cNvCxnSpPr>
          <p:nvPr/>
        </p:nvCxnSpPr>
        <p:spPr>
          <a:xfrm flipV="1">
            <a:off x="3816298" y="4136734"/>
            <a:ext cx="1062146" cy="226529"/>
          </a:xfrm>
          <a:prstGeom prst="straightConnector1">
            <a:avLst/>
          </a:prstGeom>
        </p:spPr>
        <p:style>
          <a:lnRef idx="1">
            <a:schemeClr val="dk1"/>
          </a:lnRef>
          <a:fillRef idx="0">
            <a:schemeClr val="dk1"/>
          </a:fillRef>
          <a:effectRef idx="0">
            <a:schemeClr val="dk1"/>
          </a:effectRef>
          <a:fontRef idx="minor">
            <a:schemeClr val="tx1"/>
          </a:fontRef>
        </p:style>
      </p:cxnSp>
      <p:sp>
        <p:nvSpPr>
          <p:cNvPr id="23" name="Rectangle: Rounded Corners 22">
            <a:extLst>
              <a:ext uri="{FF2B5EF4-FFF2-40B4-BE49-F238E27FC236}">
                <a16:creationId xmlns:a16="http://schemas.microsoft.com/office/drawing/2014/main" id="{583FCC2C-8E23-020B-69E6-2AC1DD4F3F53}"/>
              </a:ext>
            </a:extLst>
          </p:cNvPr>
          <p:cNvSpPr/>
          <p:nvPr/>
        </p:nvSpPr>
        <p:spPr>
          <a:xfrm>
            <a:off x="4165401" y="4177599"/>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Rounded Corners 23">
            <a:extLst>
              <a:ext uri="{FF2B5EF4-FFF2-40B4-BE49-F238E27FC236}">
                <a16:creationId xmlns:a16="http://schemas.microsoft.com/office/drawing/2014/main" id="{323CE5F5-75ED-BEBB-7B8D-4D2CAC2E424B}"/>
              </a:ext>
            </a:extLst>
          </p:cNvPr>
          <p:cNvSpPr/>
          <p:nvPr/>
        </p:nvSpPr>
        <p:spPr>
          <a:xfrm>
            <a:off x="4515266" y="4103802"/>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F93D0B98-0975-2499-D141-EE6C1F0A43C2}"/>
              </a:ext>
            </a:extLst>
          </p:cNvPr>
          <p:cNvCxnSpPr>
            <a:cxnSpLocks/>
            <a:endCxn id="34" idx="1"/>
          </p:cNvCxnSpPr>
          <p:nvPr/>
        </p:nvCxnSpPr>
        <p:spPr>
          <a:xfrm>
            <a:off x="7175607" y="4153170"/>
            <a:ext cx="1445940" cy="288333"/>
          </a:xfrm>
          <a:prstGeom prst="straightConnector1">
            <a:avLst/>
          </a:prstGeom>
        </p:spPr>
        <p:style>
          <a:lnRef idx="1">
            <a:schemeClr val="dk1"/>
          </a:lnRef>
          <a:fillRef idx="0">
            <a:schemeClr val="dk1"/>
          </a:fillRef>
          <a:effectRef idx="0">
            <a:schemeClr val="dk1"/>
          </a:effectRef>
          <a:fontRef idx="minor">
            <a:schemeClr val="tx1"/>
          </a:fontRef>
        </p:style>
      </p:cxnSp>
      <p:sp>
        <p:nvSpPr>
          <p:cNvPr id="28" name="Rectangle: Rounded Corners 27">
            <a:extLst>
              <a:ext uri="{FF2B5EF4-FFF2-40B4-BE49-F238E27FC236}">
                <a16:creationId xmlns:a16="http://schemas.microsoft.com/office/drawing/2014/main" id="{B6B1E0CC-D740-0996-9A93-66767AC2362F}"/>
              </a:ext>
            </a:extLst>
          </p:cNvPr>
          <p:cNvSpPr/>
          <p:nvPr/>
        </p:nvSpPr>
        <p:spPr>
          <a:xfrm>
            <a:off x="7523733" y="4124676"/>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Rounded Corners 28">
            <a:extLst>
              <a:ext uri="{FF2B5EF4-FFF2-40B4-BE49-F238E27FC236}">
                <a16:creationId xmlns:a16="http://schemas.microsoft.com/office/drawing/2014/main" id="{C71A715B-002E-007D-51C5-C8A78289A506}"/>
              </a:ext>
            </a:extLst>
          </p:cNvPr>
          <p:cNvSpPr/>
          <p:nvPr/>
        </p:nvSpPr>
        <p:spPr>
          <a:xfrm>
            <a:off x="8031941" y="4233438"/>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287C94E5-7A14-22F2-237F-552EC957FF7E}"/>
              </a:ext>
            </a:extLst>
          </p:cNvPr>
          <p:cNvSpPr/>
          <p:nvPr/>
        </p:nvSpPr>
        <p:spPr>
          <a:xfrm>
            <a:off x="2607164" y="4172031"/>
            <a:ext cx="1209134" cy="382463"/>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Mental overload</a:t>
            </a:r>
          </a:p>
        </p:txBody>
      </p:sp>
      <p:sp>
        <p:nvSpPr>
          <p:cNvPr id="33" name="Rectangle: Rounded Corners 32">
            <a:extLst>
              <a:ext uri="{FF2B5EF4-FFF2-40B4-BE49-F238E27FC236}">
                <a16:creationId xmlns:a16="http://schemas.microsoft.com/office/drawing/2014/main" id="{7B2BD33A-AD5F-F42D-20E5-981F88100422}"/>
              </a:ext>
            </a:extLst>
          </p:cNvPr>
          <p:cNvSpPr/>
          <p:nvPr/>
        </p:nvSpPr>
        <p:spPr>
          <a:xfrm>
            <a:off x="8649357" y="3620811"/>
            <a:ext cx="1155180" cy="314613"/>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Injury</a:t>
            </a:r>
          </a:p>
        </p:txBody>
      </p:sp>
      <p:sp>
        <p:nvSpPr>
          <p:cNvPr id="34" name="Rectangle: Rounded Corners 33">
            <a:extLst>
              <a:ext uri="{FF2B5EF4-FFF2-40B4-BE49-F238E27FC236}">
                <a16:creationId xmlns:a16="http://schemas.microsoft.com/office/drawing/2014/main" id="{C8F1D0CD-7E24-2A8C-E2CF-F96926AB6EAA}"/>
              </a:ext>
            </a:extLst>
          </p:cNvPr>
          <p:cNvSpPr/>
          <p:nvPr/>
        </p:nvSpPr>
        <p:spPr>
          <a:xfrm>
            <a:off x="8621547" y="4130881"/>
            <a:ext cx="1186354" cy="621244"/>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Unsafe decision</a:t>
            </a:r>
          </a:p>
        </p:txBody>
      </p:sp>
      <p:sp>
        <p:nvSpPr>
          <p:cNvPr id="39" name="TextBox 38">
            <a:extLst>
              <a:ext uri="{FF2B5EF4-FFF2-40B4-BE49-F238E27FC236}">
                <a16:creationId xmlns:a16="http://schemas.microsoft.com/office/drawing/2014/main" id="{1C42CCDE-8774-DC0E-00A9-4DCA7DF8D1EE}"/>
              </a:ext>
            </a:extLst>
          </p:cNvPr>
          <p:cNvSpPr txBox="1"/>
          <p:nvPr/>
        </p:nvSpPr>
        <p:spPr>
          <a:xfrm rot="20310200">
            <a:off x="3740398" y="4526510"/>
            <a:ext cx="1607782" cy="307777"/>
          </a:xfrm>
          <a:prstGeom prst="rect">
            <a:avLst/>
          </a:prstGeom>
          <a:noFill/>
        </p:spPr>
        <p:txBody>
          <a:bodyPr wrap="square" rtlCol="0">
            <a:spAutoFit/>
          </a:bodyPr>
          <a:lstStyle/>
          <a:p>
            <a:r>
              <a:rPr lang="en-GB" sz="1400"/>
              <a:t>Control measures</a:t>
            </a:r>
            <a:endParaRPr lang="en-GB"/>
          </a:p>
        </p:txBody>
      </p:sp>
      <p:sp>
        <p:nvSpPr>
          <p:cNvPr id="42" name="Rectangle: Rounded Corners 41">
            <a:extLst>
              <a:ext uri="{FF2B5EF4-FFF2-40B4-BE49-F238E27FC236}">
                <a16:creationId xmlns:a16="http://schemas.microsoft.com/office/drawing/2014/main" id="{7399C578-0D8A-A6C1-64C3-F141846C98F4}"/>
              </a:ext>
            </a:extLst>
          </p:cNvPr>
          <p:cNvSpPr/>
          <p:nvPr/>
        </p:nvSpPr>
        <p:spPr>
          <a:xfrm>
            <a:off x="2633267" y="3197728"/>
            <a:ext cx="579382" cy="226422"/>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E.g.</a:t>
            </a:r>
          </a:p>
        </p:txBody>
      </p:sp>
      <p:sp>
        <p:nvSpPr>
          <p:cNvPr id="43" name="Rectangle: Rounded Corners 42">
            <a:extLst>
              <a:ext uri="{FF2B5EF4-FFF2-40B4-BE49-F238E27FC236}">
                <a16:creationId xmlns:a16="http://schemas.microsoft.com/office/drawing/2014/main" id="{E7996CF0-1EA2-6877-DE84-7AB671B6BC7E}"/>
              </a:ext>
            </a:extLst>
          </p:cNvPr>
          <p:cNvSpPr/>
          <p:nvPr/>
        </p:nvSpPr>
        <p:spPr>
          <a:xfrm>
            <a:off x="9202700" y="3118880"/>
            <a:ext cx="622944" cy="314613"/>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E.g.</a:t>
            </a:r>
          </a:p>
        </p:txBody>
      </p:sp>
      <p:sp>
        <p:nvSpPr>
          <p:cNvPr id="48" name="TextBox 47">
            <a:extLst>
              <a:ext uri="{FF2B5EF4-FFF2-40B4-BE49-F238E27FC236}">
                <a16:creationId xmlns:a16="http://schemas.microsoft.com/office/drawing/2014/main" id="{F886F1DD-223D-FE9A-4670-30652329C740}"/>
              </a:ext>
            </a:extLst>
          </p:cNvPr>
          <p:cNvSpPr txBox="1"/>
          <p:nvPr/>
        </p:nvSpPr>
        <p:spPr>
          <a:xfrm rot="1283192">
            <a:off x="6999624" y="4638339"/>
            <a:ext cx="1876647" cy="307777"/>
          </a:xfrm>
          <a:prstGeom prst="rect">
            <a:avLst/>
          </a:prstGeom>
          <a:noFill/>
        </p:spPr>
        <p:txBody>
          <a:bodyPr wrap="square" rtlCol="0">
            <a:spAutoFit/>
          </a:bodyPr>
          <a:lstStyle/>
          <a:p>
            <a:r>
              <a:rPr lang="en-GB" sz="1400"/>
              <a:t>Mitigation measures</a:t>
            </a:r>
            <a:endParaRPr lang="en-GB"/>
          </a:p>
        </p:txBody>
      </p:sp>
      <p:graphicFrame>
        <p:nvGraphicFramePr>
          <p:cNvPr id="50" name="TextBox 6">
            <a:extLst>
              <a:ext uri="{FF2B5EF4-FFF2-40B4-BE49-F238E27FC236}">
                <a16:creationId xmlns:a16="http://schemas.microsoft.com/office/drawing/2014/main" id="{1E7C2E44-9F8A-B7BD-D8A6-9965315A2C47}"/>
              </a:ext>
            </a:extLst>
          </p:cNvPr>
          <p:cNvGraphicFramePr/>
          <p:nvPr>
            <p:extLst>
              <p:ext uri="{D42A27DB-BD31-4B8C-83A1-F6EECF244321}">
                <p14:modId xmlns:p14="http://schemas.microsoft.com/office/powerpoint/2010/main" val="515696945"/>
              </p:ext>
            </p:extLst>
          </p:nvPr>
        </p:nvGraphicFramePr>
        <p:xfrm>
          <a:off x="716584" y="1983086"/>
          <a:ext cx="10653894" cy="13818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Rectangle 18">
            <a:extLst>
              <a:ext uri="{FF2B5EF4-FFF2-40B4-BE49-F238E27FC236}">
                <a16:creationId xmlns:a16="http://schemas.microsoft.com/office/drawing/2014/main" id="{888B0DF9-C89A-3694-4B8C-7D5ACDEC26AB}"/>
              </a:ext>
            </a:extLst>
          </p:cNvPr>
          <p:cNvSpPr/>
          <p:nvPr/>
        </p:nvSpPr>
        <p:spPr>
          <a:xfrm flipV="1">
            <a:off x="932688" y="1582536"/>
            <a:ext cx="8741664"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0" name="Content Placeholder 2">
            <a:extLst>
              <a:ext uri="{FF2B5EF4-FFF2-40B4-BE49-F238E27FC236}">
                <a16:creationId xmlns:a16="http://schemas.microsoft.com/office/drawing/2014/main" id="{6258BFE6-240A-9E8C-8B00-DB6EE09B7F4B}"/>
              </a:ext>
            </a:extLst>
          </p:cNvPr>
          <p:cNvSpPr>
            <a:spLocks noGrp="1"/>
          </p:cNvSpPr>
          <p:nvPr>
            <p:ph idx="1"/>
          </p:nvPr>
        </p:nvSpPr>
        <p:spPr>
          <a:xfrm>
            <a:off x="2633266" y="5614989"/>
            <a:ext cx="7282487" cy="972798"/>
          </a:xfrm>
        </p:spPr>
        <p:txBody>
          <a:bodyPr vert="horz" lIns="91440" tIns="45720" rIns="91440" bIns="45720" rtlCol="0" anchor="t">
            <a:noAutofit/>
          </a:bodyPr>
          <a:lstStyle/>
          <a:p>
            <a:pPr marL="0" indent="0" algn="ctr">
              <a:buNone/>
            </a:pPr>
            <a:r>
              <a:rPr lang="en-GB" sz="2000">
                <a:solidFill>
                  <a:srgbClr val="4478A8"/>
                </a:solidFill>
                <a:latin typeface="Arial"/>
                <a:cs typeface="Calibri"/>
              </a:rPr>
              <a:t>Through this framework we can consider a range of causes, a range of consequences and how we effectively manage these risks. </a:t>
            </a:r>
          </a:p>
        </p:txBody>
      </p:sp>
      <p:pic>
        <p:nvPicPr>
          <p:cNvPr id="31" name="Picture 30" descr="A blue and black logo&#10;&#10;Description automatically generated">
            <a:extLst>
              <a:ext uri="{FF2B5EF4-FFF2-40B4-BE49-F238E27FC236}">
                <a16:creationId xmlns:a16="http://schemas.microsoft.com/office/drawing/2014/main" id="{67363810-4A00-D09F-05EA-413B0104E713}"/>
              </a:ext>
            </a:extLst>
          </p:cNvPr>
          <p:cNvPicPr>
            <a:picLocks noChangeAspect="1"/>
          </p:cNvPicPr>
          <p:nvPr/>
        </p:nvPicPr>
        <p:blipFill>
          <a:blip r:embed="rId9"/>
          <a:stretch>
            <a:fillRect/>
          </a:stretch>
        </p:blipFill>
        <p:spPr>
          <a:xfrm>
            <a:off x="10263023" y="-1021"/>
            <a:ext cx="1926678" cy="1939815"/>
          </a:xfrm>
          <a:prstGeom prst="rect">
            <a:avLst/>
          </a:prstGeom>
        </p:spPr>
      </p:pic>
      <p:sp>
        <p:nvSpPr>
          <p:cNvPr id="7" name="Rectangle: Rounded Corners 6">
            <a:extLst>
              <a:ext uri="{FF2B5EF4-FFF2-40B4-BE49-F238E27FC236}">
                <a16:creationId xmlns:a16="http://schemas.microsoft.com/office/drawing/2014/main" id="{FED30223-3A1E-4844-D3BB-FD8F4478F5A9}"/>
              </a:ext>
            </a:extLst>
          </p:cNvPr>
          <p:cNvSpPr/>
          <p:nvPr/>
        </p:nvSpPr>
        <p:spPr>
          <a:xfrm>
            <a:off x="2604162" y="3525865"/>
            <a:ext cx="1288743" cy="314613"/>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400">
              <a:solidFill>
                <a:srgbClr val="E4E9F3"/>
              </a:solidFill>
            </a:endParaRPr>
          </a:p>
          <a:p>
            <a:pPr algn="ctr"/>
            <a:r>
              <a:rPr lang="en-GB" sz="1400">
                <a:solidFill>
                  <a:srgbClr val="E4E9F3"/>
                </a:solidFill>
              </a:rPr>
              <a:t>Work pattern	</a:t>
            </a:r>
          </a:p>
        </p:txBody>
      </p:sp>
    </p:spTree>
    <p:extLst>
      <p:ext uri="{BB962C8B-B14F-4D97-AF65-F5344CB8AC3E}">
        <p14:creationId xmlns:p14="http://schemas.microsoft.com/office/powerpoint/2010/main" val="600928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2C443-2247-F44D-5A29-FD6282BEA88C}"/>
            </a:ext>
          </a:extLst>
        </p:cNvPr>
        <p:cNvGrpSpPr/>
        <p:nvPr/>
      </p:nvGrpSpPr>
      <p:grpSpPr>
        <a:xfrm>
          <a:off x="0" y="0"/>
          <a:ext cx="0" cy="0"/>
          <a:chOff x="0" y="0"/>
          <a:chExt cx="0" cy="0"/>
        </a:xfrm>
      </p:grpSpPr>
      <p:sp>
        <p:nvSpPr>
          <p:cNvPr id="3" name="Isosceles Triangle 2">
            <a:extLst>
              <a:ext uri="{FF2B5EF4-FFF2-40B4-BE49-F238E27FC236}">
                <a16:creationId xmlns:a16="http://schemas.microsoft.com/office/drawing/2014/main" id="{FD738C3E-D888-B208-544A-BD1B2CF4C004}"/>
              </a:ext>
            </a:extLst>
          </p:cNvPr>
          <p:cNvSpPr/>
          <p:nvPr/>
        </p:nvSpPr>
        <p:spPr>
          <a:xfrm rot="-5400000">
            <a:off x="6920201" y="2319004"/>
            <a:ext cx="2478350" cy="3533919"/>
          </a:xfrm>
          <a:prstGeom prst="triangle">
            <a:avLst/>
          </a:prstGeom>
          <a:solidFill>
            <a:srgbClr val="E4E9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6E41E6F2-B26C-25AF-3B9B-CC08F8ED7798}"/>
              </a:ext>
            </a:extLst>
          </p:cNvPr>
          <p:cNvPicPr>
            <a:picLocks noChangeAspect="1"/>
          </p:cNvPicPr>
          <p:nvPr/>
        </p:nvPicPr>
        <p:blipFill>
          <a:blip r:embed="rId3"/>
          <a:stretch>
            <a:fillRect/>
          </a:stretch>
        </p:blipFill>
        <p:spPr>
          <a:xfrm>
            <a:off x="222421" y="180734"/>
            <a:ext cx="3446902" cy="655682"/>
          </a:xfrm>
          <a:prstGeom prst="rect">
            <a:avLst/>
          </a:prstGeom>
        </p:spPr>
      </p:pic>
      <p:sp>
        <p:nvSpPr>
          <p:cNvPr id="2" name="Title 1">
            <a:extLst>
              <a:ext uri="{FF2B5EF4-FFF2-40B4-BE49-F238E27FC236}">
                <a16:creationId xmlns:a16="http://schemas.microsoft.com/office/drawing/2014/main" id="{2E26A5B8-97AE-512B-E045-18617E691D19}"/>
              </a:ext>
            </a:extLst>
          </p:cNvPr>
          <p:cNvSpPr>
            <a:spLocks noGrp="1"/>
          </p:cNvSpPr>
          <p:nvPr>
            <p:ph type="title"/>
          </p:nvPr>
        </p:nvSpPr>
        <p:spPr>
          <a:xfrm>
            <a:off x="291927" y="826241"/>
            <a:ext cx="9533717" cy="912610"/>
          </a:xfrm>
        </p:spPr>
        <p:txBody>
          <a:bodyPr>
            <a:normAutofit/>
          </a:bodyPr>
          <a:lstStyle/>
          <a:p>
            <a:r>
              <a:rPr lang="en-US">
                <a:solidFill>
                  <a:srgbClr val="4478A8"/>
                </a:solidFill>
                <a:latin typeface="Arial" panose="020B0604020202020204" pitchFamily="34" charset="0"/>
                <a:ea typeface="Calibri Light" panose="020F0302020204030204" pitchFamily="34" charset="0"/>
                <a:cs typeface="Arial" panose="020B0604020202020204" pitchFamily="34" charset="0"/>
              </a:rPr>
              <a:t>Pause for reflection</a:t>
            </a:r>
            <a:endParaRPr lang="en-GB">
              <a:solidFill>
                <a:srgbClr val="4478A8"/>
              </a:solidFill>
              <a:latin typeface="Arial" panose="020B0604020202020204" pitchFamily="34" charset="0"/>
              <a:ea typeface="Calibri Light" panose="020F0302020204030204" pitchFamily="34" charset="0"/>
              <a:cs typeface="Arial" panose="020B0604020202020204" pitchFamily="34" charset="0"/>
            </a:endParaRPr>
          </a:p>
        </p:txBody>
      </p:sp>
      <p:sp>
        <p:nvSpPr>
          <p:cNvPr id="13" name="Isosceles Triangle 12">
            <a:extLst>
              <a:ext uri="{FF2B5EF4-FFF2-40B4-BE49-F238E27FC236}">
                <a16:creationId xmlns:a16="http://schemas.microsoft.com/office/drawing/2014/main" id="{AA2E62AC-14AB-72A6-D301-8454B72A6C5E}"/>
              </a:ext>
            </a:extLst>
          </p:cNvPr>
          <p:cNvSpPr/>
          <p:nvPr/>
        </p:nvSpPr>
        <p:spPr>
          <a:xfrm rot="5400000">
            <a:off x="2884068" y="2460421"/>
            <a:ext cx="2478350" cy="3221493"/>
          </a:xfrm>
          <a:prstGeom prst="triangle">
            <a:avLst/>
          </a:prstGeom>
          <a:solidFill>
            <a:srgbClr val="E4E9F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F31DB1D0-C039-BBF9-539B-B00405B7D4E1}"/>
              </a:ext>
            </a:extLst>
          </p:cNvPr>
          <p:cNvSpPr txBox="1"/>
          <p:nvPr/>
        </p:nvSpPr>
        <p:spPr>
          <a:xfrm>
            <a:off x="1975822" y="3223813"/>
            <a:ext cx="418641" cy="1877438"/>
          </a:xfrm>
          <a:prstGeom prst="rect">
            <a:avLst/>
          </a:prstGeom>
          <a:noFill/>
        </p:spPr>
        <p:txBody>
          <a:bodyPr rot="0" spcFirstLastPara="0" vertOverflow="overflow" horzOverflow="overflow" vert="wordArtVert" wrap="square" lIns="91440" tIns="45720" rIns="91440" bIns="45720" numCol="1" spcCol="0" rtlCol="0" fromWordArt="0" anchor="t" anchorCtr="0" forceAA="0" compatLnSpc="1">
            <a:prstTxWarp prst="textNoShape">
              <a:avLst/>
            </a:prstTxWarp>
            <a:spAutoFit/>
          </a:bodyPr>
          <a:lstStyle/>
          <a:p>
            <a:pPr algn="l"/>
            <a:r>
              <a:rPr lang="en-GB" sz="1400" b="1">
                <a:solidFill>
                  <a:srgbClr val="4478A8"/>
                </a:solidFill>
                <a:latin typeface="Arial" panose="020B0604020202020204" pitchFamily="34" charset="0"/>
                <a:cs typeface="Arial" panose="020B0604020202020204" pitchFamily="34" charset="0"/>
              </a:rPr>
              <a:t>Causes</a:t>
            </a:r>
          </a:p>
        </p:txBody>
      </p:sp>
      <p:sp>
        <p:nvSpPr>
          <p:cNvPr id="18" name="TextBox 17">
            <a:extLst>
              <a:ext uri="{FF2B5EF4-FFF2-40B4-BE49-F238E27FC236}">
                <a16:creationId xmlns:a16="http://schemas.microsoft.com/office/drawing/2014/main" id="{0BD38F1A-1924-C69B-3134-C0F30E17467C}"/>
              </a:ext>
            </a:extLst>
          </p:cNvPr>
          <p:cNvSpPr txBox="1"/>
          <p:nvPr/>
        </p:nvSpPr>
        <p:spPr>
          <a:xfrm>
            <a:off x="9918604" y="2628561"/>
            <a:ext cx="418641" cy="3275746"/>
          </a:xfrm>
          <a:prstGeom prst="rect">
            <a:avLst/>
          </a:prstGeom>
          <a:noFill/>
        </p:spPr>
        <p:txBody>
          <a:bodyPr rot="0" spcFirstLastPara="0" vertOverflow="overflow" horzOverflow="overflow" vert="wordArtVert" wrap="square" lIns="91440" tIns="45720" rIns="91440" bIns="45720" numCol="1" spcCol="0" rtlCol="0" fromWordArt="0" anchor="t" anchorCtr="0" forceAA="0" compatLnSpc="1">
            <a:prstTxWarp prst="textNoShape">
              <a:avLst/>
            </a:prstTxWarp>
            <a:spAutoFit/>
          </a:bodyPr>
          <a:lstStyle/>
          <a:p>
            <a:r>
              <a:rPr lang="en-GB" sz="1400" b="1">
                <a:solidFill>
                  <a:srgbClr val="4478A8"/>
                </a:solidFill>
                <a:latin typeface="Arial" panose="020B0604020202020204" pitchFamily="34" charset="0"/>
                <a:cs typeface="Arial" panose="020B0604020202020204" pitchFamily="34" charset="0"/>
              </a:rPr>
              <a:t>Consequences</a:t>
            </a:r>
          </a:p>
        </p:txBody>
      </p:sp>
      <p:sp>
        <p:nvSpPr>
          <p:cNvPr id="15" name="Oval 14">
            <a:extLst>
              <a:ext uri="{FF2B5EF4-FFF2-40B4-BE49-F238E27FC236}">
                <a16:creationId xmlns:a16="http://schemas.microsoft.com/office/drawing/2014/main" id="{05529E13-0075-2AA1-41C3-9DE7C9D1FF6E}"/>
              </a:ext>
            </a:extLst>
          </p:cNvPr>
          <p:cNvSpPr/>
          <p:nvPr/>
        </p:nvSpPr>
        <p:spPr>
          <a:xfrm>
            <a:off x="4926139" y="3673554"/>
            <a:ext cx="2291229" cy="941131"/>
          </a:xfrm>
          <a:prstGeom prst="ellipse">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rgbClr val="4478A8"/>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2D48B182-117D-140B-BD8D-9C92903538B9}"/>
              </a:ext>
            </a:extLst>
          </p:cNvPr>
          <p:cNvSpPr txBox="1"/>
          <p:nvPr/>
        </p:nvSpPr>
        <p:spPr>
          <a:xfrm>
            <a:off x="4266428" y="3840808"/>
            <a:ext cx="357326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chemeClr val="tx1">
                    <a:lumMod val="95000"/>
                    <a:lumOff val="5000"/>
                  </a:schemeClr>
                </a:solidFill>
                <a:latin typeface="Arial" panose="020B0604020202020204" pitchFamily="34" charset="0"/>
                <a:cs typeface="Arial" panose="020B0604020202020204" pitchFamily="34" charset="0"/>
              </a:rPr>
              <a:t>Fatigue</a:t>
            </a:r>
            <a:endParaRPr lang="en-US" sz="2400">
              <a:solidFill>
                <a:schemeClr val="tx1">
                  <a:lumMod val="95000"/>
                  <a:lumOff val="5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830F2A1-6E9B-6A26-0EF8-A95F26624AE3}"/>
              </a:ext>
            </a:extLst>
          </p:cNvPr>
          <p:cNvSpPr txBox="1"/>
          <p:nvPr/>
        </p:nvSpPr>
        <p:spPr>
          <a:xfrm>
            <a:off x="371335" y="2458211"/>
            <a:ext cx="1212994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latin typeface="Tahoma"/>
                <a:cs typeface="Segoe UI"/>
              </a:rPr>
              <a:t>​</a:t>
            </a:r>
            <a:endParaRPr lang="en-US" sz="2800">
              <a:latin typeface="Tahoma"/>
              <a:ea typeface="Tahoma"/>
              <a:cs typeface="Segoe UI"/>
            </a:endParaRPr>
          </a:p>
        </p:txBody>
      </p:sp>
      <p:cxnSp>
        <p:nvCxnSpPr>
          <p:cNvPr id="9" name="Straight Arrow Connector 8">
            <a:extLst>
              <a:ext uri="{FF2B5EF4-FFF2-40B4-BE49-F238E27FC236}">
                <a16:creationId xmlns:a16="http://schemas.microsoft.com/office/drawing/2014/main" id="{ED24093B-23F8-1124-E6B3-40C8FF11F668}"/>
              </a:ext>
            </a:extLst>
          </p:cNvPr>
          <p:cNvCxnSpPr>
            <a:cxnSpLocks/>
          </p:cNvCxnSpPr>
          <p:nvPr/>
        </p:nvCxnSpPr>
        <p:spPr>
          <a:xfrm>
            <a:off x="3759343" y="3683172"/>
            <a:ext cx="1119101" cy="306957"/>
          </a:xfrm>
          <a:prstGeom prst="straightConnector1">
            <a:avLst/>
          </a:prstGeom>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F5FAC80E-1106-5D68-A20F-796CF33056DC}"/>
              </a:ext>
            </a:extLst>
          </p:cNvPr>
          <p:cNvCxnSpPr>
            <a:cxnSpLocks/>
            <a:endCxn id="33" idx="1"/>
          </p:cNvCxnSpPr>
          <p:nvPr/>
        </p:nvCxnSpPr>
        <p:spPr>
          <a:xfrm flipV="1">
            <a:off x="7169215" y="3778118"/>
            <a:ext cx="1480142" cy="232246"/>
          </a:xfrm>
          <a:prstGeom prst="straightConnector1">
            <a:avLst/>
          </a:prstGeom>
        </p:spPr>
        <p:style>
          <a:lnRef idx="1">
            <a:schemeClr val="dk1"/>
          </a:lnRef>
          <a:fillRef idx="0">
            <a:schemeClr val="dk1"/>
          </a:fillRef>
          <a:effectRef idx="0">
            <a:schemeClr val="dk1"/>
          </a:effectRef>
          <a:fontRef idx="minor">
            <a:schemeClr val="tx1"/>
          </a:fontRef>
        </p:style>
      </p:cxnSp>
      <p:sp>
        <p:nvSpPr>
          <p:cNvPr id="11" name="Rectangle: Rounded Corners 10">
            <a:extLst>
              <a:ext uri="{FF2B5EF4-FFF2-40B4-BE49-F238E27FC236}">
                <a16:creationId xmlns:a16="http://schemas.microsoft.com/office/drawing/2014/main" id="{607FE2A4-7453-3467-D06C-A2DE03288E3C}"/>
              </a:ext>
            </a:extLst>
          </p:cNvPr>
          <p:cNvSpPr/>
          <p:nvPr/>
        </p:nvSpPr>
        <p:spPr>
          <a:xfrm>
            <a:off x="4182741" y="3727135"/>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Rounded Corners 13">
            <a:extLst>
              <a:ext uri="{FF2B5EF4-FFF2-40B4-BE49-F238E27FC236}">
                <a16:creationId xmlns:a16="http://schemas.microsoft.com/office/drawing/2014/main" id="{46941BC7-F5AD-1C05-15B2-7EBB146FBC60}"/>
              </a:ext>
            </a:extLst>
          </p:cNvPr>
          <p:cNvSpPr/>
          <p:nvPr/>
        </p:nvSpPr>
        <p:spPr>
          <a:xfrm>
            <a:off x="7786521" y="3832187"/>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Arrow Connector 20">
            <a:extLst>
              <a:ext uri="{FF2B5EF4-FFF2-40B4-BE49-F238E27FC236}">
                <a16:creationId xmlns:a16="http://schemas.microsoft.com/office/drawing/2014/main" id="{D50D7597-73C8-B57D-D3FD-54601D6D2B5E}"/>
              </a:ext>
            </a:extLst>
          </p:cNvPr>
          <p:cNvCxnSpPr>
            <a:cxnSpLocks/>
            <a:stCxn id="12" idx="3"/>
          </p:cNvCxnSpPr>
          <p:nvPr/>
        </p:nvCxnSpPr>
        <p:spPr>
          <a:xfrm flipV="1">
            <a:off x="3816298" y="4136734"/>
            <a:ext cx="1062146" cy="226529"/>
          </a:xfrm>
          <a:prstGeom prst="straightConnector1">
            <a:avLst/>
          </a:prstGeom>
        </p:spPr>
        <p:style>
          <a:lnRef idx="1">
            <a:schemeClr val="dk1"/>
          </a:lnRef>
          <a:fillRef idx="0">
            <a:schemeClr val="dk1"/>
          </a:fillRef>
          <a:effectRef idx="0">
            <a:schemeClr val="dk1"/>
          </a:effectRef>
          <a:fontRef idx="minor">
            <a:schemeClr val="tx1"/>
          </a:fontRef>
        </p:style>
      </p:cxnSp>
      <p:sp>
        <p:nvSpPr>
          <p:cNvPr id="23" name="Rectangle: Rounded Corners 22">
            <a:extLst>
              <a:ext uri="{FF2B5EF4-FFF2-40B4-BE49-F238E27FC236}">
                <a16:creationId xmlns:a16="http://schemas.microsoft.com/office/drawing/2014/main" id="{02C62EEA-305D-FE0A-C07D-8BCCAD64B2BB}"/>
              </a:ext>
            </a:extLst>
          </p:cNvPr>
          <p:cNvSpPr/>
          <p:nvPr/>
        </p:nvSpPr>
        <p:spPr>
          <a:xfrm>
            <a:off x="4165401" y="4177599"/>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Rounded Corners 23">
            <a:extLst>
              <a:ext uri="{FF2B5EF4-FFF2-40B4-BE49-F238E27FC236}">
                <a16:creationId xmlns:a16="http://schemas.microsoft.com/office/drawing/2014/main" id="{44C5335D-007D-3AF1-43FC-F9B0C5FC3892}"/>
              </a:ext>
            </a:extLst>
          </p:cNvPr>
          <p:cNvSpPr/>
          <p:nvPr/>
        </p:nvSpPr>
        <p:spPr>
          <a:xfrm>
            <a:off x="4515266" y="4103802"/>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5" name="Straight Arrow Connector 24">
            <a:extLst>
              <a:ext uri="{FF2B5EF4-FFF2-40B4-BE49-F238E27FC236}">
                <a16:creationId xmlns:a16="http://schemas.microsoft.com/office/drawing/2014/main" id="{0D2EB708-4CC0-1835-D259-682C67A24734}"/>
              </a:ext>
            </a:extLst>
          </p:cNvPr>
          <p:cNvCxnSpPr>
            <a:cxnSpLocks/>
            <a:endCxn id="34" idx="1"/>
          </p:cNvCxnSpPr>
          <p:nvPr/>
        </p:nvCxnSpPr>
        <p:spPr>
          <a:xfrm>
            <a:off x="7175607" y="4153170"/>
            <a:ext cx="1445940" cy="288333"/>
          </a:xfrm>
          <a:prstGeom prst="straightConnector1">
            <a:avLst/>
          </a:prstGeom>
        </p:spPr>
        <p:style>
          <a:lnRef idx="1">
            <a:schemeClr val="dk1"/>
          </a:lnRef>
          <a:fillRef idx="0">
            <a:schemeClr val="dk1"/>
          </a:fillRef>
          <a:effectRef idx="0">
            <a:schemeClr val="dk1"/>
          </a:effectRef>
          <a:fontRef idx="minor">
            <a:schemeClr val="tx1"/>
          </a:fontRef>
        </p:style>
      </p:cxnSp>
      <p:sp>
        <p:nvSpPr>
          <p:cNvPr id="28" name="Rectangle: Rounded Corners 27">
            <a:extLst>
              <a:ext uri="{FF2B5EF4-FFF2-40B4-BE49-F238E27FC236}">
                <a16:creationId xmlns:a16="http://schemas.microsoft.com/office/drawing/2014/main" id="{2B08927E-EBDE-A7BB-E7A2-6247319C2FE6}"/>
              </a:ext>
            </a:extLst>
          </p:cNvPr>
          <p:cNvSpPr/>
          <p:nvPr/>
        </p:nvSpPr>
        <p:spPr>
          <a:xfrm>
            <a:off x="7523733" y="4124676"/>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Rounded Corners 28">
            <a:extLst>
              <a:ext uri="{FF2B5EF4-FFF2-40B4-BE49-F238E27FC236}">
                <a16:creationId xmlns:a16="http://schemas.microsoft.com/office/drawing/2014/main" id="{3A47FB9F-D16E-1BA5-2DFD-D26FA0D7BCC6}"/>
              </a:ext>
            </a:extLst>
          </p:cNvPr>
          <p:cNvSpPr/>
          <p:nvPr/>
        </p:nvSpPr>
        <p:spPr>
          <a:xfrm>
            <a:off x="8031941" y="4233438"/>
            <a:ext cx="118368" cy="177552"/>
          </a:xfrm>
          <a:prstGeom prst="roundRect">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Rounded Corners 11">
            <a:extLst>
              <a:ext uri="{FF2B5EF4-FFF2-40B4-BE49-F238E27FC236}">
                <a16:creationId xmlns:a16="http://schemas.microsoft.com/office/drawing/2014/main" id="{04BA71EA-702D-5FB3-1573-19855E2283E9}"/>
              </a:ext>
            </a:extLst>
          </p:cNvPr>
          <p:cNvSpPr/>
          <p:nvPr/>
        </p:nvSpPr>
        <p:spPr>
          <a:xfrm>
            <a:off x="2607164" y="4172031"/>
            <a:ext cx="1209134" cy="382463"/>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Mental overload</a:t>
            </a:r>
          </a:p>
        </p:txBody>
      </p:sp>
      <p:sp>
        <p:nvSpPr>
          <p:cNvPr id="33" name="Rectangle: Rounded Corners 32">
            <a:extLst>
              <a:ext uri="{FF2B5EF4-FFF2-40B4-BE49-F238E27FC236}">
                <a16:creationId xmlns:a16="http://schemas.microsoft.com/office/drawing/2014/main" id="{8AD01661-71C9-6BAC-8D29-AE9CC8B911BE}"/>
              </a:ext>
            </a:extLst>
          </p:cNvPr>
          <p:cNvSpPr/>
          <p:nvPr/>
        </p:nvSpPr>
        <p:spPr>
          <a:xfrm>
            <a:off x="8649357" y="3620811"/>
            <a:ext cx="1155180" cy="314613"/>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Injury</a:t>
            </a:r>
          </a:p>
        </p:txBody>
      </p:sp>
      <p:sp>
        <p:nvSpPr>
          <p:cNvPr id="34" name="Rectangle: Rounded Corners 33">
            <a:extLst>
              <a:ext uri="{FF2B5EF4-FFF2-40B4-BE49-F238E27FC236}">
                <a16:creationId xmlns:a16="http://schemas.microsoft.com/office/drawing/2014/main" id="{CB7493CC-C486-3A1F-1A44-68C7F7C858AF}"/>
              </a:ext>
            </a:extLst>
          </p:cNvPr>
          <p:cNvSpPr/>
          <p:nvPr/>
        </p:nvSpPr>
        <p:spPr>
          <a:xfrm>
            <a:off x="8621547" y="4130881"/>
            <a:ext cx="1186354" cy="621244"/>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Unsafe decision</a:t>
            </a:r>
          </a:p>
        </p:txBody>
      </p:sp>
      <p:sp>
        <p:nvSpPr>
          <p:cNvPr id="39" name="TextBox 38">
            <a:extLst>
              <a:ext uri="{FF2B5EF4-FFF2-40B4-BE49-F238E27FC236}">
                <a16:creationId xmlns:a16="http://schemas.microsoft.com/office/drawing/2014/main" id="{7073230F-99FD-C2E0-DE90-EC8A8671BBD5}"/>
              </a:ext>
            </a:extLst>
          </p:cNvPr>
          <p:cNvSpPr txBox="1"/>
          <p:nvPr/>
        </p:nvSpPr>
        <p:spPr>
          <a:xfrm rot="20310200">
            <a:off x="3740398" y="4526510"/>
            <a:ext cx="1607782" cy="307777"/>
          </a:xfrm>
          <a:prstGeom prst="rect">
            <a:avLst/>
          </a:prstGeom>
          <a:noFill/>
        </p:spPr>
        <p:txBody>
          <a:bodyPr wrap="square" rtlCol="0">
            <a:spAutoFit/>
          </a:bodyPr>
          <a:lstStyle/>
          <a:p>
            <a:r>
              <a:rPr lang="en-GB" sz="1400"/>
              <a:t>Control measures</a:t>
            </a:r>
            <a:endParaRPr lang="en-GB"/>
          </a:p>
        </p:txBody>
      </p:sp>
      <p:sp>
        <p:nvSpPr>
          <p:cNvPr id="42" name="Rectangle: Rounded Corners 41">
            <a:extLst>
              <a:ext uri="{FF2B5EF4-FFF2-40B4-BE49-F238E27FC236}">
                <a16:creationId xmlns:a16="http://schemas.microsoft.com/office/drawing/2014/main" id="{5DAE4ACF-3313-D6A9-B53B-308EC8EC2D17}"/>
              </a:ext>
            </a:extLst>
          </p:cNvPr>
          <p:cNvSpPr/>
          <p:nvPr/>
        </p:nvSpPr>
        <p:spPr>
          <a:xfrm>
            <a:off x="2633267" y="3197728"/>
            <a:ext cx="579382" cy="226422"/>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E.g.</a:t>
            </a:r>
          </a:p>
        </p:txBody>
      </p:sp>
      <p:sp>
        <p:nvSpPr>
          <p:cNvPr id="43" name="Rectangle: Rounded Corners 42">
            <a:extLst>
              <a:ext uri="{FF2B5EF4-FFF2-40B4-BE49-F238E27FC236}">
                <a16:creationId xmlns:a16="http://schemas.microsoft.com/office/drawing/2014/main" id="{EF630A7C-869E-BE33-184F-CFE05C249633}"/>
              </a:ext>
            </a:extLst>
          </p:cNvPr>
          <p:cNvSpPr/>
          <p:nvPr/>
        </p:nvSpPr>
        <p:spPr>
          <a:xfrm>
            <a:off x="9202700" y="3118880"/>
            <a:ext cx="622944" cy="314613"/>
          </a:xfrm>
          <a:prstGeom prst="roundRect">
            <a:avLst/>
          </a:prstGeom>
          <a:solidFill>
            <a:srgbClr val="7C9A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a:solidFill>
                  <a:srgbClr val="E4E9F3"/>
                </a:solidFill>
              </a:rPr>
              <a:t>E.g.</a:t>
            </a:r>
          </a:p>
        </p:txBody>
      </p:sp>
      <p:sp>
        <p:nvSpPr>
          <p:cNvPr id="48" name="TextBox 47">
            <a:extLst>
              <a:ext uri="{FF2B5EF4-FFF2-40B4-BE49-F238E27FC236}">
                <a16:creationId xmlns:a16="http://schemas.microsoft.com/office/drawing/2014/main" id="{661FC9C3-971C-F858-13BE-11AE8ECAD452}"/>
              </a:ext>
            </a:extLst>
          </p:cNvPr>
          <p:cNvSpPr txBox="1"/>
          <p:nvPr/>
        </p:nvSpPr>
        <p:spPr>
          <a:xfrm rot="1283192">
            <a:off x="7005463" y="4607416"/>
            <a:ext cx="1707049" cy="307777"/>
          </a:xfrm>
          <a:prstGeom prst="rect">
            <a:avLst/>
          </a:prstGeom>
          <a:noFill/>
        </p:spPr>
        <p:txBody>
          <a:bodyPr wrap="square" rtlCol="0">
            <a:spAutoFit/>
          </a:bodyPr>
          <a:lstStyle/>
          <a:p>
            <a:r>
              <a:rPr lang="en-GB" sz="1400"/>
              <a:t>Mitigation measures</a:t>
            </a:r>
            <a:endParaRPr lang="en-GB"/>
          </a:p>
        </p:txBody>
      </p:sp>
      <p:graphicFrame>
        <p:nvGraphicFramePr>
          <p:cNvPr id="50" name="TextBox 6">
            <a:extLst>
              <a:ext uri="{FF2B5EF4-FFF2-40B4-BE49-F238E27FC236}">
                <a16:creationId xmlns:a16="http://schemas.microsoft.com/office/drawing/2014/main" id="{2E224B07-BECD-E4E7-EEDE-F90B3CA68BB9}"/>
              </a:ext>
            </a:extLst>
          </p:cNvPr>
          <p:cNvGraphicFramePr/>
          <p:nvPr>
            <p:extLst>
              <p:ext uri="{D42A27DB-BD31-4B8C-83A1-F6EECF244321}">
                <p14:modId xmlns:p14="http://schemas.microsoft.com/office/powerpoint/2010/main" val="3979265044"/>
              </p:ext>
            </p:extLst>
          </p:nvPr>
        </p:nvGraphicFramePr>
        <p:xfrm>
          <a:off x="716584" y="1983086"/>
          <a:ext cx="10653894" cy="13818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9" name="Rectangle 18">
            <a:extLst>
              <a:ext uri="{FF2B5EF4-FFF2-40B4-BE49-F238E27FC236}">
                <a16:creationId xmlns:a16="http://schemas.microsoft.com/office/drawing/2014/main" id="{714B4ED2-8789-8898-E141-28EB8EDB4617}"/>
              </a:ext>
            </a:extLst>
          </p:cNvPr>
          <p:cNvSpPr/>
          <p:nvPr/>
        </p:nvSpPr>
        <p:spPr>
          <a:xfrm flipV="1">
            <a:off x="371335" y="1543572"/>
            <a:ext cx="5089789"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20" name="Content Placeholder 2">
            <a:extLst>
              <a:ext uri="{FF2B5EF4-FFF2-40B4-BE49-F238E27FC236}">
                <a16:creationId xmlns:a16="http://schemas.microsoft.com/office/drawing/2014/main" id="{0DA27085-1D68-E8A9-545C-572A2688DE93}"/>
              </a:ext>
            </a:extLst>
          </p:cNvPr>
          <p:cNvSpPr>
            <a:spLocks noGrp="1"/>
          </p:cNvSpPr>
          <p:nvPr>
            <p:ph idx="1"/>
          </p:nvPr>
        </p:nvSpPr>
        <p:spPr>
          <a:xfrm>
            <a:off x="1753124" y="5280679"/>
            <a:ext cx="9278583" cy="1218522"/>
          </a:xfrm>
        </p:spPr>
        <p:txBody>
          <a:bodyPr vert="horz" lIns="91440" tIns="45720" rIns="91440" bIns="45720" rtlCol="0" anchor="t">
            <a:noAutofit/>
          </a:bodyPr>
          <a:lstStyle/>
          <a:p>
            <a:pPr marL="0" indent="0" algn="ctr">
              <a:buNone/>
            </a:pPr>
            <a:r>
              <a:rPr lang="en-US" sz="1800">
                <a:solidFill>
                  <a:srgbClr val="4478A8"/>
                </a:solidFill>
                <a:latin typeface="Arial"/>
                <a:cs typeface="Calibri"/>
              </a:rPr>
              <a:t>Can you think of lots of different </a:t>
            </a:r>
            <a:r>
              <a:rPr lang="en-US" sz="1800" b="1">
                <a:solidFill>
                  <a:srgbClr val="4478A8"/>
                </a:solidFill>
                <a:latin typeface="Arial"/>
                <a:cs typeface="Calibri"/>
              </a:rPr>
              <a:t>causes</a:t>
            </a:r>
            <a:r>
              <a:rPr lang="en-US" sz="1800">
                <a:solidFill>
                  <a:srgbClr val="4478A8"/>
                </a:solidFill>
                <a:latin typeface="Arial"/>
                <a:cs typeface="Calibri"/>
              </a:rPr>
              <a:t>?</a:t>
            </a:r>
          </a:p>
          <a:p>
            <a:pPr marL="0" indent="0" algn="ctr">
              <a:buNone/>
            </a:pPr>
            <a:r>
              <a:rPr lang="en-US" sz="1800">
                <a:solidFill>
                  <a:srgbClr val="4478A8"/>
                </a:solidFill>
                <a:latin typeface="Arial"/>
                <a:cs typeface="Calibri"/>
              </a:rPr>
              <a:t>Can you think of lots of different </a:t>
            </a:r>
            <a:r>
              <a:rPr lang="en-US" sz="1800" b="1">
                <a:solidFill>
                  <a:srgbClr val="4478A8"/>
                </a:solidFill>
                <a:latin typeface="Arial"/>
                <a:cs typeface="Calibri"/>
              </a:rPr>
              <a:t>consequences? </a:t>
            </a:r>
          </a:p>
          <a:p>
            <a:pPr marL="0" indent="0" algn="ctr">
              <a:buNone/>
            </a:pPr>
            <a:r>
              <a:rPr lang="en-US" sz="1800" b="1">
                <a:solidFill>
                  <a:srgbClr val="ED7D31"/>
                </a:solidFill>
                <a:latin typeface="Arial"/>
                <a:cs typeface="Calibri"/>
              </a:rPr>
              <a:t>Fatigue really is complex, and we hope to help you understand the cause and consequences better through the following units</a:t>
            </a:r>
            <a:endParaRPr lang="en-GB" sz="1800" b="1">
              <a:solidFill>
                <a:srgbClr val="ED7D31"/>
              </a:solidFill>
              <a:latin typeface="Arial"/>
              <a:cs typeface="Calibri"/>
            </a:endParaRPr>
          </a:p>
        </p:txBody>
      </p:sp>
      <p:pic>
        <p:nvPicPr>
          <p:cNvPr id="31" name="Picture 30" descr="A blue and black logo&#10;&#10;Description automatically generated">
            <a:extLst>
              <a:ext uri="{FF2B5EF4-FFF2-40B4-BE49-F238E27FC236}">
                <a16:creationId xmlns:a16="http://schemas.microsoft.com/office/drawing/2014/main" id="{CB5FAC18-9F50-0B26-EF1C-C432416BEEE2}"/>
              </a:ext>
            </a:extLst>
          </p:cNvPr>
          <p:cNvPicPr>
            <a:picLocks noChangeAspect="1"/>
          </p:cNvPicPr>
          <p:nvPr/>
        </p:nvPicPr>
        <p:blipFill>
          <a:blip r:embed="rId9"/>
          <a:stretch>
            <a:fillRect/>
          </a:stretch>
        </p:blipFill>
        <p:spPr>
          <a:xfrm>
            <a:off x="10263023" y="-1021"/>
            <a:ext cx="1926678" cy="1939815"/>
          </a:xfrm>
          <a:prstGeom prst="rect">
            <a:avLst/>
          </a:prstGeom>
        </p:spPr>
      </p:pic>
      <p:sp>
        <p:nvSpPr>
          <p:cNvPr id="5" name="Rectangle: Rounded Corners 4">
            <a:extLst>
              <a:ext uri="{FF2B5EF4-FFF2-40B4-BE49-F238E27FC236}">
                <a16:creationId xmlns:a16="http://schemas.microsoft.com/office/drawing/2014/main" id="{EC3AFD78-A914-8776-710A-0387F16EEEEE}"/>
              </a:ext>
            </a:extLst>
          </p:cNvPr>
          <p:cNvSpPr/>
          <p:nvPr/>
        </p:nvSpPr>
        <p:spPr>
          <a:xfrm>
            <a:off x="2604162" y="3525865"/>
            <a:ext cx="1288743" cy="314613"/>
          </a:xfrm>
          <a:prstGeom prst="roundRect">
            <a:avLst/>
          </a:prstGeom>
          <a:solidFill>
            <a:srgbClr val="4478A8"/>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sz="1400">
              <a:solidFill>
                <a:srgbClr val="E4E9F3"/>
              </a:solidFill>
            </a:endParaRPr>
          </a:p>
          <a:p>
            <a:pPr algn="ctr"/>
            <a:r>
              <a:rPr lang="en-GB" sz="1400">
                <a:solidFill>
                  <a:srgbClr val="E4E9F3"/>
                </a:solidFill>
              </a:rPr>
              <a:t>Work pattern	</a:t>
            </a:r>
          </a:p>
        </p:txBody>
      </p:sp>
    </p:spTree>
    <p:extLst>
      <p:ext uri="{BB962C8B-B14F-4D97-AF65-F5344CB8AC3E}">
        <p14:creationId xmlns:p14="http://schemas.microsoft.com/office/powerpoint/2010/main" val="1334069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6096000" y="2293037"/>
            <a:ext cx="5622958" cy="4013378"/>
          </a:xfrm>
          <a:solidFill>
            <a:srgbClr val="E4E9F3"/>
          </a:solidFill>
        </p:spPr>
        <p:txBody>
          <a:bodyPr vert="horz" lIns="91440" tIns="45720" rIns="91440" bIns="45720" rtlCol="0" anchor="t">
            <a:noAutofit/>
          </a:bodyPr>
          <a:lstStyle/>
          <a:p>
            <a:pPr marL="0" indent="0">
              <a:buNone/>
            </a:pPr>
            <a:r>
              <a:rPr lang="en-US" sz="1700">
                <a:solidFill>
                  <a:srgbClr val="4478A8"/>
                </a:solidFill>
                <a:latin typeface="Arial"/>
                <a:cs typeface="Arial"/>
              </a:rPr>
              <a:t>Complete in guided discussion groups reflecting on bowtie model as a framework for fatigue management</a:t>
            </a:r>
            <a:endParaRPr lang="en-GB" sz="1700">
              <a:solidFill>
                <a:srgbClr val="4478A8"/>
              </a:solidFill>
              <a:latin typeface="Arial"/>
              <a:cs typeface="Arial"/>
            </a:endParaRPr>
          </a:p>
          <a:p>
            <a:pPr marL="514350" indent="-514350">
              <a:buFont typeface="Arial" panose="020B0604020202020204" pitchFamily="34" charset="0"/>
              <a:buAutoNum type="arabicPeriod"/>
            </a:pPr>
            <a:r>
              <a:rPr lang="en-US" sz="1700">
                <a:solidFill>
                  <a:srgbClr val="4478A8"/>
                </a:solidFill>
                <a:latin typeface="Arial"/>
                <a:cs typeface="Arial"/>
              </a:rPr>
              <a:t>Identify a familiar incident – or if preferred consider the renowned incident described here. </a:t>
            </a:r>
            <a:endParaRPr lang="en-GB" sz="1700">
              <a:solidFill>
                <a:srgbClr val="4478A8"/>
              </a:solidFill>
              <a:latin typeface="Arial"/>
              <a:cs typeface="Arial"/>
            </a:endParaRPr>
          </a:p>
          <a:p>
            <a:pPr marL="514350" indent="-514350">
              <a:buAutoNum type="arabicPeriod"/>
            </a:pPr>
            <a:r>
              <a:rPr lang="en-US" sz="1700">
                <a:solidFill>
                  <a:srgbClr val="4478A8"/>
                </a:solidFill>
                <a:latin typeface="Arial"/>
                <a:cs typeface="Arial"/>
              </a:rPr>
              <a:t>Explore and record the full breadth of possible causes (risk factors leading to the fatigue state)</a:t>
            </a:r>
            <a:endParaRPr lang="en-GB" sz="1700">
              <a:solidFill>
                <a:srgbClr val="4478A8"/>
              </a:solidFill>
              <a:latin typeface="Arial"/>
              <a:ea typeface="Calibri" panose="020F0502020204030204"/>
              <a:cs typeface="Arial"/>
            </a:endParaRPr>
          </a:p>
          <a:p>
            <a:pPr marL="514350" indent="-514350">
              <a:buAutoNum type="arabicPeriod"/>
            </a:pPr>
            <a:r>
              <a:rPr lang="en-US" sz="1700">
                <a:solidFill>
                  <a:srgbClr val="4478A8"/>
                </a:solidFill>
                <a:latin typeface="Arial"/>
                <a:cs typeface="Arial"/>
              </a:rPr>
              <a:t>Discuss how you think fatigue might have played a role – what about the state of the individual changed, what elements of fatigue led to event, e.g. change in attention to detail, shift towards risky behaviour, poor decision making?</a:t>
            </a:r>
            <a:endParaRPr lang="en-GB" sz="1700">
              <a:solidFill>
                <a:srgbClr val="4478A8"/>
              </a:solidFill>
              <a:latin typeface="Arial"/>
              <a:ea typeface="Calibri" panose="020F0502020204030204"/>
              <a:cs typeface="Arial"/>
            </a:endParaRPr>
          </a:p>
          <a:p>
            <a:pPr marL="514350" indent="-514350">
              <a:buAutoNum type="arabicPeriod"/>
            </a:pPr>
            <a:r>
              <a:rPr lang="en-US" sz="1700">
                <a:solidFill>
                  <a:srgbClr val="4478A8"/>
                </a:solidFill>
                <a:latin typeface="Arial"/>
                <a:cs typeface="Arial"/>
              </a:rPr>
              <a:t>What were the consequences / outcomes?</a:t>
            </a:r>
            <a:endParaRPr lang="en-GB" sz="1700">
              <a:solidFill>
                <a:srgbClr val="4478A8"/>
              </a:solidFill>
              <a:latin typeface="Arial"/>
              <a:ea typeface="Calibri" panose="020F0502020204030204"/>
              <a:cs typeface="Arial"/>
            </a:endParaRPr>
          </a:p>
          <a:p>
            <a:pPr marL="514350" indent="-514350">
              <a:buAutoNum type="arabicPeriod"/>
            </a:pPr>
            <a:r>
              <a:rPr lang="en-US" sz="1700">
                <a:solidFill>
                  <a:srgbClr val="4478A8"/>
                </a:solidFill>
                <a:latin typeface="Arial"/>
                <a:cs typeface="Arial"/>
              </a:rPr>
              <a:t>What lessons should be learned and what changes should made to improve fatigue management?</a:t>
            </a:r>
            <a:endParaRPr lang="en-US" sz="1700">
              <a:solidFill>
                <a:srgbClr val="4478A8"/>
              </a:solidFill>
              <a:latin typeface="Arial"/>
              <a:ea typeface="Calibri" panose="020F0502020204030204"/>
              <a:cs typeface="Arial"/>
            </a:endParaRP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220980" y="968886"/>
            <a:ext cx="10515600" cy="1325563"/>
          </a:xfrm>
        </p:spPr>
        <p:txBody>
          <a:bodyPr>
            <a:normAutofit/>
          </a:bodyPr>
          <a:lstStyle/>
          <a:p>
            <a:r>
              <a:rPr lang="en-US">
                <a:solidFill>
                  <a:srgbClr val="4478A8"/>
                </a:solidFill>
                <a:latin typeface="Arial"/>
                <a:cs typeface="Arial"/>
              </a:rPr>
              <a:t>Optional training exercise: </a:t>
            </a:r>
            <a:br>
              <a:rPr lang="en-US">
                <a:latin typeface="Arial" panose="020B0604020202020204" pitchFamily="34" charset="0"/>
                <a:cs typeface="Arial" panose="020B0604020202020204" pitchFamily="34" charset="0"/>
              </a:rPr>
            </a:br>
            <a:r>
              <a:rPr lang="en-US">
                <a:solidFill>
                  <a:srgbClr val="4478A8"/>
                </a:solidFill>
                <a:latin typeface="Arial"/>
                <a:cs typeface="Arial"/>
              </a:rPr>
              <a:t>Review a case studies</a:t>
            </a:r>
            <a:endParaRPr lang="en-GB">
              <a:solidFill>
                <a:srgbClr val="4478A8"/>
              </a:solidFill>
              <a:latin typeface="Arial"/>
              <a:cs typeface="Arial"/>
            </a:endParaRPr>
          </a:p>
        </p:txBody>
      </p:sp>
      <p:pic>
        <p:nvPicPr>
          <p:cNvPr id="7" name="Picture 6" descr="A blue and black logo&#10;&#10;Description automatically generated">
            <a:extLst>
              <a:ext uri="{FF2B5EF4-FFF2-40B4-BE49-F238E27FC236}">
                <a16:creationId xmlns:a16="http://schemas.microsoft.com/office/drawing/2014/main" id="{23AB605D-BAE4-0BD6-6554-26AE80DA7D33}"/>
              </a:ext>
            </a:extLst>
          </p:cNvPr>
          <p:cNvPicPr>
            <a:picLocks noChangeAspect="1"/>
          </p:cNvPicPr>
          <p:nvPr/>
        </p:nvPicPr>
        <p:blipFill>
          <a:blip r:embed="rId4"/>
          <a:stretch>
            <a:fillRect/>
          </a:stretch>
        </p:blipFill>
        <p:spPr>
          <a:xfrm>
            <a:off x="10263023" y="-1021"/>
            <a:ext cx="1926678" cy="1939815"/>
          </a:xfrm>
          <a:prstGeom prst="rect">
            <a:avLst/>
          </a:prstGeom>
        </p:spPr>
      </p:pic>
      <p:sp>
        <p:nvSpPr>
          <p:cNvPr id="6" name="Rectangle 5">
            <a:extLst>
              <a:ext uri="{FF2B5EF4-FFF2-40B4-BE49-F238E27FC236}">
                <a16:creationId xmlns:a16="http://schemas.microsoft.com/office/drawing/2014/main" id="{3F25F050-B286-8A40-8E87-15C2F0E82269}"/>
              </a:ext>
            </a:extLst>
          </p:cNvPr>
          <p:cNvSpPr/>
          <p:nvPr/>
        </p:nvSpPr>
        <p:spPr>
          <a:xfrm flipV="1">
            <a:off x="250329" y="2176430"/>
            <a:ext cx="10335985" cy="49110"/>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Content Placeholder 2">
            <a:extLst>
              <a:ext uri="{FF2B5EF4-FFF2-40B4-BE49-F238E27FC236}">
                <a16:creationId xmlns:a16="http://schemas.microsoft.com/office/drawing/2014/main" id="{578B2458-1771-A24F-E344-635F82DDDFF2}"/>
              </a:ext>
            </a:extLst>
          </p:cNvPr>
          <p:cNvSpPr txBox="1">
            <a:spLocks/>
          </p:cNvSpPr>
          <p:nvPr/>
        </p:nvSpPr>
        <p:spPr>
          <a:xfrm>
            <a:off x="327090" y="2873607"/>
            <a:ext cx="5563291" cy="3145355"/>
          </a:xfrm>
          <a:prstGeom prst="rect">
            <a:avLst/>
          </a:prstGeom>
          <a:solidFill>
            <a:srgbClr val="E4E9F3"/>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spcAft>
                <a:spcPts val="800"/>
              </a:spcAft>
              <a:buNone/>
            </a:pPr>
            <a:r>
              <a:rPr lang="en-GB" sz="2000" b="1" kern="100">
                <a:solidFill>
                  <a:srgbClr val="4478A8"/>
                </a:solidFill>
                <a:effectLst/>
                <a:latin typeface="Arial" panose="020B0604020202020204" pitchFamily="34" charset="0"/>
                <a:ea typeface="Aptos" panose="020B0004020202020204" pitchFamily="34" charset="0"/>
                <a:cs typeface="Arial" panose="020B0604020202020204" pitchFamily="34" charset="0"/>
              </a:rPr>
              <a:t>Context:</a:t>
            </a:r>
          </a:p>
          <a:p>
            <a:pPr marL="0" indent="0">
              <a:lnSpc>
                <a:spcPct val="115000"/>
              </a:lnSpc>
              <a:spcAft>
                <a:spcPts val="800"/>
              </a:spcAft>
              <a:buNone/>
            </a:pPr>
            <a:r>
              <a:rPr lang="en-US" sz="1600" b="1" i="0">
                <a:solidFill>
                  <a:srgbClr val="4478A8"/>
                </a:solidFill>
                <a:effectLst/>
                <a:latin typeface="Arial" panose="020B0604020202020204" pitchFamily="34" charset="0"/>
                <a:cs typeface="Arial" panose="020B0604020202020204" pitchFamily="34" charset="0"/>
              </a:rPr>
              <a:t>On June 19th, 2013, at around 5:30 AM, following a job that concluded at 3:40 AM, two welders were driving back on the A1 when their van veered off the carriage way into a layby, colliding with a parked lorry.</a:t>
            </a:r>
            <a:br>
              <a:rPr lang="en-US" sz="1600" b="1">
                <a:solidFill>
                  <a:srgbClr val="4478A8"/>
                </a:solidFill>
                <a:latin typeface="Arial" panose="020B0604020202020204" pitchFamily="34" charset="0"/>
                <a:cs typeface="Arial" panose="020B0604020202020204" pitchFamily="34" charset="0"/>
              </a:rPr>
            </a:br>
            <a:br>
              <a:rPr lang="en-US" sz="1600" b="1">
                <a:solidFill>
                  <a:srgbClr val="4478A8"/>
                </a:solidFill>
                <a:latin typeface="Arial" panose="020B0604020202020204" pitchFamily="34" charset="0"/>
                <a:cs typeface="Arial" panose="020B0604020202020204" pitchFamily="34" charset="0"/>
              </a:rPr>
            </a:br>
            <a:r>
              <a:rPr lang="en-US" sz="1600" b="1" i="0">
                <a:solidFill>
                  <a:srgbClr val="4478A8"/>
                </a:solidFill>
                <a:effectLst/>
                <a:latin typeface="Arial" panose="020B0604020202020204" pitchFamily="34" charset="0"/>
                <a:cs typeface="Arial" panose="020B0604020202020204" pitchFamily="34" charset="0"/>
              </a:rPr>
              <a:t>Tragically, this accident resulted in the deaths of both employees. The driver of the van had been reported to have worked for 26 hours leading up to the crash.</a:t>
            </a:r>
            <a:br>
              <a:rPr lang="en-US" sz="1600" b="1" i="0">
                <a:solidFill>
                  <a:srgbClr val="4478A8"/>
                </a:solidFill>
                <a:effectLst/>
                <a:latin typeface="Arial" panose="020B0604020202020204" pitchFamily="34" charset="0"/>
                <a:cs typeface="Arial" panose="020B0604020202020204" pitchFamily="34" charset="0"/>
              </a:rPr>
            </a:br>
            <a:endParaRPr lang="en-GB" sz="2400" b="1" kern="100">
              <a:solidFill>
                <a:srgbClr val="4478A8"/>
              </a:solidFill>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958142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AD04B-29B9-9264-C63F-785AFE556D7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61EDBB-960F-1443-C3FA-5851C47F91F1}"/>
              </a:ext>
            </a:extLst>
          </p:cNvPr>
          <p:cNvSpPr>
            <a:spLocks noGrp="1"/>
          </p:cNvSpPr>
          <p:nvPr>
            <p:ph idx="1"/>
          </p:nvPr>
        </p:nvSpPr>
        <p:spPr>
          <a:xfrm>
            <a:off x="380598" y="2342418"/>
            <a:ext cx="5169967" cy="2852618"/>
          </a:xfrm>
          <a:solidFill>
            <a:srgbClr val="E4E9F3"/>
          </a:solidFill>
        </p:spPr>
        <p:txBody>
          <a:bodyPr vert="horz" lIns="91440" tIns="45720" rIns="91440" bIns="45720" rtlCol="0" anchor="t">
            <a:noAutofit/>
          </a:bodyPr>
          <a:lstStyle/>
          <a:p>
            <a:pPr marL="0" indent="0">
              <a:buNone/>
            </a:pPr>
            <a:r>
              <a:rPr lang="en-US" sz="1600" b="1">
                <a:solidFill>
                  <a:srgbClr val="4478A8"/>
                </a:solidFill>
                <a:latin typeface="Arial"/>
                <a:ea typeface="Calibri" panose="020F0502020204030204"/>
                <a:cs typeface="Arial"/>
              </a:rPr>
              <a:t>Causes: </a:t>
            </a:r>
            <a:endParaRPr lang="en-US" sz="1600" b="1">
              <a:solidFill>
                <a:srgbClr val="4478A8"/>
              </a:solidFill>
              <a:latin typeface="Arial" panose="020B0604020202020204" pitchFamily="34" charset="0"/>
              <a:ea typeface="Calibri" panose="020F0502020204030204"/>
              <a:cs typeface="Arial" panose="020B0604020202020204" pitchFamily="34" charset="0"/>
            </a:endParaRPr>
          </a:p>
          <a:p>
            <a:pPr marL="0" indent="0">
              <a:lnSpc>
                <a:spcPct val="100000"/>
              </a:lnSpc>
              <a:buNone/>
            </a:pPr>
            <a:r>
              <a:rPr lang="en-GB" sz="1400" kern="100">
                <a:solidFill>
                  <a:srgbClr val="4478A8"/>
                </a:solidFill>
                <a:effectLst/>
                <a:latin typeface="Arial"/>
                <a:ea typeface="Aptos" panose="020B0004020202020204" pitchFamily="34" charset="0"/>
                <a:cs typeface="Arial"/>
              </a:rPr>
              <a:t>Situational</a:t>
            </a:r>
            <a:r>
              <a:rPr lang="en-GB" sz="1400" kern="100">
                <a:solidFill>
                  <a:srgbClr val="4478A8"/>
                </a:solidFill>
                <a:latin typeface="Arial"/>
                <a:ea typeface="Aptos" panose="020B0004020202020204" pitchFamily="34" charset="0"/>
                <a:cs typeface="Arial"/>
              </a:rPr>
              <a:t> </a:t>
            </a:r>
            <a:endParaRPr lang="en-GB" sz="1400" kern="100">
              <a:solidFill>
                <a:srgbClr val="4478A8"/>
              </a:solidFill>
              <a:effectLst/>
              <a:latin typeface="Arial" panose="020B0604020202020204" pitchFamily="34" charset="0"/>
              <a:ea typeface="Aptos" panose="020B0004020202020204" pitchFamily="34" charset="0"/>
              <a:cs typeface="Arial" panose="020B0604020202020204" pitchFamily="34" charset="0"/>
            </a:endParaRPr>
          </a:p>
          <a:p>
            <a:pPr lvl="0">
              <a:lnSpc>
                <a:spcPct val="100000"/>
              </a:lnSpc>
            </a:pPr>
            <a:r>
              <a:rPr lang="en-GB" sz="1400" kern="100">
                <a:solidFill>
                  <a:srgbClr val="4478A8"/>
                </a:solidFill>
                <a:effectLst/>
                <a:latin typeface="Arial" panose="020B0604020202020204" pitchFamily="34" charset="0"/>
                <a:ea typeface="Aptos" panose="020B0004020202020204" pitchFamily="34" charset="0"/>
                <a:cs typeface="Arial" panose="020B0604020202020204" pitchFamily="34" charset="0"/>
              </a:rPr>
              <a:t>Long duty periods (had been working since the day prior)</a:t>
            </a:r>
          </a:p>
          <a:p>
            <a:pPr lvl="0">
              <a:lnSpc>
                <a:spcPct val="100000"/>
              </a:lnSpc>
            </a:pPr>
            <a:r>
              <a:rPr lang="en-GB" sz="1400" kern="100">
                <a:solidFill>
                  <a:srgbClr val="4478A8"/>
                </a:solidFill>
                <a:effectLst/>
                <a:latin typeface="Arial" panose="020B0604020202020204" pitchFamily="34" charset="0"/>
                <a:ea typeface="Aptos" panose="020B0004020202020204" pitchFamily="34" charset="0"/>
                <a:cs typeface="Arial" panose="020B0604020202020204" pitchFamily="34" charset="0"/>
              </a:rPr>
              <a:t>Long periods of travel (travelled for 12 hours within the last day)</a:t>
            </a:r>
          </a:p>
          <a:p>
            <a:pPr lvl="0">
              <a:lnSpc>
                <a:spcPct val="100000"/>
              </a:lnSpc>
            </a:pPr>
            <a:r>
              <a:rPr lang="en-GB" sz="1400" kern="100">
                <a:solidFill>
                  <a:srgbClr val="4478A8"/>
                </a:solidFill>
                <a:effectLst/>
                <a:latin typeface="Arial" panose="020B0604020202020204" pitchFamily="34" charset="0"/>
                <a:ea typeface="Aptos" panose="020B0004020202020204" pitchFamily="34" charset="0"/>
                <a:cs typeface="Arial" panose="020B0604020202020204" pitchFamily="34" charset="0"/>
              </a:rPr>
              <a:t>Waited for job to start – was then cancelled, giving a monotonous workload for both</a:t>
            </a:r>
          </a:p>
          <a:p>
            <a:pPr marL="0" indent="0">
              <a:lnSpc>
                <a:spcPct val="100000"/>
              </a:lnSpc>
              <a:spcAft>
                <a:spcPts val="800"/>
              </a:spcAft>
              <a:buNone/>
            </a:pPr>
            <a:r>
              <a:rPr lang="en-GB" sz="1400" kern="100">
                <a:solidFill>
                  <a:srgbClr val="4478A8"/>
                </a:solidFill>
                <a:effectLst/>
                <a:latin typeface="Arial"/>
                <a:ea typeface="Aptos" panose="020B0004020202020204" pitchFamily="34" charset="0"/>
                <a:cs typeface="Arial"/>
              </a:rPr>
              <a:t>Organisational</a:t>
            </a:r>
            <a:r>
              <a:rPr lang="en-GB" sz="1400" kern="100">
                <a:solidFill>
                  <a:srgbClr val="4478A8"/>
                </a:solidFill>
                <a:latin typeface="Arial"/>
                <a:ea typeface="Aptos" panose="020B0004020202020204" pitchFamily="34" charset="0"/>
                <a:cs typeface="Arial"/>
              </a:rPr>
              <a:t> </a:t>
            </a:r>
            <a:endParaRPr lang="en-GB" sz="1400" kern="100">
              <a:solidFill>
                <a:srgbClr val="4478A8"/>
              </a:solidFill>
              <a:effectLst/>
              <a:latin typeface="Arial" panose="020B0604020202020204" pitchFamily="34" charset="0"/>
              <a:ea typeface="Aptos" panose="020B0004020202020204" pitchFamily="34" charset="0"/>
              <a:cs typeface="Arial" panose="020B0604020202020204" pitchFamily="34" charset="0"/>
            </a:endParaRPr>
          </a:p>
          <a:p>
            <a:pPr>
              <a:lnSpc>
                <a:spcPct val="100000"/>
              </a:lnSpc>
              <a:spcAft>
                <a:spcPts val="800"/>
              </a:spcAft>
            </a:pPr>
            <a:r>
              <a:rPr lang="en-GB" sz="1400" kern="100">
                <a:solidFill>
                  <a:srgbClr val="4478A8"/>
                </a:solidFill>
                <a:effectLst/>
                <a:latin typeface="Arial"/>
                <a:ea typeface="Aptos" panose="020B0004020202020204" pitchFamily="34" charset="0"/>
                <a:cs typeface="Arial"/>
              </a:rPr>
              <a:t>Lack of implementation of risk assessment to monitor fatigue</a:t>
            </a:r>
          </a:p>
          <a:p>
            <a:pPr marL="0" indent="0">
              <a:buNone/>
            </a:pPr>
            <a:endParaRPr lang="en-US" sz="1700">
              <a:solidFill>
                <a:srgbClr val="4478A8"/>
              </a:solidFill>
              <a:latin typeface="Arial"/>
              <a:ea typeface="Calibri" panose="020F0502020204030204"/>
              <a:cs typeface="Arial"/>
            </a:endParaRPr>
          </a:p>
          <a:p>
            <a:pPr marL="0" indent="0">
              <a:buNone/>
            </a:pPr>
            <a:endParaRPr lang="en-US" sz="1700">
              <a:solidFill>
                <a:srgbClr val="4478A8"/>
              </a:solidFill>
              <a:latin typeface="Arial"/>
              <a:ea typeface="Calibri" panose="020F0502020204030204"/>
              <a:cs typeface="Arial"/>
            </a:endParaRPr>
          </a:p>
        </p:txBody>
      </p:sp>
      <p:pic>
        <p:nvPicPr>
          <p:cNvPr id="4" name="Picture 3">
            <a:extLst>
              <a:ext uri="{FF2B5EF4-FFF2-40B4-BE49-F238E27FC236}">
                <a16:creationId xmlns:a16="http://schemas.microsoft.com/office/drawing/2014/main" id="{2B142B9E-C319-E4C6-B391-402F850F519F}"/>
              </a:ext>
            </a:extLst>
          </p:cNvPr>
          <p:cNvPicPr>
            <a:picLocks noChangeAspect="1"/>
          </p:cNvPicPr>
          <p:nvPr/>
        </p:nvPicPr>
        <p:blipFill>
          <a:blip r:embed="rId3"/>
          <a:stretch>
            <a:fillRect/>
          </a:stretch>
        </p:blipFill>
        <p:spPr>
          <a:xfrm>
            <a:off x="222421" y="180734"/>
            <a:ext cx="3446902" cy="655682"/>
          </a:xfrm>
          <a:prstGeom prst="rect">
            <a:avLst/>
          </a:prstGeom>
        </p:spPr>
      </p:pic>
      <p:sp>
        <p:nvSpPr>
          <p:cNvPr id="2" name="Title 1">
            <a:extLst>
              <a:ext uri="{FF2B5EF4-FFF2-40B4-BE49-F238E27FC236}">
                <a16:creationId xmlns:a16="http://schemas.microsoft.com/office/drawing/2014/main" id="{7C59A5A5-3EE1-9CEB-8B55-CCDE79FD8AC3}"/>
              </a:ext>
            </a:extLst>
          </p:cNvPr>
          <p:cNvSpPr>
            <a:spLocks noGrp="1"/>
          </p:cNvSpPr>
          <p:nvPr>
            <p:ph type="title"/>
          </p:nvPr>
        </p:nvSpPr>
        <p:spPr>
          <a:xfrm>
            <a:off x="220980" y="968886"/>
            <a:ext cx="10515600" cy="1325563"/>
          </a:xfrm>
        </p:spPr>
        <p:txBody>
          <a:bodyPr>
            <a:normAutofit/>
          </a:bodyPr>
          <a:lstStyle/>
          <a:p>
            <a:r>
              <a:rPr lang="en-US">
                <a:solidFill>
                  <a:srgbClr val="4478A8"/>
                </a:solidFill>
                <a:latin typeface="Arial" panose="020B0604020202020204" pitchFamily="34" charset="0"/>
                <a:cs typeface="Arial" panose="020B0604020202020204" pitchFamily="34" charset="0"/>
              </a:rPr>
              <a:t>Optional training exercise: </a:t>
            </a:r>
            <a:br>
              <a:rPr lang="en-US">
                <a:latin typeface="Arial" panose="020B0604020202020204" pitchFamily="34" charset="0"/>
                <a:cs typeface="Arial" panose="020B0604020202020204" pitchFamily="34" charset="0"/>
              </a:rPr>
            </a:br>
            <a:r>
              <a:rPr lang="en-US">
                <a:solidFill>
                  <a:srgbClr val="4478A8"/>
                </a:solidFill>
                <a:latin typeface="Arial" panose="020B0604020202020204" pitchFamily="34" charset="0"/>
                <a:cs typeface="Arial" panose="020B0604020202020204" pitchFamily="34" charset="0"/>
              </a:rPr>
              <a:t>Trainer notes </a:t>
            </a:r>
            <a:endParaRPr lang="en-GB">
              <a:solidFill>
                <a:srgbClr val="4478A8"/>
              </a:solidFill>
              <a:latin typeface="Arial" panose="020B0604020202020204" pitchFamily="34" charset="0"/>
              <a:cs typeface="Arial" panose="020B0604020202020204" pitchFamily="34" charset="0"/>
            </a:endParaRPr>
          </a:p>
        </p:txBody>
      </p:sp>
      <p:pic>
        <p:nvPicPr>
          <p:cNvPr id="7" name="Picture 6" descr="A blue and black logo&#10;&#10;Description automatically generated">
            <a:extLst>
              <a:ext uri="{FF2B5EF4-FFF2-40B4-BE49-F238E27FC236}">
                <a16:creationId xmlns:a16="http://schemas.microsoft.com/office/drawing/2014/main" id="{6AD47D20-9BEB-3CAE-7420-D8D1AB1FAE9D}"/>
              </a:ext>
            </a:extLst>
          </p:cNvPr>
          <p:cNvPicPr>
            <a:picLocks noChangeAspect="1"/>
          </p:cNvPicPr>
          <p:nvPr/>
        </p:nvPicPr>
        <p:blipFill>
          <a:blip r:embed="rId4"/>
          <a:stretch>
            <a:fillRect/>
          </a:stretch>
        </p:blipFill>
        <p:spPr>
          <a:xfrm>
            <a:off x="10263023" y="-1021"/>
            <a:ext cx="1926678" cy="1939815"/>
          </a:xfrm>
          <a:prstGeom prst="rect">
            <a:avLst/>
          </a:prstGeom>
        </p:spPr>
      </p:pic>
      <p:sp>
        <p:nvSpPr>
          <p:cNvPr id="6" name="Rectangle 5">
            <a:extLst>
              <a:ext uri="{FF2B5EF4-FFF2-40B4-BE49-F238E27FC236}">
                <a16:creationId xmlns:a16="http://schemas.microsoft.com/office/drawing/2014/main" id="{5ADE2A68-9085-4363-1E06-808ACFC66E81}"/>
              </a:ext>
            </a:extLst>
          </p:cNvPr>
          <p:cNvSpPr/>
          <p:nvPr/>
        </p:nvSpPr>
        <p:spPr>
          <a:xfrm flipV="1">
            <a:off x="250329" y="2176430"/>
            <a:ext cx="10335985" cy="49110"/>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Action Button: Go Home 12">
            <a:hlinkClick r:id="rId5" action="ppaction://hlinksldjump" highlightClick="1"/>
            <a:extLst>
              <a:ext uri="{FF2B5EF4-FFF2-40B4-BE49-F238E27FC236}">
                <a16:creationId xmlns:a16="http://schemas.microsoft.com/office/drawing/2014/main" id="{A497409E-32F8-E046-2A8E-0660FB3ECCB8}"/>
              </a:ext>
            </a:extLst>
          </p:cNvPr>
          <p:cNvSpPr/>
          <p:nvPr/>
        </p:nvSpPr>
        <p:spPr>
          <a:xfrm>
            <a:off x="10329641" y="6375324"/>
            <a:ext cx="513347" cy="360947"/>
          </a:xfrm>
          <a:prstGeom prst="actionButtonHome">
            <a:avLst/>
          </a:prstGeom>
          <a:solidFill>
            <a:srgbClr val="E4E9F3"/>
          </a:solidFill>
          <a:ln>
            <a:noFill/>
          </a:ln>
        </p:spPr>
        <p:style>
          <a:lnRef idx="2">
            <a:schemeClr val="accent2"/>
          </a:lnRef>
          <a:fillRef idx="1">
            <a:schemeClr val="lt1"/>
          </a:fillRef>
          <a:effectRef idx="0">
            <a:schemeClr val="accent2"/>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endParaRPr lang="en-GB">
              <a:solidFill>
                <a:srgbClr val="487FB3"/>
              </a:solidFill>
            </a:endParaRPr>
          </a:p>
        </p:txBody>
      </p:sp>
      <p:sp>
        <p:nvSpPr>
          <p:cNvPr id="9" name="Content Placeholder 2">
            <a:extLst>
              <a:ext uri="{FF2B5EF4-FFF2-40B4-BE49-F238E27FC236}">
                <a16:creationId xmlns:a16="http://schemas.microsoft.com/office/drawing/2014/main" id="{46639812-FCDC-7D0F-D69E-7937F06CBE16}"/>
              </a:ext>
            </a:extLst>
          </p:cNvPr>
          <p:cNvSpPr txBox="1">
            <a:spLocks/>
          </p:cNvSpPr>
          <p:nvPr/>
        </p:nvSpPr>
        <p:spPr>
          <a:xfrm>
            <a:off x="5839325" y="2342418"/>
            <a:ext cx="3192379" cy="2852618"/>
          </a:xfrm>
          <a:prstGeom prst="rect">
            <a:avLst/>
          </a:prstGeom>
          <a:solidFill>
            <a:srgbClr val="E4E9F3"/>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800"/>
              </a:spcAft>
              <a:buNone/>
            </a:pPr>
            <a:r>
              <a:rPr lang="en-GB" sz="1600" b="1" kern="100">
                <a:solidFill>
                  <a:srgbClr val="4478A8"/>
                </a:solidFill>
                <a:effectLst/>
                <a:latin typeface="Arial" panose="020B0604020202020204" pitchFamily="34" charset="0"/>
                <a:ea typeface="Aptos" panose="020B0004020202020204" pitchFamily="34" charset="0"/>
                <a:cs typeface="Arial" panose="020B0604020202020204" pitchFamily="34" charset="0"/>
              </a:rPr>
              <a:t>State:</a:t>
            </a:r>
          </a:p>
          <a:p>
            <a:pPr marL="342900" indent="-342900">
              <a:lnSpc>
                <a:spcPct val="100000"/>
              </a:lnSpc>
              <a:buFont typeface="Symbol" panose="05050102010706020507" pitchFamily="18" charset="2"/>
              <a:buChar char=""/>
            </a:pPr>
            <a:r>
              <a:rPr lang="en-GB" sz="1400" kern="100">
                <a:solidFill>
                  <a:srgbClr val="4478A8"/>
                </a:solidFill>
                <a:latin typeface="Arial" panose="020B0604020202020204" pitchFamily="34" charset="0"/>
                <a:ea typeface="Aptos" panose="020B0004020202020204" pitchFamily="34" charset="0"/>
                <a:cs typeface="Arial" panose="020B0604020202020204" pitchFamily="34" charset="0"/>
              </a:rPr>
              <a:t>Increased physiological sleepiness, with a strong drive to rest/sleep</a:t>
            </a:r>
          </a:p>
          <a:p>
            <a:pPr marL="342900" lvl="0" indent="-342900">
              <a:lnSpc>
                <a:spcPct val="100000"/>
              </a:lnSpc>
              <a:buFont typeface="Symbol" panose="05050102010706020507" pitchFamily="18" charset="2"/>
              <a:buChar char=""/>
            </a:pPr>
            <a:r>
              <a:rPr lang="en-GB" sz="1400" kern="100">
                <a:solidFill>
                  <a:srgbClr val="4478A8"/>
                </a:solidFill>
                <a:latin typeface="Arial"/>
                <a:ea typeface="Aptos" panose="020B0004020202020204" pitchFamily="34" charset="0"/>
                <a:cs typeface="Arial"/>
              </a:rPr>
              <a:t>Information processing</a:t>
            </a:r>
            <a:r>
              <a:rPr lang="en-GB" sz="1400" kern="100">
                <a:solidFill>
                  <a:srgbClr val="4478A8"/>
                </a:solidFill>
                <a:effectLst/>
                <a:latin typeface="Arial"/>
                <a:ea typeface="Aptos" panose="020B0004020202020204" pitchFamily="34" charset="0"/>
                <a:cs typeface="Arial"/>
              </a:rPr>
              <a:t>: Reduced mental capacity, decreased </a:t>
            </a:r>
            <a:r>
              <a:rPr lang="en-GB" sz="1400" kern="100">
                <a:solidFill>
                  <a:srgbClr val="4478A8"/>
                </a:solidFill>
                <a:latin typeface="Arial"/>
                <a:ea typeface="Aptos" panose="020B0004020202020204" pitchFamily="34" charset="0"/>
                <a:cs typeface="Arial"/>
              </a:rPr>
              <a:t>decision-making</a:t>
            </a:r>
            <a:r>
              <a:rPr lang="en-GB" sz="1400" kern="100">
                <a:solidFill>
                  <a:srgbClr val="4478A8"/>
                </a:solidFill>
                <a:effectLst/>
                <a:latin typeface="Arial"/>
                <a:ea typeface="Aptos" panose="020B0004020202020204" pitchFamily="34" charset="0"/>
                <a:cs typeface="Arial"/>
              </a:rPr>
              <a:t> capability and inattentiveness</a:t>
            </a:r>
          </a:p>
          <a:p>
            <a:pPr marL="342900" lvl="0" indent="-342900">
              <a:lnSpc>
                <a:spcPct val="100000"/>
              </a:lnSpc>
              <a:buFont typeface="Symbol" panose="05050102010706020507" pitchFamily="18" charset="2"/>
              <a:buChar char=""/>
            </a:pPr>
            <a:r>
              <a:rPr lang="en-GB" sz="1400" kern="100">
                <a:solidFill>
                  <a:srgbClr val="4478A8"/>
                </a:solidFill>
                <a:effectLst/>
                <a:latin typeface="Arial"/>
                <a:ea typeface="Aptos" panose="020B0004020202020204" pitchFamily="34" charset="0"/>
                <a:cs typeface="Arial"/>
              </a:rPr>
              <a:t>Subjective state: Feelings of </a:t>
            </a:r>
            <a:r>
              <a:rPr lang="en-GB" sz="1400" kern="100">
                <a:solidFill>
                  <a:srgbClr val="4478A8"/>
                </a:solidFill>
                <a:latin typeface="Arial"/>
                <a:ea typeface="Aptos" panose="020B0004020202020204" pitchFamily="34" charset="0"/>
                <a:cs typeface="Arial"/>
              </a:rPr>
              <a:t>tiredness</a:t>
            </a:r>
            <a:r>
              <a:rPr lang="en-GB" sz="1400" kern="100">
                <a:solidFill>
                  <a:srgbClr val="4478A8"/>
                </a:solidFill>
                <a:effectLst/>
                <a:latin typeface="Arial"/>
                <a:ea typeface="Aptos" panose="020B0004020202020204" pitchFamily="34" charset="0"/>
                <a:cs typeface="Arial"/>
              </a:rPr>
              <a:t> and </a:t>
            </a:r>
            <a:r>
              <a:rPr lang="en-GB" sz="1400" kern="100">
                <a:solidFill>
                  <a:srgbClr val="4478A8"/>
                </a:solidFill>
                <a:latin typeface="Arial"/>
                <a:ea typeface="Aptos" panose="020B0004020202020204" pitchFamily="34" charset="0"/>
                <a:cs typeface="Arial"/>
              </a:rPr>
              <a:t>sleepiness.</a:t>
            </a:r>
            <a:endParaRPr lang="en-US" sz="1700">
              <a:solidFill>
                <a:srgbClr val="4478A8"/>
              </a:solidFill>
              <a:latin typeface="Arial"/>
              <a:ea typeface="Calibri" panose="020F0502020204030204"/>
              <a:cs typeface="Arial"/>
            </a:endParaRPr>
          </a:p>
          <a:p>
            <a:pPr marL="0" indent="0">
              <a:buFont typeface="Arial" panose="020B0604020202020204" pitchFamily="34" charset="0"/>
              <a:buNone/>
            </a:pPr>
            <a:endParaRPr lang="en-US" sz="1700">
              <a:solidFill>
                <a:srgbClr val="4478A8"/>
              </a:solidFill>
              <a:latin typeface="Arial"/>
              <a:ea typeface="Calibri" panose="020F0502020204030204"/>
              <a:cs typeface="Arial"/>
            </a:endParaRPr>
          </a:p>
        </p:txBody>
      </p:sp>
      <p:sp>
        <p:nvSpPr>
          <p:cNvPr id="10" name="Content Placeholder 2">
            <a:extLst>
              <a:ext uri="{FF2B5EF4-FFF2-40B4-BE49-F238E27FC236}">
                <a16:creationId xmlns:a16="http://schemas.microsoft.com/office/drawing/2014/main" id="{45DDE3B1-7A24-3494-2F6B-57AEF58C47E5}"/>
              </a:ext>
            </a:extLst>
          </p:cNvPr>
          <p:cNvSpPr txBox="1">
            <a:spLocks/>
          </p:cNvSpPr>
          <p:nvPr/>
        </p:nvSpPr>
        <p:spPr>
          <a:xfrm>
            <a:off x="9320463" y="2342418"/>
            <a:ext cx="2490938" cy="2852618"/>
          </a:xfrm>
          <a:prstGeom prst="rect">
            <a:avLst/>
          </a:prstGeom>
          <a:solidFill>
            <a:srgbClr val="E4E9F3"/>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b="1">
                <a:solidFill>
                  <a:srgbClr val="4478A8"/>
                </a:solidFill>
                <a:latin typeface="Arial" panose="020B0604020202020204" pitchFamily="34" charset="0"/>
                <a:ea typeface="Calibri" panose="020F0502020204030204"/>
                <a:cs typeface="Arial" panose="020B0604020202020204" pitchFamily="34" charset="0"/>
              </a:rPr>
              <a:t>Consequences:</a:t>
            </a:r>
          </a:p>
          <a:p>
            <a:pPr marL="0" indent="0">
              <a:buNone/>
            </a:pPr>
            <a:r>
              <a:rPr lang="en-GB" sz="1400" kern="100">
                <a:solidFill>
                  <a:srgbClr val="4478A8"/>
                </a:solidFill>
                <a:latin typeface="Arial" panose="020B0604020202020204" pitchFamily="34" charset="0"/>
                <a:ea typeface="Aptos" panose="020B0004020202020204" pitchFamily="34" charset="0"/>
                <a:cs typeface="Arial" panose="020B0604020202020204" pitchFamily="34" charset="0"/>
              </a:rPr>
              <a:t>Increased risk of accident resulting from </a:t>
            </a:r>
          </a:p>
          <a:p>
            <a:r>
              <a:rPr lang="en-GB" sz="1400" kern="100">
                <a:solidFill>
                  <a:srgbClr val="4478A8"/>
                </a:solidFill>
                <a:latin typeface="Arial" panose="020B0604020202020204" pitchFamily="34" charset="0"/>
                <a:ea typeface="Aptos" panose="020B0004020202020204" pitchFamily="34" charset="0"/>
                <a:cs typeface="Arial" panose="020B0604020202020204" pitchFamily="34" charset="0"/>
              </a:rPr>
              <a:t>Impaired performance </a:t>
            </a:r>
          </a:p>
          <a:p>
            <a:r>
              <a:rPr lang="en-GB" sz="1400" kern="100">
                <a:solidFill>
                  <a:srgbClr val="4478A8"/>
                </a:solidFill>
                <a:latin typeface="Arial" panose="020B0604020202020204" pitchFamily="34" charset="0"/>
                <a:ea typeface="Aptos" panose="020B0004020202020204" pitchFamily="34" charset="0"/>
                <a:cs typeface="Arial" panose="020B0604020202020204" pitchFamily="34" charset="0"/>
              </a:rPr>
              <a:t>Falling asleep </a:t>
            </a:r>
          </a:p>
          <a:p>
            <a:r>
              <a:rPr lang="en-GB" sz="1400" kern="100">
                <a:solidFill>
                  <a:srgbClr val="4478A8"/>
                </a:solidFill>
                <a:latin typeface="Arial" panose="020B0604020202020204" pitchFamily="34" charset="0"/>
                <a:ea typeface="Aptos" panose="020B0004020202020204" pitchFamily="34" charset="0"/>
                <a:cs typeface="Arial" panose="020B0604020202020204" pitchFamily="34" charset="0"/>
              </a:rPr>
              <a:t>Severe injuries or extreme cases such as this incident can lead to death</a:t>
            </a:r>
            <a:endParaRPr lang="en-US" sz="1700">
              <a:solidFill>
                <a:srgbClr val="4478A8"/>
              </a:solidFill>
              <a:latin typeface="Arial"/>
              <a:ea typeface="Calibri" panose="020F0502020204030204"/>
              <a:cs typeface="Arial"/>
            </a:endParaRPr>
          </a:p>
          <a:p>
            <a:pPr marL="0" indent="0">
              <a:buFont typeface="Arial" panose="020B0604020202020204" pitchFamily="34" charset="0"/>
              <a:buNone/>
            </a:pPr>
            <a:endParaRPr lang="en-US" sz="1700">
              <a:solidFill>
                <a:srgbClr val="4478A8"/>
              </a:solidFill>
              <a:latin typeface="Arial"/>
              <a:ea typeface="Calibri" panose="020F0502020204030204"/>
              <a:cs typeface="Arial"/>
            </a:endParaRPr>
          </a:p>
        </p:txBody>
      </p:sp>
      <p:sp>
        <p:nvSpPr>
          <p:cNvPr id="15" name="Content Placeholder 2">
            <a:extLst>
              <a:ext uri="{FF2B5EF4-FFF2-40B4-BE49-F238E27FC236}">
                <a16:creationId xmlns:a16="http://schemas.microsoft.com/office/drawing/2014/main" id="{A834F00F-1C22-3963-AA74-9734C8123CD6}"/>
              </a:ext>
            </a:extLst>
          </p:cNvPr>
          <p:cNvSpPr txBox="1">
            <a:spLocks/>
          </p:cNvSpPr>
          <p:nvPr/>
        </p:nvSpPr>
        <p:spPr>
          <a:xfrm>
            <a:off x="1638743" y="5322949"/>
            <a:ext cx="9204245" cy="1413322"/>
          </a:xfrm>
          <a:prstGeom prst="rect">
            <a:avLst/>
          </a:prstGeom>
          <a:solidFill>
            <a:srgbClr val="E4E9F3"/>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b="1">
                <a:solidFill>
                  <a:srgbClr val="4478A8"/>
                </a:solidFill>
                <a:latin typeface="Arial"/>
                <a:ea typeface="Calibri" panose="020F0502020204030204"/>
                <a:cs typeface="Arial"/>
              </a:rPr>
              <a:t>Lessons to learned:</a:t>
            </a:r>
          </a:p>
          <a:p>
            <a:r>
              <a:rPr lang="en-GB" sz="1400">
                <a:solidFill>
                  <a:srgbClr val="4478A8"/>
                </a:solidFill>
                <a:latin typeface="Arial" panose="020B0604020202020204" pitchFamily="34" charset="0"/>
                <a:ea typeface="Calibri" panose="020F0502020204030204"/>
                <a:cs typeface="Arial" panose="020B0604020202020204" pitchFamily="34" charset="0"/>
              </a:rPr>
              <a:t>Changes to procedures occurred in 2015, leading to a change in culture within the organisation</a:t>
            </a:r>
          </a:p>
          <a:p>
            <a:r>
              <a:rPr lang="en-GB" sz="1400">
                <a:solidFill>
                  <a:srgbClr val="4478A8"/>
                </a:solidFill>
                <a:latin typeface="Arial" panose="020B0604020202020204" pitchFamily="34" charset="0"/>
                <a:ea typeface="Calibri" panose="020F0502020204030204"/>
                <a:cs typeface="Arial" panose="020B0604020202020204" pitchFamily="34" charset="0"/>
              </a:rPr>
              <a:t>Focused more into the implementation of risk assessment procedures</a:t>
            </a:r>
          </a:p>
          <a:p>
            <a:r>
              <a:rPr lang="en-GB" sz="1400">
                <a:solidFill>
                  <a:srgbClr val="4478A8"/>
                </a:solidFill>
                <a:latin typeface="Arial" panose="020B0604020202020204" pitchFamily="34" charset="0"/>
                <a:ea typeface="Calibri" panose="020F0502020204030204"/>
                <a:cs typeface="Arial" panose="020B0604020202020204" pitchFamily="34" charset="0"/>
              </a:rPr>
              <a:t>Increased accountability on employers to demonstrate suitable arrangements in place to mitigate fatigue</a:t>
            </a:r>
          </a:p>
          <a:p>
            <a:pPr marL="0" indent="0">
              <a:buFont typeface="Arial" panose="020B0604020202020204" pitchFamily="34" charset="0"/>
              <a:buNone/>
            </a:pPr>
            <a:endParaRPr lang="en-GB" sz="1400" kern="100">
              <a:solidFill>
                <a:srgbClr val="4478A8"/>
              </a:solidFill>
              <a:latin typeface="Arial" panose="020B0604020202020204" pitchFamily="34" charset="0"/>
              <a:ea typeface="Aptos" panose="020B0004020202020204" pitchFamily="34" charset="0"/>
              <a:cs typeface="Arial" panose="020B0604020202020204" pitchFamily="34" charset="0"/>
            </a:endParaRPr>
          </a:p>
          <a:p>
            <a:endParaRPr lang="en-GB" sz="1400" kern="100">
              <a:solidFill>
                <a:srgbClr val="4478A8"/>
              </a:solidFill>
              <a:latin typeface="Arial" panose="020B0604020202020204" pitchFamily="34" charset="0"/>
              <a:ea typeface="Aptos" panose="020B0004020202020204" pitchFamily="34" charset="0"/>
              <a:cs typeface="Arial" panose="020B0604020202020204" pitchFamily="34" charset="0"/>
            </a:endParaRPr>
          </a:p>
          <a:p>
            <a:pPr marL="0" indent="0">
              <a:buFont typeface="Arial" panose="020B0604020202020204" pitchFamily="34" charset="0"/>
              <a:buNone/>
            </a:pPr>
            <a:endParaRPr lang="en-US" sz="1700">
              <a:solidFill>
                <a:srgbClr val="4478A8"/>
              </a:solidFill>
              <a:latin typeface="Arial"/>
              <a:ea typeface="Calibri" panose="020F0502020204030204"/>
              <a:cs typeface="Arial"/>
            </a:endParaRPr>
          </a:p>
          <a:p>
            <a:pPr marL="0" indent="0">
              <a:buFont typeface="Arial" panose="020B0604020202020204" pitchFamily="34" charset="0"/>
              <a:buNone/>
            </a:pPr>
            <a:endParaRPr lang="en-US" sz="1700">
              <a:solidFill>
                <a:srgbClr val="4478A8"/>
              </a:solidFill>
              <a:latin typeface="Arial"/>
              <a:ea typeface="Calibri" panose="020F0502020204030204"/>
              <a:cs typeface="Arial"/>
            </a:endParaRPr>
          </a:p>
        </p:txBody>
      </p:sp>
    </p:spTree>
    <p:extLst>
      <p:ext uri="{BB962C8B-B14F-4D97-AF65-F5344CB8AC3E}">
        <p14:creationId xmlns:p14="http://schemas.microsoft.com/office/powerpoint/2010/main" val="177661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animBg="1"/>
      <p:bldP spid="10"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EC8A3-951E-4EAA-AD6C-98379AD1C940}"/>
              </a:ext>
            </a:extLst>
          </p:cNvPr>
          <p:cNvSpPr>
            <a:spLocks noGrp="1"/>
          </p:cNvSpPr>
          <p:nvPr>
            <p:ph type="title"/>
          </p:nvPr>
        </p:nvSpPr>
        <p:spPr>
          <a:xfrm>
            <a:off x="222421" y="727743"/>
            <a:ext cx="10515600" cy="1137104"/>
          </a:xfrm>
        </p:spPr>
        <p:txBody>
          <a:bodyPr>
            <a:normAutofit/>
          </a:bodyPr>
          <a:lstStyle/>
          <a:p>
            <a:r>
              <a:rPr lang="en-US">
                <a:solidFill>
                  <a:srgbClr val="4478A8"/>
                </a:solidFill>
                <a:latin typeface="Arial" panose="020B0604020202020204" pitchFamily="34" charset="0"/>
                <a:cs typeface="Arial" panose="020B0604020202020204" pitchFamily="34" charset="0"/>
              </a:rPr>
              <a:t>Summary unit 1:</a:t>
            </a:r>
            <a:endParaRPr lang="en-GB">
              <a:solidFill>
                <a:srgbClr val="4478A8"/>
              </a:solidFill>
              <a:latin typeface="Arial" panose="020B0604020202020204" pitchFamily="34" charset="0"/>
              <a:cs typeface="Arial" panose="020B0604020202020204" pitchFamily="34" charset="0"/>
            </a:endParaRPr>
          </a:p>
        </p:txBody>
      </p:sp>
      <p:graphicFrame>
        <p:nvGraphicFramePr>
          <p:cNvPr id="4" name="Content Placeholder 36">
            <a:extLst>
              <a:ext uri="{FF2B5EF4-FFF2-40B4-BE49-F238E27FC236}">
                <a16:creationId xmlns:a16="http://schemas.microsoft.com/office/drawing/2014/main" id="{AEE2915D-8E96-28E3-D326-02AB24B80E19}"/>
              </a:ext>
            </a:extLst>
          </p:cNvPr>
          <p:cNvGraphicFramePr>
            <a:graphicFrameLocks noGrp="1"/>
          </p:cNvGraphicFramePr>
          <p:nvPr>
            <p:ph idx="1"/>
            <p:extLst>
              <p:ext uri="{D42A27DB-BD31-4B8C-83A1-F6EECF244321}">
                <p14:modId xmlns:p14="http://schemas.microsoft.com/office/powerpoint/2010/main" val="3031719479"/>
              </p:ext>
            </p:extLst>
          </p:nvPr>
        </p:nvGraphicFramePr>
        <p:xfrm>
          <a:off x="995084" y="2070692"/>
          <a:ext cx="9267939" cy="4304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BC8834D1-DBFA-CEC0-7528-0E4125434E26}"/>
              </a:ext>
            </a:extLst>
          </p:cNvPr>
          <p:cNvSpPr/>
          <p:nvPr/>
        </p:nvSpPr>
        <p:spPr>
          <a:xfrm>
            <a:off x="222421" y="1659769"/>
            <a:ext cx="4103578" cy="53996"/>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50CF24E-0B44-1806-5D79-6D947784D7E5}"/>
              </a:ext>
            </a:extLst>
          </p:cNvPr>
          <p:cNvPicPr>
            <a:picLocks noChangeAspect="1"/>
          </p:cNvPicPr>
          <p:nvPr/>
        </p:nvPicPr>
        <p:blipFill>
          <a:blip r:embed="rId7"/>
          <a:stretch>
            <a:fillRect/>
          </a:stretch>
        </p:blipFill>
        <p:spPr>
          <a:xfrm>
            <a:off x="222421" y="180734"/>
            <a:ext cx="3446902" cy="655682"/>
          </a:xfrm>
          <a:prstGeom prst="rect">
            <a:avLst/>
          </a:prstGeom>
        </p:spPr>
      </p:pic>
      <p:pic>
        <p:nvPicPr>
          <p:cNvPr id="6" name="Picture 5" descr="A blue and black logo&#10;&#10;Description automatically generated">
            <a:extLst>
              <a:ext uri="{FF2B5EF4-FFF2-40B4-BE49-F238E27FC236}">
                <a16:creationId xmlns:a16="http://schemas.microsoft.com/office/drawing/2014/main" id="{AACE39FC-A7B3-2A61-B38D-9D0A539F1C7B}"/>
              </a:ext>
            </a:extLst>
          </p:cNvPr>
          <p:cNvPicPr>
            <a:picLocks noChangeAspect="1"/>
          </p:cNvPicPr>
          <p:nvPr/>
        </p:nvPicPr>
        <p:blipFill>
          <a:blip r:embed="rId8"/>
          <a:stretch>
            <a:fillRect/>
          </a:stretch>
        </p:blipFill>
        <p:spPr>
          <a:xfrm>
            <a:off x="10263023" y="-1021"/>
            <a:ext cx="1926678" cy="1939815"/>
          </a:xfrm>
          <a:prstGeom prst="rect">
            <a:avLst/>
          </a:prstGeom>
        </p:spPr>
      </p:pic>
    </p:spTree>
    <p:extLst>
      <p:ext uri="{BB962C8B-B14F-4D97-AF65-F5344CB8AC3E}">
        <p14:creationId xmlns:p14="http://schemas.microsoft.com/office/powerpoint/2010/main" val="767568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52460-B62A-90F3-7C39-2CA597B33CB0}"/>
              </a:ext>
            </a:extLst>
          </p:cNvPr>
          <p:cNvSpPr>
            <a:spLocks noGrp="1"/>
          </p:cNvSpPr>
          <p:nvPr>
            <p:ph type="title"/>
          </p:nvPr>
        </p:nvSpPr>
        <p:spPr>
          <a:xfrm>
            <a:off x="222421" y="830579"/>
            <a:ext cx="5344691" cy="1325563"/>
          </a:xfrm>
        </p:spPr>
        <p:txBody>
          <a:bodyPr/>
          <a:lstStyle/>
          <a:p>
            <a:r>
              <a:rPr lang="en-GB">
                <a:solidFill>
                  <a:srgbClr val="4478A8"/>
                </a:solidFill>
                <a:latin typeface="Arial" panose="020B0604020202020204" pitchFamily="34" charset="0"/>
                <a:cs typeface="Arial" panose="020B0604020202020204" pitchFamily="34" charset="0"/>
              </a:rPr>
              <a:t>Useful Resources: </a:t>
            </a:r>
          </a:p>
        </p:txBody>
      </p:sp>
      <p:sp>
        <p:nvSpPr>
          <p:cNvPr id="3" name="Content Placeholder 2">
            <a:extLst>
              <a:ext uri="{FF2B5EF4-FFF2-40B4-BE49-F238E27FC236}">
                <a16:creationId xmlns:a16="http://schemas.microsoft.com/office/drawing/2014/main" id="{F5898C3F-EC9E-D3E9-08CC-4D391350FF9B}"/>
              </a:ext>
            </a:extLst>
          </p:cNvPr>
          <p:cNvSpPr>
            <a:spLocks noGrp="1"/>
          </p:cNvSpPr>
          <p:nvPr>
            <p:ph idx="1"/>
          </p:nvPr>
        </p:nvSpPr>
        <p:spPr>
          <a:xfrm>
            <a:off x="222421" y="2007972"/>
            <a:ext cx="10911840" cy="3093582"/>
          </a:xfrm>
          <a:solidFill>
            <a:srgbClr val="E4E9F3"/>
          </a:solidFill>
        </p:spPr>
        <p:txBody>
          <a:bodyPr vert="horz" lIns="91440" tIns="45720" rIns="91440" bIns="45720" rtlCol="0" anchor="t">
            <a:normAutofit/>
          </a:bodyPr>
          <a:lstStyle/>
          <a:p>
            <a:r>
              <a:rPr lang="en-GB" sz="1800" b="1">
                <a:solidFill>
                  <a:srgbClr val="4478A8"/>
                </a:solidFill>
                <a:latin typeface="Arial"/>
                <a:ea typeface="+mn-lt"/>
                <a:cs typeface="+mn-lt"/>
              </a:rPr>
              <a:t>HSE. (2023). Human factors: Fatigue. Human factors/ergonomics - Fatigue. </a:t>
            </a:r>
            <a:r>
              <a:rPr lang="en-GB" sz="1800" b="1" u="sng">
                <a:solidFill>
                  <a:srgbClr val="4478A8"/>
                </a:solidFill>
                <a:latin typeface="Arial"/>
                <a:ea typeface="+mn-lt"/>
                <a:cs typeface="+mn-lt"/>
                <a:hlinkClick r:id="rId2">
                  <a:extLst>
                    <a:ext uri="{A12FA001-AC4F-418D-AE19-62706E023703}">
                      <ahyp:hlinkClr xmlns:ahyp="http://schemas.microsoft.com/office/drawing/2018/hyperlinkcolor" val="tx"/>
                    </a:ext>
                  </a:extLst>
                </a:hlinkClick>
              </a:rPr>
              <a:t>https://www.hse.gov.uk/humanfactors/topics/fatigue.htm</a:t>
            </a:r>
            <a:r>
              <a:rPr lang="en-GB" sz="1800" b="1" u="sng">
                <a:solidFill>
                  <a:srgbClr val="4478A8"/>
                </a:solidFill>
                <a:latin typeface="Arial"/>
                <a:ea typeface="+mn-lt"/>
                <a:cs typeface="+mn-lt"/>
              </a:rPr>
              <a:t> </a:t>
            </a:r>
          </a:p>
          <a:p>
            <a:r>
              <a:rPr lang="en-GB" sz="1800" b="1">
                <a:solidFill>
                  <a:srgbClr val="4478A8"/>
                </a:solidFill>
                <a:latin typeface="Arial"/>
                <a:ea typeface="+mn-lt"/>
                <a:cs typeface="+mn-lt"/>
              </a:rPr>
              <a:t>Murray, S. L., &amp; Thimgan, M. S. (2016). </a:t>
            </a:r>
            <a:r>
              <a:rPr lang="en-GB" sz="1800" b="1" i="1">
                <a:solidFill>
                  <a:srgbClr val="4478A8"/>
                </a:solidFill>
                <a:latin typeface="Arial"/>
                <a:ea typeface="+mn-lt"/>
                <a:cs typeface="+mn-lt"/>
              </a:rPr>
              <a:t>Human fatigue risk management: Improving safety in the Chemical Processing Industry</a:t>
            </a:r>
            <a:r>
              <a:rPr lang="en-GB" sz="1800" b="1">
                <a:solidFill>
                  <a:srgbClr val="4478A8"/>
                </a:solidFill>
                <a:latin typeface="Arial"/>
                <a:ea typeface="+mn-lt"/>
                <a:cs typeface="+mn-lt"/>
              </a:rPr>
              <a:t>. United Kingdom. </a:t>
            </a:r>
            <a:endParaRPr lang="en-GB" sz="1800" b="1">
              <a:solidFill>
                <a:srgbClr val="4478A8"/>
              </a:solidFill>
              <a:latin typeface="Arial"/>
              <a:cs typeface="Calibri"/>
            </a:endParaRPr>
          </a:p>
          <a:p>
            <a:r>
              <a:rPr lang="en-GB" sz="1800" b="1">
                <a:solidFill>
                  <a:srgbClr val="4478A8"/>
                </a:solidFill>
                <a:latin typeface="Arial"/>
                <a:ea typeface="+mn-lt"/>
                <a:cs typeface="+mn-lt"/>
              </a:rPr>
              <a:t>NASA. (2022). </a:t>
            </a:r>
            <a:r>
              <a:rPr lang="en-GB" sz="1800" b="1" i="1">
                <a:solidFill>
                  <a:srgbClr val="4478A8"/>
                </a:solidFill>
                <a:latin typeface="Arial"/>
                <a:ea typeface="+mn-lt"/>
                <a:cs typeface="+mn-lt"/>
              </a:rPr>
              <a:t>NASA views images, confirms discovery of Shuttle Challenger artifact</a:t>
            </a:r>
            <a:r>
              <a:rPr lang="en-GB" sz="1800" b="1">
                <a:solidFill>
                  <a:srgbClr val="4478A8"/>
                </a:solidFill>
                <a:latin typeface="Arial"/>
                <a:ea typeface="+mn-lt"/>
                <a:cs typeface="+mn-lt"/>
              </a:rPr>
              <a:t>. NASA. </a:t>
            </a:r>
            <a:r>
              <a:rPr lang="en-GB" sz="1800" b="1">
                <a:solidFill>
                  <a:srgbClr val="4478A8"/>
                </a:solidFill>
                <a:latin typeface="Arial"/>
                <a:ea typeface="+mn-lt"/>
                <a:cs typeface="+mn-lt"/>
                <a:hlinkClick r:id="rId3">
                  <a:extLst>
                    <a:ext uri="{A12FA001-AC4F-418D-AE19-62706E023703}">
                      <ahyp:hlinkClr xmlns:ahyp="http://schemas.microsoft.com/office/drawing/2018/hyperlinkcolor" val="tx"/>
                    </a:ext>
                  </a:extLst>
                </a:hlinkClick>
              </a:rPr>
              <a:t>https://www.nasa.gov/history/nasa-views-images-confirms-discovery-of-shuttle-challenger-artifact/</a:t>
            </a:r>
            <a:r>
              <a:rPr lang="en-GB" sz="1800" b="1">
                <a:solidFill>
                  <a:srgbClr val="4478A8"/>
                </a:solidFill>
                <a:latin typeface="Arial"/>
                <a:ea typeface="+mn-lt"/>
                <a:cs typeface="+mn-lt"/>
              </a:rPr>
              <a:t> </a:t>
            </a:r>
            <a:endParaRPr lang="en-GB" sz="1800" b="1">
              <a:solidFill>
                <a:srgbClr val="4478A8"/>
              </a:solidFill>
              <a:latin typeface="Arial"/>
              <a:cs typeface="Calibri"/>
            </a:endParaRPr>
          </a:p>
          <a:p>
            <a:r>
              <a:rPr lang="en-GB" sz="1800" b="1">
                <a:solidFill>
                  <a:srgbClr val="4478A8"/>
                </a:solidFill>
                <a:latin typeface="Arial"/>
                <a:ea typeface="+mn-lt"/>
                <a:cs typeface="+mn-lt"/>
              </a:rPr>
              <a:t>NOAA. (2020). </a:t>
            </a:r>
            <a:r>
              <a:rPr lang="en-GB" sz="1800" b="1" i="1">
                <a:solidFill>
                  <a:srgbClr val="4478A8"/>
                </a:solidFill>
                <a:latin typeface="Arial"/>
                <a:ea typeface="+mn-lt"/>
                <a:cs typeface="+mn-lt"/>
              </a:rPr>
              <a:t>Exxon Valdez: Oil Spills: Damage Assessment, Remediation, and restoration program</a:t>
            </a:r>
            <a:r>
              <a:rPr lang="en-GB" sz="1800" b="1">
                <a:solidFill>
                  <a:srgbClr val="4478A8"/>
                </a:solidFill>
                <a:latin typeface="Arial"/>
                <a:ea typeface="+mn-lt"/>
                <a:cs typeface="+mn-lt"/>
              </a:rPr>
              <a:t>. Exxon Valdez | Oil Spills | Damage Assessment, Remediation, and Restoration Program. </a:t>
            </a:r>
            <a:r>
              <a:rPr lang="en-GB" sz="1800" b="1">
                <a:solidFill>
                  <a:srgbClr val="4478A8"/>
                </a:solidFill>
                <a:latin typeface="Arial"/>
                <a:ea typeface="+mn-lt"/>
                <a:cs typeface="+mn-lt"/>
                <a:hlinkClick r:id="rId4">
                  <a:extLst>
                    <a:ext uri="{A12FA001-AC4F-418D-AE19-62706E023703}">
                      <ahyp:hlinkClr xmlns:ahyp="http://schemas.microsoft.com/office/drawing/2018/hyperlinkcolor" val="tx"/>
                    </a:ext>
                  </a:extLst>
                </a:hlinkClick>
              </a:rPr>
              <a:t>https://darrp.noaa.gov/oil-spills/exxon-valdez</a:t>
            </a:r>
            <a:r>
              <a:rPr lang="en-GB" sz="1800" b="1">
                <a:solidFill>
                  <a:srgbClr val="4478A8"/>
                </a:solidFill>
                <a:latin typeface="Arial"/>
                <a:ea typeface="+mn-lt"/>
                <a:cs typeface="+mn-lt"/>
              </a:rPr>
              <a:t> </a:t>
            </a:r>
            <a:endParaRPr lang="en-GB" sz="1800" b="1">
              <a:solidFill>
                <a:srgbClr val="4478A8"/>
              </a:solidFill>
              <a:latin typeface="Arial"/>
              <a:cs typeface="Calibri"/>
            </a:endParaRPr>
          </a:p>
          <a:p>
            <a:endParaRPr lang="en-GB">
              <a:cs typeface="Calibri"/>
            </a:endParaRPr>
          </a:p>
          <a:p>
            <a:endParaRPr lang="en-GB">
              <a:cs typeface="Calibri"/>
            </a:endParaRPr>
          </a:p>
          <a:p>
            <a:endParaRPr lang="en-GB">
              <a:cs typeface="Calibri"/>
            </a:endParaRPr>
          </a:p>
          <a:p>
            <a:endParaRPr lang="en-GB">
              <a:cs typeface="Calibri"/>
            </a:endParaRPr>
          </a:p>
        </p:txBody>
      </p:sp>
      <p:sp>
        <p:nvSpPr>
          <p:cNvPr id="4" name="Rectangle 3">
            <a:extLst>
              <a:ext uri="{FF2B5EF4-FFF2-40B4-BE49-F238E27FC236}">
                <a16:creationId xmlns:a16="http://schemas.microsoft.com/office/drawing/2014/main" id="{A5BE1C92-EA21-BCD4-8678-373B22B95C30}"/>
              </a:ext>
            </a:extLst>
          </p:cNvPr>
          <p:cNvSpPr/>
          <p:nvPr/>
        </p:nvSpPr>
        <p:spPr>
          <a:xfrm flipV="1">
            <a:off x="222421" y="1831461"/>
            <a:ext cx="5045615" cy="62088"/>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6" name="Picture 5" descr="A blue and black logo&#10;&#10;Description automatically generated">
            <a:extLst>
              <a:ext uri="{FF2B5EF4-FFF2-40B4-BE49-F238E27FC236}">
                <a16:creationId xmlns:a16="http://schemas.microsoft.com/office/drawing/2014/main" id="{4366AE42-9C17-BA2E-3167-D02BDD25D1B3}"/>
              </a:ext>
            </a:extLst>
          </p:cNvPr>
          <p:cNvPicPr>
            <a:picLocks noChangeAspect="1"/>
          </p:cNvPicPr>
          <p:nvPr/>
        </p:nvPicPr>
        <p:blipFill>
          <a:blip r:embed="rId5"/>
          <a:stretch>
            <a:fillRect/>
          </a:stretch>
        </p:blipFill>
        <p:spPr>
          <a:xfrm>
            <a:off x="10263023" y="-1021"/>
            <a:ext cx="1926678" cy="1939815"/>
          </a:xfrm>
          <a:prstGeom prst="rect">
            <a:avLst/>
          </a:prstGeom>
        </p:spPr>
      </p:pic>
      <p:pic>
        <p:nvPicPr>
          <p:cNvPr id="5" name="Picture 4">
            <a:extLst>
              <a:ext uri="{FF2B5EF4-FFF2-40B4-BE49-F238E27FC236}">
                <a16:creationId xmlns:a16="http://schemas.microsoft.com/office/drawing/2014/main" id="{E3AC1779-1CB5-CE9C-0457-5DFB0183894F}"/>
              </a:ext>
            </a:extLst>
          </p:cNvPr>
          <p:cNvPicPr>
            <a:picLocks noChangeAspect="1"/>
          </p:cNvPicPr>
          <p:nvPr/>
        </p:nvPicPr>
        <p:blipFill>
          <a:blip r:embed="rId6"/>
          <a:stretch>
            <a:fillRect/>
          </a:stretch>
        </p:blipFill>
        <p:spPr>
          <a:xfrm>
            <a:off x="222421" y="180734"/>
            <a:ext cx="3446902" cy="655682"/>
          </a:xfrm>
          <a:prstGeom prst="rect">
            <a:avLst/>
          </a:prstGeom>
        </p:spPr>
      </p:pic>
      <p:pic>
        <p:nvPicPr>
          <p:cNvPr id="7" name="Picture 6">
            <a:extLst>
              <a:ext uri="{FF2B5EF4-FFF2-40B4-BE49-F238E27FC236}">
                <a16:creationId xmlns:a16="http://schemas.microsoft.com/office/drawing/2014/main" id="{2818ED1F-9E36-3D0D-ED62-27A000B7E3DC}"/>
              </a:ext>
            </a:extLst>
          </p:cNvPr>
          <p:cNvPicPr>
            <a:picLocks noChangeAspect="1"/>
          </p:cNvPicPr>
          <p:nvPr/>
        </p:nvPicPr>
        <p:blipFill>
          <a:blip r:embed="rId7"/>
          <a:stretch>
            <a:fillRect/>
          </a:stretch>
        </p:blipFill>
        <p:spPr>
          <a:xfrm>
            <a:off x="0" y="5215976"/>
            <a:ext cx="2956582" cy="1648863"/>
          </a:xfrm>
          <a:prstGeom prst="rect">
            <a:avLst/>
          </a:prstGeom>
          <a:ln>
            <a:noFill/>
          </a:ln>
        </p:spPr>
      </p:pic>
    </p:spTree>
    <p:extLst>
      <p:ext uri="{BB962C8B-B14F-4D97-AF65-F5344CB8AC3E}">
        <p14:creationId xmlns:p14="http://schemas.microsoft.com/office/powerpoint/2010/main" val="4261162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DBB784-CF9C-62A4-8F27-F5DDAA7A213B}"/>
              </a:ext>
            </a:extLst>
          </p:cNvPr>
          <p:cNvPicPr>
            <a:picLocks noChangeAspect="1"/>
          </p:cNvPicPr>
          <p:nvPr/>
        </p:nvPicPr>
        <p:blipFill>
          <a:blip r:embed="rId3"/>
          <a:stretch>
            <a:fillRect/>
          </a:stretch>
        </p:blipFill>
        <p:spPr>
          <a:xfrm>
            <a:off x="2222435" y="636424"/>
            <a:ext cx="7736956" cy="4314841"/>
          </a:xfrm>
          <a:prstGeom prst="rect">
            <a:avLst/>
          </a:prstGeom>
          <a:ln>
            <a:noFill/>
          </a:ln>
        </p:spPr>
      </p:pic>
      <p:grpSp>
        <p:nvGrpSpPr>
          <p:cNvPr id="1077" name="Group 1076">
            <a:extLst>
              <a:ext uri="{FF2B5EF4-FFF2-40B4-BE49-F238E27FC236}">
                <a16:creationId xmlns:a16="http://schemas.microsoft.com/office/drawing/2014/main" id="{3B337C2F-F4B9-764C-45E5-86A1306E17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176" y="5338644"/>
            <a:ext cx="12202176" cy="1519355"/>
            <a:chOff x="-10176" y="5338644"/>
            <a:chExt cx="12202176" cy="1519355"/>
          </a:xfrm>
        </p:grpSpPr>
        <p:sp>
          <p:nvSpPr>
            <p:cNvPr id="1078" name="Rectangle 1077">
              <a:extLst>
                <a:ext uri="{FF2B5EF4-FFF2-40B4-BE49-F238E27FC236}">
                  <a16:creationId xmlns:a16="http://schemas.microsoft.com/office/drawing/2014/main" id="{DE1E11FF-4A87-A65F-DAEC-E20057A3F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5331238" y="-2767"/>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9" name="Rectangle 1078">
              <a:extLst>
                <a:ext uri="{FF2B5EF4-FFF2-40B4-BE49-F238E27FC236}">
                  <a16:creationId xmlns:a16="http://schemas.microsoft.com/office/drawing/2014/main" id="{1719AAC3-64F6-CEDF-0B56-5C0C6BD3C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8906919" y="3566802"/>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0" name="Rectangle 1079">
              <a:extLst>
                <a:ext uri="{FF2B5EF4-FFF2-40B4-BE49-F238E27FC236}">
                  <a16:creationId xmlns:a16="http://schemas.microsoft.com/office/drawing/2014/main" id="{BA0DE637-E8FB-63A7-A5E2-E28DBE1A4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V="1">
              <a:off x="3921534" y="1406934"/>
              <a:ext cx="1519355" cy="9382775"/>
            </a:xfrm>
            <a:prstGeom prst="rect">
              <a:avLst/>
            </a:prstGeom>
            <a:gradFill>
              <a:gsLst>
                <a:gs pos="29000">
                  <a:schemeClr val="accent5">
                    <a:lumMod val="60000"/>
                    <a:lumOff val="40000"/>
                    <a:alpha val="0"/>
                  </a:schemeClr>
                </a:gs>
                <a:gs pos="100000">
                  <a:schemeClr val="accent5">
                    <a:lumMod val="7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3BEE98EC-3154-494D-80C9-FCA20C9D87EF}"/>
              </a:ext>
            </a:extLst>
          </p:cNvPr>
          <p:cNvPicPr>
            <a:picLocks noChangeAspect="1"/>
          </p:cNvPicPr>
          <p:nvPr/>
        </p:nvPicPr>
        <p:blipFill>
          <a:blip r:embed="rId4"/>
          <a:stretch>
            <a:fillRect/>
          </a:stretch>
        </p:blipFill>
        <p:spPr>
          <a:xfrm>
            <a:off x="499287" y="5731275"/>
            <a:ext cx="3988741" cy="730549"/>
          </a:xfrm>
          <a:prstGeom prst="rect">
            <a:avLst/>
          </a:prstGeom>
        </p:spPr>
      </p:pic>
      <p:sp>
        <p:nvSpPr>
          <p:cNvPr id="9" name="TextBox 8">
            <a:extLst>
              <a:ext uri="{FF2B5EF4-FFF2-40B4-BE49-F238E27FC236}">
                <a16:creationId xmlns:a16="http://schemas.microsoft.com/office/drawing/2014/main" id="{F3241B4F-D7A8-7238-D5D2-8F482A0E2ED3}"/>
              </a:ext>
            </a:extLst>
          </p:cNvPr>
          <p:cNvSpPr txBox="1"/>
          <p:nvPr/>
        </p:nvSpPr>
        <p:spPr>
          <a:xfrm>
            <a:off x="5913521" y="5147580"/>
            <a:ext cx="6100010" cy="1846659"/>
          </a:xfrm>
          <a:prstGeom prst="rect">
            <a:avLst/>
          </a:prstGeom>
          <a:noFill/>
        </p:spPr>
        <p:txBody>
          <a:bodyPr wrap="square" lIns="91440" tIns="45720" rIns="91440" bIns="45720" anchor="t">
            <a:spAutoFit/>
          </a:bodyPr>
          <a:lstStyle/>
          <a:p>
            <a:pPr algn="r"/>
            <a:endParaRPr lang="en-US" sz="1600">
              <a:solidFill>
                <a:schemeClr val="bg1"/>
              </a:solidFill>
            </a:endParaRPr>
          </a:p>
          <a:p>
            <a:pPr algn="r"/>
            <a:r>
              <a:rPr lang="en-US" sz="1600">
                <a:solidFill>
                  <a:schemeClr val="bg1"/>
                </a:solidFill>
                <a:latin typeface="Arial"/>
                <a:cs typeface="Arial"/>
              </a:rPr>
              <a:t>Prepared by:</a:t>
            </a:r>
          </a:p>
          <a:p>
            <a:pPr algn="r"/>
            <a:r>
              <a:rPr lang="en-US" sz="1600">
                <a:solidFill>
                  <a:schemeClr val="bg1"/>
                </a:solidFill>
                <a:latin typeface="Arial"/>
                <a:cs typeface="Arial"/>
              </a:rPr>
              <a:t>Centre for Human Factors, University of Hull</a:t>
            </a:r>
          </a:p>
          <a:p>
            <a:pPr algn="r"/>
            <a:r>
              <a:rPr lang="en-US" sz="1600">
                <a:solidFill>
                  <a:schemeClr val="bg1"/>
                </a:solidFill>
                <a:latin typeface="Arial"/>
                <a:cs typeface="Arial"/>
              </a:rPr>
              <a:t>Please email humanfactors@hull.ac.uk if you have any questions about our work in fatigue</a:t>
            </a:r>
          </a:p>
          <a:p>
            <a:pPr algn="r"/>
            <a:r>
              <a:rPr lang="en-GB" sz="1600" b="0" i="0" u="none" strike="noStrike">
                <a:solidFill>
                  <a:schemeClr val="bg1"/>
                </a:solidFill>
                <a:effectLst/>
                <a:latin typeface="Arial" panose="020B0604020202020204" pitchFamily="34" charset="0"/>
                <a:cs typeface="Arial" panose="020B0604020202020204" pitchFamily="34" charset="0"/>
              </a:rPr>
              <a:t>Copyright © 2024 Centre for Human Factors. All rights reserved</a:t>
            </a:r>
            <a:r>
              <a:rPr lang="en-US" sz="1600">
                <a:solidFill>
                  <a:schemeClr val="bg1"/>
                </a:solidFill>
                <a:latin typeface="Arial" panose="020B0604020202020204" pitchFamily="34" charset="0"/>
                <a:cs typeface="Arial" panose="020B0604020202020204" pitchFamily="34" charset="0"/>
              </a:rPr>
              <a:t> </a:t>
            </a:r>
          </a:p>
          <a:p>
            <a:pPr algn="r"/>
            <a:endParaRPr lang="en-US" sz="1800">
              <a:solidFill>
                <a:schemeClr val="bg1"/>
              </a:solidFill>
              <a:cs typeface="Calibri"/>
            </a:endParaRPr>
          </a:p>
        </p:txBody>
      </p:sp>
    </p:spTree>
    <p:extLst>
      <p:ext uri="{BB962C8B-B14F-4D97-AF65-F5344CB8AC3E}">
        <p14:creationId xmlns:p14="http://schemas.microsoft.com/office/powerpoint/2010/main" val="29513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1DBB784-CF9C-62A4-8F27-F5DDAA7A213B}"/>
              </a:ext>
            </a:extLst>
          </p:cNvPr>
          <p:cNvPicPr>
            <a:picLocks noChangeAspect="1"/>
          </p:cNvPicPr>
          <p:nvPr/>
        </p:nvPicPr>
        <p:blipFill>
          <a:blip r:embed="rId3"/>
          <a:stretch>
            <a:fillRect/>
          </a:stretch>
        </p:blipFill>
        <p:spPr>
          <a:xfrm>
            <a:off x="4652010" y="1210762"/>
            <a:ext cx="7138188" cy="3980913"/>
          </a:xfrm>
          <a:prstGeom prst="rect">
            <a:avLst/>
          </a:prstGeom>
          <a:ln>
            <a:noFill/>
          </a:ln>
        </p:spPr>
      </p:pic>
      <p:grpSp>
        <p:nvGrpSpPr>
          <p:cNvPr id="1077" name="Group 1076">
            <a:extLst>
              <a:ext uri="{FF2B5EF4-FFF2-40B4-BE49-F238E27FC236}">
                <a16:creationId xmlns:a16="http://schemas.microsoft.com/office/drawing/2014/main" id="{3B337C2F-F4B9-764C-45E5-86A1306E17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176" y="5338644"/>
            <a:ext cx="12202176" cy="1519355"/>
            <a:chOff x="-10176" y="5338644"/>
            <a:chExt cx="12202176" cy="1519355"/>
          </a:xfrm>
        </p:grpSpPr>
        <p:sp>
          <p:nvSpPr>
            <p:cNvPr id="1078" name="Rectangle 1077">
              <a:extLst>
                <a:ext uri="{FF2B5EF4-FFF2-40B4-BE49-F238E27FC236}">
                  <a16:creationId xmlns:a16="http://schemas.microsoft.com/office/drawing/2014/main" id="{DE1E11FF-4A87-A65F-DAEC-E20057A3F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5331238" y="-2767"/>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9" name="Rectangle 1078">
              <a:extLst>
                <a:ext uri="{FF2B5EF4-FFF2-40B4-BE49-F238E27FC236}">
                  <a16:creationId xmlns:a16="http://schemas.microsoft.com/office/drawing/2014/main" id="{1719AAC3-64F6-CEDF-0B56-5C0C6BD3C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8906919" y="3566802"/>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0" name="Rectangle 1079">
              <a:extLst>
                <a:ext uri="{FF2B5EF4-FFF2-40B4-BE49-F238E27FC236}">
                  <a16:creationId xmlns:a16="http://schemas.microsoft.com/office/drawing/2014/main" id="{BA0DE637-E8FB-63A7-A5E2-E28DBE1A4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V="1">
              <a:off x="3921534" y="1406934"/>
              <a:ext cx="1519355" cy="9382775"/>
            </a:xfrm>
            <a:prstGeom prst="rect">
              <a:avLst/>
            </a:prstGeom>
            <a:gradFill>
              <a:gsLst>
                <a:gs pos="29000">
                  <a:schemeClr val="accent5">
                    <a:lumMod val="60000"/>
                    <a:lumOff val="40000"/>
                    <a:alpha val="0"/>
                  </a:schemeClr>
                </a:gs>
                <a:gs pos="100000">
                  <a:schemeClr val="accent5">
                    <a:lumMod val="75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itle 1">
            <a:extLst>
              <a:ext uri="{FF2B5EF4-FFF2-40B4-BE49-F238E27FC236}">
                <a16:creationId xmlns:a16="http://schemas.microsoft.com/office/drawing/2014/main" id="{AB392799-9150-4A26-89BF-4B2C4C75FB5F}"/>
              </a:ext>
            </a:extLst>
          </p:cNvPr>
          <p:cNvSpPr txBox="1">
            <a:spLocks/>
          </p:cNvSpPr>
          <p:nvPr/>
        </p:nvSpPr>
        <p:spPr>
          <a:xfrm>
            <a:off x="401802" y="276133"/>
            <a:ext cx="4353078" cy="466633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Aft>
                <a:spcPts val="600"/>
              </a:spcAft>
            </a:pPr>
            <a:r>
              <a:rPr lang="en-US" sz="4400">
                <a:solidFill>
                  <a:srgbClr val="4478A8"/>
                </a:solidFill>
                <a:latin typeface="Arial"/>
                <a:cs typeface="Arial"/>
              </a:rPr>
              <a:t>Introduction to Work-Related Fatigue</a:t>
            </a:r>
            <a:br>
              <a:rPr lang="en-US" sz="3200">
                <a:latin typeface="Arial" panose="020B0604020202020204" pitchFamily="34" charset="0"/>
                <a:cs typeface="Arial" panose="020B0604020202020204" pitchFamily="34" charset="0"/>
              </a:rPr>
            </a:br>
            <a:endParaRPr lang="en-US" sz="3200">
              <a:solidFill>
                <a:srgbClr val="ED7D31"/>
              </a:solidFill>
              <a:latin typeface="Arial" panose="020B0604020202020204" pitchFamily="34" charset="0"/>
              <a:cs typeface="Arial" panose="020B0604020202020204" pitchFamily="34" charset="0"/>
            </a:endParaRPr>
          </a:p>
          <a:p>
            <a:pPr algn="l">
              <a:spcAft>
                <a:spcPts val="600"/>
              </a:spcAft>
            </a:pPr>
            <a:r>
              <a:rPr lang="en-US" sz="3200" b="1">
                <a:solidFill>
                  <a:srgbClr val="ED7D31"/>
                </a:solidFill>
                <a:latin typeface="Arial"/>
                <a:cs typeface="Arial"/>
              </a:rPr>
              <a:t>Unit 1: </a:t>
            </a:r>
            <a:br>
              <a:rPr lang="en-US" sz="3200">
                <a:solidFill>
                  <a:srgbClr val="ED7D31"/>
                </a:solidFill>
                <a:latin typeface="Arial" panose="020B0604020202020204" pitchFamily="34" charset="0"/>
                <a:cs typeface="Arial" panose="020B0604020202020204" pitchFamily="34" charset="0"/>
              </a:rPr>
            </a:br>
            <a:r>
              <a:rPr lang="en-US" sz="3200">
                <a:solidFill>
                  <a:srgbClr val="ED7D31"/>
                </a:solidFill>
                <a:latin typeface="Arial"/>
                <a:cs typeface="Arial"/>
              </a:rPr>
              <a:t>Fatigue as a complex challenge  </a:t>
            </a:r>
            <a:endParaRPr lang="en-US" sz="3200">
              <a:solidFill>
                <a:srgbClr val="ED7D31"/>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3BEE98EC-3154-494D-80C9-FCA20C9D87EF}"/>
              </a:ext>
            </a:extLst>
          </p:cNvPr>
          <p:cNvPicPr>
            <a:picLocks noChangeAspect="1"/>
          </p:cNvPicPr>
          <p:nvPr/>
        </p:nvPicPr>
        <p:blipFill>
          <a:blip r:embed="rId4"/>
          <a:stretch>
            <a:fillRect/>
          </a:stretch>
        </p:blipFill>
        <p:spPr>
          <a:xfrm>
            <a:off x="499287" y="5731275"/>
            <a:ext cx="3988741" cy="730549"/>
          </a:xfrm>
          <a:prstGeom prst="rect">
            <a:avLst/>
          </a:prstGeom>
        </p:spPr>
      </p:pic>
      <p:sp>
        <p:nvSpPr>
          <p:cNvPr id="9" name="TextBox 8">
            <a:extLst>
              <a:ext uri="{FF2B5EF4-FFF2-40B4-BE49-F238E27FC236}">
                <a16:creationId xmlns:a16="http://schemas.microsoft.com/office/drawing/2014/main" id="{F3241B4F-D7A8-7238-D5D2-8F482A0E2ED3}"/>
              </a:ext>
            </a:extLst>
          </p:cNvPr>
          <p:cNvSpPr txBox="1"/>
          <p:nvPr/>
        </p:nvSpPr>
        <p:spPr>
          <a:xfrm>
            <a:off x="5257800" y="5044710"/>
            <a:ext cx="6755731" cy="1754326"/>
          </a:xfrm>
          <a:prstGeom prst="rect">
            <a:avLst/>
          </a:prstGeom>
          <a:noFill/>
        </p:spPr>
        <p:txBody>
          <a:bodyPr wrap="square">
            <a:spAutoFit/>
          </a:bodyPr>
          <a:lstStyle/>
          <a:p>
            <a:pPr algn="r"/>
            <a:endParaRPr lang="en-US" sz="1800">
              <a:solidFill>
                <a:schemeClr val="bg1"/>
              </a:solidFill>
            </a:endParaRPr>
          </a:p>
          <a:p>
            <a:pPr algn="r"/>
            <a:r>
              <a:rPr lang="en-US" sz="1800">
                <a:solidFill>
                  <a:schemeClr val="bg1"/>
                </a:solidFill>
              </a:rPr>
              <a:t>Prepared by:</a:t>
            </a:r>
          </a:p>
          <a:p>
            <a:pPr algn="r"/>
            <a:r>
              <a:rPr lang="en-US" sz="1800">
                <a:solidFill>
                  <a:schemeClr val="bg1"/>
                </a:solidFill>
              </a:rPr>
              <a:t>Centre for Human Factors, University of Hull</a:t>
            </a:r>
          </a:p>
          <a:p>
            <a:pPr algn="r"/>
            <a:r>
              <a:rPr lang="en-US" sz="1800">
                <a:solidFill>
                  <a:schemeClr val="bg1"/>
                </a:solidFill>
              </a:rPr>
              <a:t>Commissioned and supported by:  </a:t>
            </a:r>
          </a:p>
          <a:p>
            <a:pPr algn="r"/>
            <a:r>
              <a:rPr lang="en-US" sz="1800">
                <a:solidFill>
                  <a:schemeClr val="bg1"/>
                </a:solidFill>
              </a:rPr>
              <a:t>Energy Networks  Association</a:t>
            </a:r>
          </a:p>
          <a:p>
            <a:pPr algn="r"/>
            <a:r>
              <a:rPr lang="en-GB" b="0" i="0" u="none" strike="noStrike">
                <a:solidFill>
                  <a:schemeClr val="bg1"/>
                </a:solidFill>
                <a:effectLst/>
                <a:latin typeface="Arial" panose="020B0604020202020204" pitchFamily="34" charset="0"/>
                <a:cs typeface="Arial" panose="020B0604020202020204" pitchFamily="34" charset="0"/>
              </a:rPr>
              <a:t>Copyright © 2024 Centre for Human Factors. All rights reserved</a:t>
            </a:r>
            <a:r>
              <a:rPr lang="en-US" sz="1800">
                <a:solidFill>
                  <a:schemeClr val="bg1"/>
                </a:solidFill>
                <a:latin typeface="Arial" panose="020B0604020202020204" pitchFamily="34" charset="0"/>
                <a:cs typeface="Arial" panose="020B0604020202020204" pitchFamily="34" charset="0"/>
              </a:rPr>
              <a:t> </a:t>
            </a:r>
          </a:p>
        </p:txBody>
      </p:sp>
      <p:pic>
        <p:nvPicPr>
          <p:cNvPr id="2" name="Picture 1" descr="A blue and black logo&#10;&#10;Description automatically generated">
            <a:extLst>
              <a:ext uri="{FF2B5EF4-FFF2-40B4-BE49-F238E27FC236}">
                <a16:creationId xmlns:a16="http://schemas.microsoft.com/office/drawing/2014/main" id="{7F1A24E6-0C4A-D2F3-D2FC-34B5615F76C9}"/>
              </a:ext>
            </a:extLst>
          </p:cNvPr>
          <p:cNvPicPr>
            <a:picLocks noChangeAspect="1"/>
          </p:cNvPicPr>
          <p:nvPr/>
        </p:nvPicPr>
        <p:blipFill>
          <a:blip r:embed="rId5"/>
          <a:stretch>
            <a:fillRect/>
          </a:stretch>
        </p:blipFill>
        <p:spPr>
          <a:xfrm>
            <a:off x="10109582" y="-297147"/>
            <a:ext cx="1986171" cy="2000548"/>
          </a:xfrm>
          <a:prstGeom prst="rect">
            <a:avLst/>
          </a:prstGeom>
        </p:spPr>
      </p:pic>
    </p:spTree>
    <p:extLst>
      <p:ext uri="{BB962C8B-B14F-4D97-AF65-F5344CB8AC3E}">
        <p14:creationId xmlns:p14="http://schemas.microsoft.com/office/powerpoint/2010/main" val="74488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9127-F542-8E78-5CF1-F0EA8ED71171}"/>
              </a:ext>
            </a:extLst>
          </p:cNvPr>
          <p:cNvSpPr>
            <a:spLocks noGrp="1"/>
          </p:cNvSpPr>
          <p:nvPr>
            <p:ph type="title"/>
          </p:nvPr>
        </p:nvSpPr>
        <p:spPr>
          <a:xfrm>
            <a:off x="369570" y="1112074"/>
            <a:ext cx="10515600" cy="928415"/>
          </a:xfrm>
        </p:spPr>
        <p:txBody>
          <a:bodyPr/>
          <a:lstStyle/>
          <a:p>
            <a:r>
              <a:rPr lang="en-US">
                <a:solidFill>
                  <a:srgbClr val="4478A8"/>
                </a:solidFill>
                <a:latin typeface="Arial" panose="020B0604020202020204" pitchFamily="34" charset="0"/>
                <a:cs typeface="Arial" panose="020B0604020202020204" pitchFamily="34" charset="0"/>
              </a:rPr>
              <a:t>What this unit covers</a:t>
            </a:r>
          </a:p>
        </p:txBody>
      </p:sp>
      <p:graphicFrame>
        <p:nvGraphicFramePr>
          <p:cNvPr id="40" name="Content Placeholder 36">
            <a:extLst>
              <a:ext uri="{FF2B5EF4-FFF2-40B4-BE49-F238E27FC236}">
                <a16:creationId xmlns:a16="http://schemas.microsoft.com/office/drawing/2014/main" id="{DF5793D2-2CAC-6116-0748-BCFB2DDB2854}"/>
              </a:ext>
            </a:extLst>
          </p:cNvPr>
          <p:cNvGraphicFramePr>
            <a:graphicFrameLocks noGrp="1"/>
          </p:cNvGraphicFramePr>
          <p:nvPr>
            <p:ph idx="1"/>
            <p:extLst>
              <p:ext uri="{D42A27DB-BD31-4B8C-83A1-F6EECF244321}">
                <p14:modId xmlns:p14="http://schemas.microsoft.com/office/powerpoint/2010/main" val="2381027550"/>
              </p:ext>
            </p:extLst>
          </p:nvPr>
        </p:nvGraphicFramePr>
        <p:xfrm>
          <a:off x="461010" y="2163141"/>
          <a:ext cx="593979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F61D1AA5-BF3E-28C3-DA09-FE153181FEDD}"/>
              </a:ext>
            </a:extLst>
          </p:cNvPr>
          <p:cNvPicPr>
            <a:picLocks noChangeAspect="1"/>
          </p:cNvPicPr>
          <p:nvPr/>
        </p:nvPicPr>
        <p:blipFill>
          <a:blip r:embed="rId8"/>
          <a:stretch>
            <a:fillRect/>
          </a:stretch>
        </p:blipFill>
        <p:spPr>
          <a:xfrm>
            <a:off x="222421" y="180734"/>
            <a:ext cx="3446902" cy="655682"/>
          </a:xfrm>
          <a:prstGeom prst="rect">
            <a:avLst/>
          </a:prstGeom>
        </p:spPr>
      </p:pic>
      <p:sp>
        <p:nvSpPr>
          <p:cNvPr id="5" name="Rectangle 4">
            <a:extLst>
              <a:ext uri="{FF2B5EF4-FFF2-40B4-BE49-F238E27FC236}">
                <a16:creationId xmlns:a16="http://schemas.microsoft.com/office/drawing/2014/main" id="{09F12B4A-DFB6-0902-7EFB-B98AB6C9CFFF}"/>
              </a:ext>
            </a:extLst>
          </p:cNvPr>
          <p:cNvSpPr/>
          <p:nvPr/>
        </p:nvSpPr>
        <p:spPr>
          <a:xfrm flipV="1">
            <a:off x="461010" y="1821214"/>
            <a:ext cx="5338899" cy="45719"/>
          </a:xfrm>
          <a:prstGeom prst="rect">
            <a:avLst/>
          </a:prstGeom>
          <a:solidFill>
            <a:srgbClr val="ED7D31"/>
          </a:solidFill>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ln>
                <a:solidFill>
                  <a:srgbClr val="ED7D31"/>
                </a:solidFill>
              </a:ln>
              <a:solidFill>
                <a:srgbClr val="4478A8"/>
              </a:solidFill>
            </a:endParaRPr>
          </a:p>
        </p:txBody>
      </p:sp>
      <p:pic>
        <p:nvPicPr>
          <p:cNvPr id="9" name="Picture 8">
            <a:extLst>
              <a:ext uri="{FF2B5EF4-FFF2-40B4-BE49-F238E27FC236}">
                <a16:creationId xmlns:a16="http://schemas.microsoft.com/office/drawing/2014/main" id="{1C844104-49A2-F59B-F3C6-19C9BA6E3AB3}"/>
              </a:ext>
            </a:extLst>
          </p:cNvPr>
          <p:cNvPicPr>
            <a:picLocks noChangeAspect="1"/>
          </p:cNvPicPr>
          <p:nvPr/>
        </p:nvPicPr>
        <p:blipFill>
          <a:blip r:embed="rId9"/>
          <a:stretch>
            <a:fillRect/>
          </a:stretch>
        </p:blipFill>
        <p:spPr>
          <a:xfrm>
            <a:off x="7190159" y="3051889"/>
            <a:ext cx="4306942" cy="2203552"/>
          </a:xfrm>
          <a:prstGeom prst="rect">
            <a:avLst/>
          </a:prstGeom>
          <a:ln>
            <a:noFill/>
          </a:ln>
        </p:spPr>
      </p:pic>
      <p:pic>
        <p:nvPicPr>
          <p:cNvPr id="4" name="Picture 3" descr="A blue and black logo&#10;&#10;Description automatically generated">
            <a:extLst>
              <a:ext uri="{FF2B5EF4-FFF2-40B4-BE49-F238E27FC236}">
                <a16:creationId xmlns:a16="http://schemas.microsoft.com/office/drawing/2014/main" id="{0B5FEBFB-393A-C9A4-DE82-0D00C1797A46}"/>
              </a:ext>
            </a:extLst>
          </p:cNvPr>
          <p:cNvPicPr>
            <a:picLocks noChangeAspect="1"/>
          </p:cNvPicPr>
          <p:nvPr/>
        </p:nvPicPr>
        <p:blipFill>
          <a:blip r:embed="rId10"/>
          <a:stretch>
            <a:fillRect/>
          </a:stretch>
        </p:blipFill>
        <p:spPr>
          <a:xfrm>
            <a:off x="10263023" y="-1021"/>
            <a:ext cx="1926678" cy="1939815"/>
          </a:xfrm>
          <a:prstGeom prst="rect">
            <a:avLst/>
          </a:prstGeom>
        </p:spPr>
      </p:pic>
    </p:spTree>
    <p:extLst>
      <p:ext uri="{BB962C8B-B14F-4D97-AF65-F5344CB8AC3E}">
        <p14:creationId xmlns:p14="http://schemas.microsoft.com/office/powerpoint/2010/main" val="3518275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184355D-4BFF-113D-88C8-19A9C379B350}"/>
              </a:ext>
            </a:extLst>
          </p:cNvPr>
          <p:cNvPicPr>
            <a:picLocks noChangeAspect="1"/>
          </p:cNvPicPr>
          <p:nvPr/>
        </p:nvPicPr>
        <p:blipFill>
          <a:blip r:embed="rId3"/>
          <a:stretch>
            <a:fillRect/>
          </a:stretch>
        </p:blipFill>
        <p:spPr>
          <a:xfrm>
            <a:off x="0" y="5215976"/>
            <a:ext cx="2956582" cy="1648863"/>
          </a:xfrm>
          <a:prstGeom prst="rect">
            <a:avLst/>
          </a:prstGeom>
          <a:ln>
            <a:noFill/>
          </a:ln>
        </p:spPr>
      </p:pic>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445280" y="1957405"/>
            <a:ext cx="11542383" cy="4417919"/>
          </a:xfrm>
        </p:spPr>
        <p:txBody>
          <a:bodyPr vert="horz" lIns="91440" tIns="45720" rIns="91440" bIns="45720" rtlCol="0" anchor="t">
            <a:noAutofit/>
          </a:bodyPr>
          <a:lstStyle/>
          <a:p>
            <a:pPr marL="514350" indent="-514350">
              <a:spcAft>
                <a:spcPts val="600"/>
              </a:spcAft>
              <a:buFont typeface="Arial" panose="020B0604020202020204" pitchFamily="34" charset="0"/>
              <a:buAutoNum type="arabicPeriod"/>
            </a:pPr>
            <a:r>
              <a:rPr lang="en-US" sz="2000">
                <a:solidFill>
                  <a:srgbClr val="4478A8"/>
                </a:solidFill>
                <a:latin typeface="Arial"/>
                <a:cs typeface="Arial"/>
              </a:rPr>
              <a:t>There are legal and ethical compliance requirements: Employers have a legal duty to manage risks from fatigue</a:t>
            </a:r>
          </a:p>
          <a:p>
            <a:pPr marL="514350" indent="-514350">
              <a:spcAft>
                <a:spcPts val="600"/>
              </a:spcAft>
              <a:buAutoNum type="arabicPeriod"/>
            </a:pPr>
            <a:r>
              <a:rPr lang="en-US" sz="2000">
                <a:solidFill>
                  <a:srgbClr val="4478A8"/>
                </a:solidFill>
                <a:latin typeface="Arial"/>
                <a:cs typeface="Arial"/>
              </a:rPr>
              <a:t>Effective management of fatigue is a consideration in </a:t>
            </a:r>
            <a:r>
              <a:rPr lang="en-US" sz="2000" u="sng">
                <a:solidFill>
                  <a:srgbClr val="4478A8"/>
                </a:solidFill>
                <a:latin typeface="Arial"/>
                <a:cs typeface="Arial"/>
              </a:rPr>
              <a:t>any</a:t>
            </a:r>
            <a:r>
              <a:rPr lang="en-US" sz="2000">
                <a:solidFill>
                  <a:srgbClr val="4478A8"/>
                </a:solidFill>
                <a:latin typeface="Arial"/>
                <a:cs typeface="Arial"/>
              </a:rPr>
              <a:t> work context, but most important where:</a:t>
            </a:r>
          </a:p>
          <a:p>
            <a:pPr marL="514350" indent="-514350">
              <a:spcAft>
                <a:spcPts val="600"/>
              </a:spcAft>
              <a:buAutoNum type="arabicPeriod"/>
            </a:pPr>
            <a:endParaRPr lang="en-US" sz="2000">
              <a:solidFill>
                <a:schemeClr val="tx2">
                  <a:lumMod val="75000"/>
                </a:schemeClr>
              </a:solidFill>
              <a:latin typeface="Arial" panose="020B0604020202020204" pitchFamily="34" charset="0"/>
              <a:cs typeface="Arial" panose="020B0604020202020204" pitchFamily="34" charset="0"/>
            </a:endParaRPr>
          </a:p>
          <a:p>
            <a:pPr marL="0" indent="0">
              <a:spcAft>
                <a:spcPts val="600"/>
              </a:spcAft>
              <a:buNone/>
            </a:pPr>
            <a:endParaRPr lang="en-US" sz="2000">
              <a:solidFill>
                <a:schemeClr val="tx2">
                  <a:lumMod val="75000"/>
                </a:schemeClr>
              </a:solidFill>
              <a:latin typeface="Arial" panose="020B0604020202020204" pitchFamily="34" charset="0"/>
              <a:cs typeface="Arial" panose="020B0604020202020204" pitchFamily="34" charset="0"/>
            </a:endParaRPr>
          </a:p>
          <a:p>
            <a:pPr marL="457200" lvl="1" indent="0">
              <a:spcAft>
                <a:spcPts val="600"/>
              </a:spcAft>
              <a:buNone/>
            </a:pPr>
            <a:endParaRPr lang="en-US" sz="2000">
              <a:solidFill>
                <a:schemeClr val="tx2">
                  <a:lumMod val="75000"/>
                </a:schemeClr>
              </a:solidFill>
              <a:latin typeface="Arial"/>
              <a:cs typeface="Arial"/>
            </a:endParaRPr>
          </a:p>
          <a:p>
            <a:pPr marL="457200" lvl="1" indent="0">
              <a:spcAft>
                <a:spcPts val="600"/>
              </a:spcAft>
              <a:buNone/>
            </a:pPr>
            <a:r>
              <a:rPr lang="en-US" sz="2000">
                <a:solidFill>
                  <a:schemeClr val="tx2">
                    <a:lumMod val="75000"/>
                  </a:schemeClr>
                </a:solidFill>
                <a:latin typeface="Arial"/>
                <a:cs typeface="Arial"/>
              </a:rPr>
              <a:t>             </a:t>
            </a:r>
            <a:endParaRPr lang="en-US" sz="2000">
              <a:solidFill>
                <a:schemeClr val="tx2">
                  <a:lumMod val="75000"/>
                </a:schemeClr>
              </a:solidFill>
              <a:latin typeface="Arial" panose="020B0604020202020204" pitchFamily="34" charset="0"/>
              <a:cs typeface="Arial" panose="020B0604020202020204" pitchFamily="34" charset="0"/>
            </a:endParaRPr>
          </a:p>
          <a:p>
            <a:pPr marL="457200" lvl="1" indent="0">
              <a:spcAft>
                <a:spcPts val="600"/>
              </a:spcAft>
              <a:buNone/>
            </a:pPr>
            <a:r>
              <a:rPr lang="en-US" sz="2000">
                <a:solidFill>
                  <a:schemeClr val="tx2">
                    <a:lumMod val="75000"/>
                  </a:schemeClr>
                </a:solidFill>
                <a:latin typeface="Arial"/>
                <a:cs typeface="Arial"/>
              </a:rPr>
              <a:t>                  </a:t>
            </a:r>
            <a:r>
              <a:rPr lang="en-US" sz="2000">
                <a:solidFill>
                  <a:schemeClr val="accent2"/>
                </a:solidFill>
                <a:latin typeface="Arial"/>
                <a:cs typeface="Arial"/>
              </a:rPr>
              <a:t>Consequently, fatigue management is a core concern in the energy networks industry</a:t>
            </a:r>
          </a:p>
          <a:p>
            <a:pPr marL="0" indent="0">
              <a:spcAft>
                <a:spcPts val="600"/>
              </a:spcAft>
              <a:buNone/>
            </a:pPr>
            <a:r>
              <a:rPr lang="en-US" sz="2000">
                <a:solidFill>
                  <a:srgbClr val="4478A8"/>
                </a:solidFill>
                <a:latin typeface="Arial"/>
                <a:cs typeface="Arial"/>
              </a:rPr>
              <a:t>                                                                         But addressing these risks is far from straightforward…</a:t>
            </a: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4"/>
          <a:stretch>
            <a:fillRect/>
          </a:stretch>
        </p:blipFill>
        <p:spPr>
          <a:xfrm>
            <a:off x="222421" y="180734"/>
            <a:ext cx="3446902" cy="655682"/>
          </a:xfrm>
          <a:prstGeom prst="rect">
            <a:avLst/>
          </a:prstGeom>
        </p:spPr>
      </p:pic>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453879" y="817592"/>
            <a:ext cx="10515600" cy="1325563"/>
          </a:xfrm>
        </p:spPr>
        <p:txBody>
          <a:bodyPr/>
          <a:lstStyle/>
          <a:p>
            <a:r>
              <a:rPr lang="en-US">
                <a:solidFill>
                  <a:srgbClr val="4478A8"/>
                </a:solidFill>
                <a:latin typeface="Arial" panose="020B0604020202020204" pitchFamily="34" charset="0"/>
                <a:cs typeface="Arial" panose="020B0604020202020204" pitchFamily="34" charset="0"/>
              </a:rPr>
              <a:t>Why does fatigue matter? </a:t>
            </a:r>
            <a:endParaRPr lang="en-GB">
              <a:solidFill>
                <a:srgbClr val="4478A8"/>
              </a:solidFill>
              <a:latin typeface="Arial" panose="020B0604020202020204" pitchFamily="34" charset="0"/>
              <a:cs typeface="Arial" panose="020B0604020202020204" pitchFamily="34" charset="0"/>
            </a:endParaRPr>
          </a:p>
        </p:txBody>
      </p:sp>
      <p:graphicFrame>
        <p:nvGraphicFramePr>
          <p:cNvPr id="7" name="Diagram 6">
            <a:extLst>
              <a:ext uri="{FF2B5EF4-FFF2-40B4-BE49-F238E27FC236}">
                <a16:creationId xmlns:a16="http://schemas.microsoft.com/office/drawing/2014/main" id="{75787885-77E3-5687-AF44-9A3AE3B7B353}"/>
              </a:ext>
            </a:extLst>
          </p:cNvPr>
          <p:cNvGraphicFramePr/>
          <p:nvPr>
            <p:extLst>
              <p:ext uri="{D42A27DB-BD31-4B8C-83A1-F6EECF244321}">
                <p14:modId xmlns:p14="http://schemas.microsoft.com/office/powerpoint/2010/main" val="1798467390"/>
              </p:ext>
            </p:extLst>
          </p:nvPr>
        </p:nvGraphicFramePr>
        <p:xfrm>
          <a:off x="2034760" y="1549165"/>
          <a:ext cx="8128000" cy="375966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Rectangle 7">
            <a:extLst>
              <a:ext uri="{FF2B5EF4-FFF2-40B4-BE49-F238E27FC236}">
                <a16:creationId xmlns:a16="http://schemas.microsoft.com/office/drawing/2014/main" id="{B158752E-5CC9-633A-9D63-5995191109BA}"/>
              </a:ext>
            </a:extLst>
          </p:cNvPr>
          <p:cNvSpPr/>
          <p:nvPr/>
        </p:nvSpPr>
        <p:spPr>
          <a:xfrm flipV="1">
            <a:off x="514350" y="1798319"/>
            <a:ext cx="6553200" cy="45721"/>
          </a:xfrm>
          <a:prstGeom prst="rect">
            <a:avLst/>
          </a:prstGeom>
          <a:solidFill>
            <a:srgbClr val="ED7D31"/>
          </a:solidFill>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3" name="Picture 12" descr="A blue and black logo&#10;&#10;Description automatically generated">
            <a:extLst>
              <a:ext uri="{FF2B5EF4-FFF2-40B4-BE49-F238E27FC236}">
                <a16:creationId xmlns:a16="http://schemas.microsoft.com/office/drawing/2014/main" id="{521EB631-C1AD-37E9-D8F7-3B4F945202B1}"/>
              </a:ext>
            </a:extLst>
          </p:cNvPr>
          <p:cNvPicPr>
            <a:picLocks noChangeAspect="1"/>
          </p:cNvPicPr>
          <p:nvPr/>
        </p:nvPicPr>
        <p:blipFill>
          <a:blip r:embed="rId10"/>
          <a:stretch>
            <a:fillRect/>
          </a:stretch>
        </p:blipFill>
        <p:spPr>
          <a:xfrm>
            <a:off x="10263023" y="-1021"/>
            <a:ext cx="1926678" cy="1939815"/>
          </a:xfrm>
          <a:prstGeom prst="rect">
            <a:avLst/>
          </a:prstGeom>
        </p:spPr>
      </p:pic>
    </p:spTree>
    <p:extLst>
      <p:ext uri="{BB962C8B-B14F-4D97-AF65-F5344CB8AC3E}">
        <p14:creationId xmlns:p14="http://schemas.microsoft.com/office/powerpoint/2010/main" val="1167024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222421" y="774723"/>
            <a:ext cx="10515600" cy="1325563"/>
          </a:xfrm>
        </p:spPr>
        <p:txBody>
          <a:bodyPr/>
          <a:lstStyle/>
          <a:p>
            <a:r>
              <a:rPr lang="en-US">
                <a:solidFill>
                  <a:srgbClr val="4478A8"/>
                </a:solidFill>
                <a:latin typeface="Arial"/>
                <a:cs typeface="Arial"/>
              </a:rPr>
              <a:t>Why is fatigue so difficult to manage?</a:t>
            </a:r>
            <a:r>
              <a:rPr lang="en-US">
                <a:solidFill>
                  <a:schemeClr val="tx2">
                    <a:lumMod val="75000"/>
                  </a:schemeClr>
                </a:solidFill>
              </a:rPr>
              <a:t>   </a:t>
            </a:r>
            <a:endParaRPr lang="en-GB">
              <a:solidFill>
                <a:schemeClr val="tx2">
                  <a:lumMod val="75000"/>
                </a:schemeClr>
              </a:solidFill>
            </a:endParaRPr>
          </a:p>
        </p:txBody>
      </p:sp>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2711924" y="2006465"/>
            <a:ext cx="6768152" cy="656468"/>
          </a:xfrm>
        </p:spPr>
        <p:txBody>
          <a:bodyPr/>
          <a:lstStyle/>
          <a:p>
            <a:pPr marL="0" indent="0" algn="ctr">
              <a:buNone/>
            </a:pPr>
            <a:r>
              <a:rPr lang="en-US" sz="3200">
                <a:solidFill>
                  <a:srgbClr val="ED7D31"/>
                </a:solidFill>
                <a:latin typeface="Arial" panose="020B0604020202020204" pitchFamily="34" charset="0"/>
                <a:cs typeface="Arial" panose="020B0604020202020204" pitchFamily="34" charset="0"/>
              </a:rPr>
              <a:t>Fatigue is a very complex state </a:t>
            </a:r>
          </a:p>
          <a:p>
            <a:pPr marL="0" indent="0">
              <a:buNone/>
            </a:pPr>
            <a:endParaRPr lang="en-US" sz="3200" b="1">
              <a:solidFill>
                <a:srgbClr val="ED7D31"/>
              </a:solidFill>
              <a:latin typeface="Arial" panose="020B0604020202020204" pitchFamily="34" charset="0"/>
              <a:cs typeface="Arial" panose="020B0604020202020204" pitchFamily="34" charset="0"/>
            </a:endParaRPr>
          </a:p>
          <a:p>
            <a:pPr marL="0" indent="0">
              <a:buNone/>
            </a:pPr>
            <a:endParaRPr lang="en-US" b="1">
              <a:latin typeface="Arial" panose="020B0604020202020204" pitchFamily="34" charset="0"/>
              <a:cs typeface="Arial" panose="020B0604020202020204" pitchFamily="34" charset="0"/>
            </a:endParaRPr>
          </a:p>
          <a:p>
            <a:pPr marL="0" indent="0">
              <a:buNone/>
            </a:pPr>
            <a:endParaRPr lang="en-US"/>
          </a:p>
          <a:p>
            <a:endParaRPr lang="en-US"/>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graphicFrame>
        <p:nvGraphicFramePr>
          <p:cNvPr id="6" name="Diagram 5">
            <a:extLst>
              <a:ext uri="{FF2B5EF4-FFF2-40B4-BE49-F238E27FC236}">
                <a16:creationId xmlns:a16="http://schemas.microsoft.com/office/drawing/2014/main" id="{5629AB53-98CC-4192-B454-1B0D0EC53BB6}"/>
              </a:ext>
            </a:extLst>
          </p:cNvPr>
          <p:cNvGraphicFramePr/>
          <p:nvPr>
            <p:extLst>
              <p:ext uri="{D42A27DB-BD31-4B8C-83A1-F6EECF244321}">
                <p14:modId xmlns:p14="http://schemas.microsoft.com/office/powerpoint/2010/main" val="2261331351"/>
              </p:ext>
            </p:extLst>
          </p:nvPr>
        </p:nvGraphicFramePr>
        <p:xfrm>
          <a:off x="2348411" y="2545130"/>
          <a:ext cx="7495178" cy="35879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Rectangle 7">
            <a:extLst>
              <a:ext uri="{FF2B5EF4-FFF2-40B4-BE49-F238E27FC236}">
                <a16:creationId xmlns:a16="http://schemas.microsoft.com/office/drawing/2014/main" id="{1B320F9B-56B8-752A-D042-650698607F4F}"/>
              </a:ext>
            </a:extLst>
          </p:cNvPr>
          <p:cNvSpPr/>
          <p:nvPr/>
        </p:nvSpPr>
        <p:spPr>
          <a:xfrm>
            <a:off x="293370" y="1794004"/>
            <a:ext cx="9331014"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4" name="Picture 13" descr="A blue and black logo&#10;&#10;Description automatically generated">
            <a:extLst>
              <a:ext uri="{FF2B5EF4-FFF2-40B4-BE49-F238E27FC236}">
                <a16:creationId xmlns:a16="http://schemas.microsoft.com/office/drawing/2014/main" id="{63A107ED-6107-9C47-9793-D295941E8039}"/>
              </a:ext>
            </a:extLst>
          </p:cNvPr>
          <p:cNvPicPr>
            <a:picLocks noChangeAspect="1"/>
          </p:cNvPicPr>
          <p:nvPr/>
        </p:nvPicPr>
        <p:blipFill>
          <a:blip r:embed="rId9"/>
          <a:stretch>
            <a:fillRect/>
          </a:stretch>
        </p:blipFill>
        <p:spPr>
          <a:xfrm>
            <a:off x="10263023" y="-1021"/>
            <a:ext cx="1926678" cy="1939815"/>
          </a:xfrm>
          <a:prstGeom prst="rect">
            <a:avLst/>
          </a:prstGeom>
        </p:spPr>
      </p:pic>
      <p:pic>
        <p:nvPicPr>
          <p:cNvPr id="5" name="Picture 4">
            <a:extLst>
              <a:ext uri="{FF2B5EF4-FFF2-40B4-BE49-F238E27FC236}">
                <a16:creationId xmlns:a16="http://schemas.microsoft.com/office/drawing/2014/main" id="{3C138D7A-B70A-42B2-B604-DD866DE7CF3F}"/>
              </a:ext>
            </a:extLst>
          </p:cNvPr>
          <p:cNvPicPr>
            <a:picLocks noChangeAspect="1"/>
          </p:cNvPicPr>
          <p:nvPr/>
        </p:nvPicPr>
        <p:blipFill>
          <a:blip r:embed="rId10"/>
          <a:stretch>
            <a:fillRect/>
          </a:stretch>
        </p:blipFill>
        <p:spPr>
          <a:xfrm>
            <a:off x="0" y="5215976"/>
            <a:ext cx="2956582" cy="1648863"/>
          </a:xfrm>
          <a:prstGeom prst="rect">
            <a:avLst/>
          </a:prstGeom>
          <a:ln>
            <a:noFill/>
          </a:ln>
        </p:spPr>
      </p:pic>
    </p:spTree>
    <p:extLst>
      <p:ext uri="{BB962C8B-B14F-4D97-AF65-F5344CB8AC3E}">
        <p14:creationId xmlns:p14="http://schemas.microsoft.com/office/powerpoint/2010/main" val="735749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0" y="556013"/>
            <a:ext cx="11184835" cy="1325563"/>
          </a:xfrm>
        </p:spPr>
        <p:txBody>
          <a:bodyPr/>
          <a:lstStyle/>
          <a:p>
            <a:r>
              <a:rPr lang="en-US" sz="4000">
                <a:solidFill>
                  <a:srgbClr val="4478A8"/>
                </a:solidFill>
                <a:latin typeface="Arial" panose="020B0604020202020204" pitchFamily="34" charset="0"/>
                <a:cs typeface="Arial" panose="020B0604020202020204" pitchFamily="34" charset="0"/>
              </a:rPr>
              <a:t>What can happen if we don’t manage fatigue?  </a:t>
            </a:r>
            <a:r>
              <a:rPr lang="en-US">
                <a:solidFill>
                  <a:srgbClr val="4478A8"/>
                </a:solidFill>
                <a:latin typeface="Arial" panose="020B0604020202020204" pitchFamily="34" charset="0"/>
                <a:cs typeface="Arial" panose="020B0604020202020204" pitchFamily="34" charset="0"/>
              </a:rPr>
              <a:t> </a:t>
            </a:r>
            <a:endParaRPr lang="en-GB">
              <a:solidFill>
                <a:srgbClr val="4478A8"/>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8" name="Rectangle 7">
            <a:extLst>
              <a:ext uri="{FF2B5EF4-FFF2-40B4-BE49-F238E27FC236}">
                <a16:creationId xmlns:a16="http://schemas.microsoft.com/office/drawing/2014/main" id="{1B320F9B-56B8-752A-D042-650698607F4F}"/>
              </a:ext>
            </a:extLst>
          </p:cNvPr>
          <p:cNvSpPr/>
          <p:nvPr/>
        </p:nvSpPr>
        <p:spPr>
          <a:xfrm>
            <a:off x="109066" y="1496442"/>
            <a:ext cx="10320395"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0" name="Title 1">
            <a:extLst>
              <a:ext uri="{FF2B5EF4-FFF2-40B4-BE49-F238E27FC236}">
                <a16:creationId xmlns:a16="http://schemas.microsoft.com/office/drawing/2014/main" id="{1071C309-23EA-44EF-F71B-E1DFA4E69261}"/>
              </a:ext>
            </a:extLst>
          </p:cNvPr>
          <p:cNvSpPr txBox="1">
            <a:spLocks/>
          </p:cNvSpPr>
          <p:nvPr/>
        </p:nvSpPr>
        <p:spPr>
          <a:xfrm>
            <a:off x="1361837" y="1713158"/>
            <a:ext cx="10366928" cy="4596528"/>
          </a:xfrm>
          <a:prstGeom prst="rect">
            <a:avLst/>
          </a:prstGeom>
          <a:solidFill>
            <a:srgbClr val="E4E9F3"/>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1000"/>
              </a:spcBef>
            </a:pPr>
            <a:r>
              <a:rPr lang="en-GB" sz="1600" b="1">
                <a:solidFill>
                  <a:srgbClr val="4478A8"/>
                </a:solidFill>
                <a:latin typeface="Arial"/>
                <a:ea typeface="+mn-ea"/>
                <a:cs typeface="Arial"/>
              </a:rPr>
              <a:t>Network Rail motorway crash, June 2014 , Reading, UK</a:t>
            </a:r>
          </a:p>
          <a:p>
            <a:pPr>
              <a:spcBef>
                <a:spcPts val="1000"/>
              </a:spcBef>
            </a:pPr>
            <a:r>
              <a:rPr lang="en-GB" sz="1600">
                <a:solidFill>
                  <a:srgbClr val="4478A8"/>
                </a:solidFill>
                <a:latin typeface="Arial"/>
                <a:ea typeface="+mn-ea"/>
                <a:cs typeface="Arial"/>
              </a:rPr>
              <a:t>Network rail crew members driving home from shift - crashed into the back of a lorry, killing 3 members</a:t>
            </a:r>
          </a:p>
          <a:p>
            <a:pPr>
              <a:spcBef>
                <a:spcPts val="1000"/>
              </a:spcBef>
            </a:pPr>
            <a:r>
              <a:rPr lang="en-GB" sz="1600" i="1">
                <a:solidFill>
                  <a:srgbClr val="4478A8"/>
                </a:solidFill>
                <a:latin typeface="Arial"/>
                <a:ea typeface="+mn-ea"/>
                <a:cs typeface="Arial"/>
              </a:rPr>
              <a:t>The Role of Fatigue: Employees working into early hours, decided not to use hotel and travel fatigued</a:t>
            </a:r>
            <a:br>
              <a:rPr lang="en-GB" sz="1600" i="1">
                <a:solidFill>
                  <a:srgbClr val="4478A8"/>
                </a:solidFill>
                <a:latin typeface="Arial"/>
                <a:ea typeface="+mn-ea"/>
                <a:cs typeface="Arial"/>
              </a:rPr>
            </a:br>
            <a:endParaRPr lang="en-GB" sz="1600">
              <a:solidFill>
                <a:srgbClr val="4478A8"/>
              </a:solidFill>
              <a:latin typeface="Arial"/>
              <a:ea typeface="+mn-ea"/>
              <a:cs typeface="Arial"/>
            </a:endParaRPr>
          </a:p>
          <a:p>
            <a:pPr>
              <a:spcBef>
                <a:spcPts val="1000"/>
              </a:spcBef>
            </a:pPr>
            <a:r>
              <a:rPr lang="en-GB" sz="1600" b="1">
                <a:solidFill>
                  <a:srgbClr val="4478A8"/>
                </a:solidFill>
                <a:latin typeface="Arial"/>
                <a:ea typeface="+mn-ea"/>
                <a:cs typeface="Arial"/>
              </a:rPr>
              <a:t>Ship's Bosun accident, February 2019, USA</a:t>
            </a:r>
          </a:p>
          <a:p>
            <a:pPr>
              <a:spcBef>
                <a:spcPts val="1000"/>
              </a:spcBef>
            </a:pPr>
            <a:r>
              <a:rPr lang="en-GB" sz="1600">
                <a:solidFill>
                  <a:srgbClr val="4478A8"/>
                </a:solidFill>
                <a:latin typeface="Arial"/>
                <a:ea typeface="+mn-ea"/>
                <a:cs typeface="Arial"/>
              </a:rPr>
              <a:t>The ship was instructed to secure a lifeboat on sea, when carrying out work, lifeboat descended throwing bosun overboard - fatal incident</a:t>
            </a:r>
          </a:p>
          <a:p>
            <a:pPr>
              <a:spcBef>
                <a:spcPts val="1000"/>
              </a:spcBef>
            </a:pPr>
            <a:r>
              <a:rPr lang="en-GB" sz="1600" i="1">
                <a:solidFill>
                  <a:srgbClr val="4478A8"/>
                </a:solidFill>
                <a:latin typeface="Arial"/>
                <a:ea typeface="+mn-ea"/>
                <a:cs typeface="Arial"/>
              </a:rPr>
              <a:t>The Role of Fatigue</a:t>
            </a:r>
            <a:r>
              <a:rPr lang="en-GB" sz="1600">
                <a:solidFill>
                  <a:srgbClr val="4478A8"/>
                </a:solidFill>
                <a:latin typeface="Arial"/>
                <a:ea typeface="+mn-ea"/>
                <a:cs typeface="Arial"/>
              </a:rPr>
              <a:t>: In the 24hrs leading to the incident, the bosun had only 4 hours off duty, so alertness and reactions would be affected due to fatigue</a:t>
            </a:r>
            <a:br>
              <a:rPr lang="en-GB" sz="1600">
                <a:solidFill>
                  <a:srgbClr val="4478A8"/>
                </a:solidFill>
                <a:latin typeface="Arial"/>
                <a:ea typeface="+mn-ea"/>
                <a:cs typeface="Arial"/>
              </a:rPr>
            </a:br>
            <a:endParaRPr lang="en-GB" sz="1600">
              <a:solidFill>
                <a:srgbClr val="4478A8"/>
              </a:solidFill>
              <a:latin typeface="Arial"/>
              <a:ea typeface="+mn-ea"/>
              <a:cs typeface="Arial"/>
            </a:endParaRPr>
          </a:p>
          <a:p>
            <a:pPr>
              <a:spcBef>
                <a:spcPts val="1000"/>
              </a:spcBef>
            </a:pPr>
            <a:r>
              <a:rPr lang="en-GB" sz="1600" b="1">
                <a:solidFill>
                  <a:srgbClr val="4478A8"/>
                </a:solidFill>
                <a:latin typeface="Arial"/>
                <a:ea typeface="+mn-ea"/>
                <a:cs typeface="Arial"/>
              </a:rPr>
              <a:t>Metro-rail Derailment December 2013, Rye, New York, USA</a:t>
            </a:r>
            <a:endParaRPr lang="en-GB" sz="1600" b="1">
              <a:solidFill>
                <a:srgbClr val="4478A8"/>
              </a:solidFill>
              <a:latin typeface="Arial"/>
              <a:ea typeface="Calibri"/>
              <a:cs typeface="Arial"/>
            </a:endParaRPr>
          </a:p>
          <a:p>
            <a:pPr>
              <a:spcBef>
                <a:spcPts val="1000"/>
              </a:spcBef>
            </a:pPr>
            <a:r>
              <a:rPr lang="en-GB" sz="1600">
                <a:solidFill>
                  <a:srgbClr val="4478A8"/>
                </a:solidFill>
                <a:latin typeface="Arial"/>
                <a:ea typeface="+mn-ea"/>
                <a:cs typeface="Arial"/>
              </a:rPr>
              <a:t>Train crashed on a bend </a:t>
            </a:r>
            <a:r>
              <a:rPr lang="en-US" sz="1600">
                <a:solidFill>
                  <a:srgbClr val="4478A8"/>
                </a:solidFill>
                <a:latin typeface="Arial"/>
                <a:ea typeface="+mn-ea"/>
                <a:cs typeface="Arial"/>
              </a:rPr>
              <a:t>travelling at 82 mph, 3 x the speed limit; 4 passengers killed and 75 injured.</a:t>
            </a:r>
            <a:endParaRPr lang="en-US" sz="1600">
              <a:solidFill>
                <a:srgbClr val="4478A8"/>
              </a:solidFill>
              <a:latin typeface="Arial"/>
              <a:ea typeface="Calibri"/>
              <a:cs typeface="Arial"/>
            </a:endParaRPr>
          </a:p>
          <a:p>
            <a:pPr>
              <a:spcBef>
                <a:spcPts val="1000"/>
              </a:spcBef>
            </a:pPr>
            <a:r>
              <a:rPr lang="en-GB" sz="1600" i="1">
                <a:solidFill>
                  <a:srgbClr val="4478A8"/>
                </a:solidFill>
                <a:latin typeface="Arial"/>
                <a:ea typeface="+mn-ea"/>
                <a:cs typeface="Arial"/>
              </a:rPr>
              <a:t>The Role of Fatigue</a:t>
            </a:r>
            <a:r>
              <a:rPr lang="en-GB" sz="1600">
                <a:solidFill>
                  <a:srgbClr val="4478A8"/>
                </a:solidFill>
                <a:latin typeface="Arial"/>
                <a:ea typeface="+mn-ea"/>
                <a:cs typeface="Arial"/>
              </a:rPr>
              <a:t>: The controller with an Obstructive Sleep Apnoea had just started 5am shifts, affecting his sleep pattern. The governing body provides advice on sleep disorders and fatigue but not on OSA.</a:t>
            </a:r>
            <a:endParaRPr lang="en-GB" sz="1600">
              <a:solidFill>
                <a:srgbClr val="4478A8"/>
              </a:solidFill>
              <a:latin typeface="Arial"/>
              <a:ea typeface="Calibri"/>
              <a:cs typeface="Arial"/>
            </a:endParaRPr>
          </a:p>
        </p:txBody>
      </p:sp>
      <p:pic>
        <p:nvPicPr>
          <p:cNvPr id="7" name="Picture 6">
            <a:extLst>
              <a:ext uri="{FF2B5EF4-FFF2-40B4-BE49-F238E27FC236}">
                <a16:creationId xmlns:a16="http://schemas.microsoft.com/office/drawing/2014/main" id="{07D4B687-EF27-CE95-616B-2CD773C473A8}"/>
              </a:ext>
            </a:extLst>
          </p:cNvPr>
          <p:cNvPicPr>
            <a:picLocks noChangeAspect="1"/>
          </p:cNvPicPr>
          <p:nvPr/>
        </p:nvPicPr>
        <p:blipFill>
          <a:blip r:embed="rId4"/>
          <a:stretch>
            <a:fillRect/>
          </a:stretch>
        </p:blipFill>
        <p:spPr>
          <a:xfrm>
            <a:off x="10263023" y="2299"/>
            <a:ext cx="1926678" cy="1939815"/>
          </a:xfrm>
          <a:prstGeom prst="rect">
            <a:avLst/>
          </a:prstGeom>
        </p:spPr>
      </p:pic>
      <p:pic>
        <p:nvPicPr>
          <p:cNvPr id="12" name="Picture 11" descr="NTSB: Train was going 82 mph into curve before crash">
            <a:extLst>
              <a:ext uri="{FF2B5EF4-FFF2-40B4-BE49-F238E27FC236}">
                <a16:creationId xmlns:a16="http://schemas.microsoft.com/office/drawing/2014/main" id="{0474883E-484C-3CFB-95FF-8A360D8AC66A}"/>
              </a:ext>
            </a:extLst>
          </p:cNvPr>
          <p:cNvPicPr>
            <a:picLocks noChangeAspect="1"/>
          </p:cNvPicPr>
          <p:nvPr/>
        </p:nvPicPr>
        <p:blipFill>
          <a:blip r:embed="rId5"/>
          <a:stretch>
            <a:fillRect/>
          </a:stretch>
        </p:blipFill>
        <p:spPr>
          <a:xfrm>
            <a:off x="109066" y="4922461"/>
            <a:ext cx="1132972" cy="1003276"/>
          </a:xfrm>
          <a:prstGeom prst="rect">
            <a:avLst/>
          </a:prstGeom>
        </p:spPr>
      </p:pic>
      <p:pic>
        <p:nvPicPr>
          <p:cNvPr id="1026" name="Picture 2" descr="Image Credits: nautinst.org">
            <a:extLst>
              <a:ext uri="{FF2B5EF4-FFF2-40B4-BE49-F238E27FC236}">
                <a16:creationId xmlns:a16="http://schemas.microsoft.com/office/drawing/2014/main" id="{FE0C0809-2FAA-1D58-F504-31CF77A2B3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065" y="3433752"/>
            <a:ext cx="1132972" cy="10031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Image result for m4 crash network rail 2014 reading">
            <a:extLst>
              <a:ext uri="{FF2B5EF4-FFF2-40B4-BE49-F238E27FC236}">
                <a16:creationId xmlns:a16="http://schemas.microsoft.com/office/drawing/2014/main" id="{82F5DF6A-2AC7-10E4-2DC9-F3ABC238485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065" y="1946109"/>
            <a:ext cx="1134946" cy="92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79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9AB44-DB3E-7A6C-B3B6-C2DB167B7A5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FDF2DCF8-1680-57AF-DB0A-72C4F61C671B}"/>
              </a:ext>
            </a:extLst>
          </p:cNvPr>
          <p:cNvPicPr>
            <a:picLocks noChangeAspect="1"/>
          </p:cNvPicPr>
          <p:nvPr/>
        </p:nvPicPr>
        <p:blipFill>
          <a:blip r:embed="rId3"/>
          <a:stretch>
            <a:fillRect/>
          </a:stretch>
        </p:blipFill>
        <p:spPr>
          <a:xfrm>
            <a:off x="222421" y="180734"/>
            <a:ext cx="3446902" cy="655682"/>
          </a:xfrm>
          <a:prstGeom prst="rect">
            <a:avLst/>
          </a:prstGeom>
        </p:spPr>
      </p:pic>
      <p:sp>
        <p:nvSpPr>
          <p:cNvPr id="6" name="Title 1">
            <a:extLst>
              <a:ext uri="{FF2B5EF4-FFF2-40B4-BE49-F238E27FC236}">
                <a16:creationId xmlns:a16="http://schemas.microsoft.com/office/drawing/2014/main" id="{97B447EF-FFCB-EB10-3E98-D21E7536CEEB}"/>
              </a:ext>
            </a:extLst>
          </p:cNvPr>
          <p:cNvSpPr txBox="1">
            <a:spLocks/>
          </p:cNvSpPr>
          <p:nvPr/>
        </p:nvSpPr>
        <p:spPr>
          <a:xfrm>
            <a:off x="194577" y="612608"/>
            <a:ext cx="10303042" cy="16514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rgbClr val="4478A8"/>
                </a:solidFill>
                <a:latin typeface="Arial" panose="020B0604020202020204" pitchFamily="34" charset="0"/>
                <a:cs typeface="Arial" panose="020B0604020202020204" pitchFamily="34" charset="0"/>
              </a:rPr>
              <a:t>About this training course  </a:t>
            </a:r>
            <a:endParaRPr lang="en-GB">
              <a:solidFill>
                <a:srgbClr val="4478A8"/>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D2EB00D8-25B9-9476-B578-EB2B5E9E8C4C}"/>
              </a:ext>
            </a:extLst>
          </p:cNvPr>
          <p:cNvSpPr txBox="1">
            <a:spLocks/>
          </p:cNvSpPr>
          <p:nvPr/>
        </p:nvSpPr>
        <p:spPr>
          <a:xfrm>
            <a:off x="180922" y="1838735"/>
            <a:ext cx="10721056" cy="157538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solidFill>
                  <a:srgbClr val="4478A8"/>
                </a:solidFill>
                <a:latin typeface="Arial"/>
                <a:cs typeface="Arial"/>
              </a:rPr>
              <a:t>This course has been designed by a group of psychologists with a background in the scientific study of work-related fatigue. </a:t>
            </a:r>
            <a:endParaRPr lang="en-US" sz="2000">
              <a:solidFill>
                <a:srgbClr val="000000"/>
              </a:solidFill>
              <a:latin typeface="Calibri" panose="020F0502020204030204"/>
              <a:cs typeface="Calibri" panose="020F0502020204030204"/>
            </a:endParaRPr>
          </a:p>
          <a:p>
            <a:pPr marL="0" indent="0">
              <a:buNone/>
            </a:pPr>
            <a:r>
              <a:rPr lang="en-US" sz="2000">
                <a:solidFill>
                  <a:srgbClr val="4478A8"/>
                </a:solidFill>
                <a:latin typeface="Arial"/>
                <a:cs typeface="Arial"/>
              </a:rPr>
              <a:t>The content in the training units has been developed following engagement </a:t>
            </a:r>
            <a:br>
              <a:rPr lang="en-US" sz="2000">
                <a:latin typeface="Arial"/>
                <a:cs typeface="Arial"/>
              </a:rPr>
            </a:br>
            <a:r>
              <a:rPr lang="en-US" sz="2000">
                <a:solidFill>
                  <a:srgbClr val="4478A8"/>
                </a:solidFill>
                <a:latin typeface="Arial"/>
                <a:cs typeface="Arial"/>
              </a:rPr>
              <a:t>with different groups of workers from the electricity networks industry</a:t>
            </a:r>
            <a:endParaRPr lang="en-US" sz="2000">
              <a:solidFill>
                <a:srgbClr val="000000"/>
              </a:solidFill>
              <a:latin typeface="Calibri" panose="020F0502020204030204"/>
              <a:cs typeface="Calibri" panose="020F0502020204030204"/>
            </a:endParaRPr>
          </a:p>
          <a:p>
            <a:pPr marL="0" indent="0">
              <a:buNone/>
            </a:pPr>
            <a:endParaRPr lang="en-US" sz="2000">
              <a:solidFill>
                <a:srgbClr val="4478A8"/>
              </a:solidFill>
              <a:latin typeface="Arial"/>
              <a:cs typeface="Arial"/>
            </a:endParaRPr>
          </a:p>
          <a:p>
            <a:pPr marL="0" indent="0">
              <a:buNone/>
            </a:pPr>
            <a:endParaRPr lang="en-US" sz="2200">
              <a:solidFill>
                <a:srgbClr val="4478A8"/>
              </a:solidFill>
              <a:latin typeface="Arial"/>
              <a:cs typeface="Arial"/>
            </a:endParaRPr>
          </a:p>
          <a:p>
            <a:pPr marL="0" indent="0">
              <a:buNone/>
            </a:pPr>
            <a:endParaRPr lang="en-US" sz="2200">
              <a:solidFill>
                <a:srgbClr val="4478A8"/>
              </a:solidFill>
              <a:latin typeface="Arial"/>
              <a:cs typeface="Arial"/>
            </a:endParaRPr>
          </a:p>
          <a:p>
            <a:pPr marL="0" indent="0">
              <a:buNone/>
            </a:pPr>
            <a:r>
              <a:rPr lang="en-US" sz="2000">
                <a:solidFill>
                  <a:srgbClr val="4478A8"/>
                </a:solidFill>
                <a:latin typeface="Arial"/>
                <a:cs typeface="Arial"/>
              </a:rPr>
              <a:t>                                                                 </a:t>
            </a:r>
          </a:p>
          <a:p>
            <a:pPr marL="0" indent="0">
              <a:buNone/>
            </a:pPr>
            <a:endParaRPr lang="en-US" sz="2200">
              <a:solidFill>
                <a:srgbClr val="4478A8"/>
              </a:solidFill>
              <a:latin typeface="Arial"/>
              <a:cs typeface="Arial"/>
            </a:endParaRPr>
          </a:p>
          <a:p>
            <a:pPr marL="0" indent="0">
              <a:buNone/>
            </a:pPr>
            <a:endParaRPr lang="en-US">
              <a:solidFill>
                <a:srgbClr val="000000"/>
              </a:solidFill>
              <a:latin typeface="Calibri" panose="020F0502020204030204"/>
              <a:cs typeface="Calibri" panose="020F0502020204030204"/>
            </a:endParaRPr>
          </a:p>
        </p:txBody>
      </p:sp>
      <p:sp>
        <p:nvSpPr>
          <p:cNvPr id="11" name="Rectangle 10">
            <a:extLst>
              <a:ext uri="{FF2B5EF4-FFF2-40B4-BE49-F238E27FC236}">
                <a16:creationId xmlns:a16="http://schemas.microsoft.com/office/drawing/2014/main" id="{E7F119A8-135D-9EA2-9089-88247304E79F}"/>
              </a:ext>
            </a:extLst>
          </p:cNvPr>
          <p:cNvSpPr/>
          <p:nvPr/>
        </p:nvSpPr>
        <p:spPr>
          <a:xfrm>
            <a:off x="222421" y="1717762"/>
            <a:ext cx="6434001"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49" name="Picture 48" descr="A blue and black logo&#10;&#10;Description automatically generated">
            <a:extLst>
              <a:ext uri="{FF2B5EF4-FFF2-40B4-BE49-F238E27FC236}">
                <a16:creationId xmlns:a16="http://schemas.microsoft.com/office/drawing/2014/main" id="{18FD7322-2D21-FE1C-4668-C6763C8B1677}"/>
              </a:ext>
            </a:extLst>
          </p:cNvPr>
          <p:cNvPicPr>
            <a:picLocks noChangeAspect="1"/>
          </p:cNvPicPr>
          <p:nvPr/>
        </p:nvPicPr>
        <p:blipFill>
          <a:blip r:embed="rId4"/>
          <a:stretch>
            <a:fillRect/>
          </a:stretch>
        </p:blipFill>
        <p:spPr>
          <a:xfrm>
            <a:off x="10263023" y="-1021"/>
            <a:ext cx="1926678" cy="1939815"/>
          </a:xfrm>
          <a:prstGeom prst="rect">
            <a:avLst/>
          </a:prstGeom>
        </p:spPr>
      </p:pic>
      <p:sp>
        <p:nvSpPr>
          <p:cNvPr id="16" name="Arrow: Right 15">
            <a:extLst>
              <a:ext uri="{FF2B5EF4-FFF2-40B4-BE49-F238E27FC236}">
                <a16:creationId xmlns:a16="http://schemas.microsoft.com/office/drawing/2014/main" id="{D09229F2-E654-8410-84E7-F2879B513E24}"/>
              </a:ext>
            </a:extLst>
          </p:cNvPr>
          <p:cNvSpPr/>
          <p:nvPr/>
        </p:nvSpPr>
        <p:spPr>
          <a:xfrm>
            <a:off x="2420951" y="3266331"/>
            <a:ext cx="8076668" cy="2339252"/>
          </a:xfrm>
          <a:prstGeom prst="rightArrow">
            <a:avLst/>
          </a:prstGeom>
          <a:solidFill>
            <a:srgbClr val="E4E9F3"/>
          </a:solidFill>
          <a:ln>
            <a:solidFill>
              <a:srgbClr val="E4E9F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600">
              <a:solidFill>
                <a:srgbClr val="4478A8"/>
              </a:solidFill>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7883FFA2-7E5C-5FF6-934F-538DD33ACEE3}"/>
              </a:ext>
            </a:extLst>
          </p:cNvPr>
          <p:cNvGrpSpPr/>
          <p:nvPr/>
        </p:nvGrpSpPr>
        <p:grpSpPr>
          <a:xfrm>
            <a:off x="2643713" y="4005993"/>
            <a:ext cx="1580248" cy="889885"/>
            <a:chOff x="3187215" y="1952536"/>
            <a:chExt cx="1580248" cy="1304011"/>
          </a:xfrm>
          <a:solidFill>
            <a:srgbClr val="E4E9F3"/>
          </a:solidFill>
        </p:grpSpPr>
        <p:sp>
          <p:nvSpPr>
            <p:cNvPr id="14" name="Rectangle: Rounded Corners 13">
              <a:extLst>
                <a:ext uri="{FF2B5EF4-FFF2-40B4-BE49-F238E27FC236}">
                  <a16:creationId xmlns:a16="http://schemas.microsoft.com/office/drawing/2014/main" id="{8F09C54E-2E4F-47F5-FCD1-B973AD85A5B4}"/>
                </a:ext>
              </a:extLst>
            </p:cNvPr>
            <p:cNvSpPr/>
            <p:nvPr/>
          </p:nvSpPr>
          <p:spPr>
            <a:xfrm>
              <a:off x="3187215" y="1953928"/>
              <a:ext cx="1580248" cy="1302619"/>
            </a:xfrm>
            <a:prstGeom prst="roundRect">
              <a:avLst/>
            </a:prstGeom>
            <a:grpFill/>
            <a:ln>
              <a:solidFill>
                <a:srgbClr val="E4E9F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sz="1600">
                <a:solidFill>
                  <a:srgbClr val="4478A8"/>
                </a:solidFill>
                <a:latin typeface="Arial" panose="020B0604020202020204" pitchFamily="34" charset="0"/>
                <a:cs typeface="Arial" panose="020B0604020202020204" pitchFamily="34" charset="0"/>
              </a:endParaRPr>
            </a:p>
          </p:txBody>
        </p:sp>
        <p:sp>
          <p:nvSpPr>
            <p:cNvPr id="15" name="Rectangle: Rounded Corners 4">
              <a:extLst>
                <a:ext uri="{FF2B5EF4-FFF2-40B4-BE49-F238E27FC236}">
                  <a16:creationId xmlns:a16="http://schemas.microsoft.com/office/drawing/2014/main" id="{3735DC48-BE47-3B66-855D-842562A08436}"/>
                </a:ext>
              </a:extLst>
            </p:cNvPr>
            <p:cNvSpPr txBox="1"/>
            <p:nvPr/>
          </p:nvSpPr>
          <p:spPr>
            <a:xfrm>
              <a:off x="3250804" y="1952536"/>
              <a:ext cx="1453070" cy="1175441"/>
            </a:xfrm>
            <a:prstGeom prst="rect">
              <a:avLst/>
            </a:prstGeom>
            <a:grpFill/>
            <a:ln>
              <a:solidFill>
                <a:srgbClr val="E4E9F3"/>
              </a:solidFill>
            </a:ln>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algn="ctr" defTabSz="577850">
                <a:lnSpc>
                  <a:spcPct val="90000"/>
                </a:lnSpc>
                <a:spcBef>
                  <a:spcPct val="0"/>
                </a:spcBef>
                <a:spcAft>
                  <a:spcPct val="35000"/>
                </a:spcAft>
              </a:pPr>
              <a:r>
                <a:rPr lang="en-US" sz="1600" b="1">
                  <a:solidFill>
                    <a:srgbClr val="4478A8"/>
                  </a:solidFill>
                  <a:latin typeface="Arial"/>
                  <a:cs typeface="Arial"/>
                </a:rPr>
                <a:t>This informed the content of the units</a:t>
              </a:r>
              <a:endParaRPr lang="en-US" sz="1600" b="1" kern="1200">
                <a:solidFill>
                  <a:srgbClr val="4478A8"/>
                </a:solidFill>
                <a:latin typeface="Arial" panose="020B0604020202020204" pitchFamily="34" charset="0"/>
                <a:cs typeface="Arial" panose="020B0604020202020204" pitchFamily="34" charset="0"/>
              </a:endParaRPr>
            </a:p>
          </p:txBody>
        </p:sp>
      </p:grpSp>
      <p:grpSp>
        <p:nvGrpSpPr>
          <p:cNvPr id="18" name="Group 17">
            <a:extLst>
              <a:ext uri="{FF2B5EF4-FFF2-40B4-BE49-F238E27FC236}">
                <a16:creationId xmlns:a16="http://schemas.microsoft.com/office/drawing/2014/main" id="{FA514E51-CBF8-E8B2-6A2A-94927E0F7A5D}"/>
              </a:ext>
            </a:extLst>
          </p:cNvPr>
          <p:cNvGrpSpPr/>
          <p:nvPr/>
        </p:nvGrpSpPr>
        <p:grpSpPr>
          <a:xfrm>
            <a:off x="5023478" y="4000815"/>
            <a:ext cx="1645190" cy="900626"/>
            <a:chOff x="3930177" y="1846302"/>
            <a:chExt cx="1645190" cy="1319751"/>
          </a:xfrm>
          <a:solidFill>
            <a:srgbClr val="E4E9F3"/>
          </a:solidFill>
        </p:grpSpPr>
        <p:sp>
          <p:nvSpPr>
            <p:cNvPr id="19" name="Rectangle: Rounded Corners 18">
              <a:extLst>
                <a:ext uri="{FF2B5EF4-FFF2-40B4-BE49-F238E27FC236}">
                  <a16:creationId xmlns:a16="http://schemas.microsoft.com/office/drawing/2014/main" id="{7BCCB9DC-02D7-CF4E-B079-AE32AF1325EE}"/>
                </a:ext>
              </a:extLst>
            </p:cNvPr>
            <p:cNvSpPr/>
            <p:nvPr/>
          </p:nvSpPr>
          <p:spPr>
            <a:xfrm>
              <a:off x="3995119" y="1846302"/>
              <a:ext cx="1580248" cy="1302619"/>
            </a:xfrm>
            <a:prstGeom prst="roundRect">
              <a:avLst/>
            </a:prstGeom>
            <a:grpFill/>
            <a:ln>
              <a:solidFill>
                <a:srgbClr val="E4E9F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sz="1600">
                <a:solidFill>
                  <a:srgbClr val="4478A8"/>
                </a:solidFill>
                <a:latin typeface="Arial" panose="020B0604020202020204" pitchFamily="34" charset="0"/>
                <a:cs typeface="Arial" panose="020B0604020202020204" pitchFamily="34" charset="0"/>
              </a:endParaRPr>
            </a:p>
          </p:txBody>
        </p:sp>
        <p:sp>
          <p:nvSpPr>
            <p:cNvPr id="20" name="Rectangle: Rounded Corners 4">
              <a:extLst>
                <a:ext uri="{FF2B5EF4-FFF2-40B4-BE49-F238E27FC236}">
                  <a16:creationId xmlns:a16="http://schemas.microsoft.com/office/drawing/2014/main" id="{1D6C3283-0F5E-5EA0-08EE-7BED9C2C9F82}"/>
                </a:ext>
              </a:extLst>
            </p:cNvPr>
            <p:cNvSpPr txBox="1"/>
            <p:nvPr/>
          </p:nvSpPr>
          <p:spPr>
            <a:xfrm>
              <a:off x="3930177" y="1990612"/>
              <a:ext cx="1453070" cy="1175441"/>
            </a:xfrm>
            <a:prstGeom prst="rect">
              <a:avLst/>
            </a:prstGeom>
            <a:grpFill/>
            <a:ln>
              <a:solidFill>
                <a:srgbClr val="E4E9F3"/>
              </a:solidFill>
            </a:ln>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algn="ctr" defTabSz="577850">
                <a:lnSpc>
                  <a:spcPct val="90000"/>
                </a:lnSpc>
                <a:spcBef>
                  <a:spcPct val="0"/>
                </a:spcBef>
                <a:spcAft>
                  <a:spcPct val="35000"/>
                </a:spcAft>
              </a:pPr>
              <a:r>
                <a:rPr lang="en-US" sz="1600">
                  <a:solidFill>
                    <a:srgbClr val="4478A8"/>
                  </a:solidFill>
                  <a:latin typeface="Arial"/>
                  <a:cs typeface="Arial"/>
                </a:rPr>
                <a:t> </a:t>
              </a:r>
              <a:r>
                <a:rPr lang="en-US" sz="1600" b="1">
                  <a:solidFill>
                    <a:srgbClr val="4478A8"/>
                  </a:solidFill>
                  <a:latin typeface="Arial"/>
                  <a:cs typeface="Arial"/>
                </a:rPr>
                <a:t>Provided useful context and examples </a:t>
              </a:r>
              <a:endParaRPr lang="en-US" sz="1600" b="1" kern="1200">
                <a:solidFill>
                  <a:srgbClr val="4478A8"/>
                </a:solidFill>
                <a:latin typeface="Arial"/>
                <a:cs typeface="Arial"/>
              </a:endParaRPr>
            </a:p>
          </p:txBody>
        </p:sp>
      </p:grpSp>
      <p:grpSp>
        <p:nvGrpSpPr>
          <p:cNvPr id="21" name="Group 20">
            <a:extLst>
              <a:ext uri="{FF2B5EF4-FFF2-40B4-BE49-F238E27FC236}">
                <a16:creationId xmlns:a16="http://schemas.microsoft.com/office/drawing/2014/main" id="{68D2B645-829E-B5B6-387C-8131D4683283}"/>
              </a:ext>
            </a:extLst>
          </p:cNvPr>
          <p:cNvGrpSpPr/>
          <p:nvPr/>
        </p:nvGrpSpPr>
        <p:grpSpPr>
          <a:xfrm>
            <a:off x="6946289" y="4002922"/>
            <a:ext cx="2231987" cy="888935"/>
            <a:chOff x="3187215" y="1953928"/>
            <a:chExt cx="1581719" cy="1302619"/>
          </a:xfrm>
          <a:solidFill>
            <a:srgbClr val="E4E9F3"/>
          </a:solidFill>
        </p:grpSpPr>
        <p:sp>
          <p:nvSpPr>
            <p:cNvPr id="22" name="Rectangle: Rounded Corners 21">
              <a:extLst>
                <a:ext uri="{FF2B5EF4-FFF2-40B4-BE49-F238E27FC236}">
                  <a16:creationId xmlns:a16="http://schemas.microsoft.com/office/drawing/2014/main" id="{3BE86A5E-6620-4741-AF0D-152C9D63D644}"/>
                </a:ext>
              </a:extLst>
            </p:cNvPr>
            <p:cNvSpPr/>
            <p:nvPr/>
          </p:nvSpPr>
          <p:spPr>
            <a:xfrm>
              <a:off x="3187215" y="1953928"/>
              <a:ext cx="1580248" cy="1302619"/>
            </a:xfrm>
            <a:prstGeom prst="roundRect">
              <a:avLst/>
            </a:prstGeom>
            <a:grpFill/>
            <a:ln>
              <a:solidFill>
                <a:srgbClr val="E4E9F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sz="1600">
                <a:solidFill>
                  <a:srgbClr val="4478A8"/>
                </a:solidFill>
                <a:latin typeface="Arial" panose="020B0604020202020204" pitchFamily="34" charset="0"/>
                <a:cs typeface="Arial" panose="020B0604020202020204" pitchFamily="34" charset="0"/>
              </a:endParaRPr>
            </a:p>
          </p:txBody>
        </p:sp>
        <p:sp>
          <p:nvSpPr>
            <p:cNvPr id="23" name="Rectangle: Rounded Corners 4">
              <a:extLst>
                <a:ext uri="{FF2B5EF4-FFF2-40B4-BE49-F238E27FC236}">
                  <a16:creationId xmlns:a16="http://schemas.microsoft.com/office/drawing/2014/main" id="{9D7CC106-7DEE-AC2D-B9A8-F0B018DF3BD3}"/>
                </a:ext>
              </a:extLst>
            </p:cNvPr>
            <p:cNvSpPr txBox="1"/>
            <p:nvPr/>
          </p:nvSpPr>
          <p:spPr>
            <a:xfrm>
              <a:off x="3250804" y="2057877"/>
              <a:ext cx="1518130" cy="1135082"/>
            </a:xfrm>
            <a:prstGeom prst="rect">
              <a:avLst/>
            </a:prstGeom>
            <a:grpFill/>
            <a:ln>
              <a:solidFill>
                <a:srgbClr val="E4E9F3"/>
              </a:solidFill>
            </a:ln>
          </p:spPr>
          <p:style>
            <a:lnRef idx="0">
              <a:scrgbClr r="0" g="0" b="0"/>
            </a:lnRef>
            <a:fillRef idx="0">
              <a:scrgbClr r="0" g="0" b="0"/>
            </a:fillRef>
            <a:effectRef idx="0">
              <a:scrgbClr r="0" g="0" b="0"/>
            </a:effectRef>
            <a:fontRef idx="minor">
              <a:schemeClr val="lt1"/>
            </a:fontRef>
          </p:style>
          <p:txBody>
            <a:bodyPr spcFirstLastPara="0" vert="horz" wrap="square" lIns="49530" tIns="49530" rIns="49530" bIns="49530" numCol="1" spcCol="1270" anchor="ctr" anchorCtr="0">
              <a:noAutofit/>
            </a:bodyPr>
            <a:lstStyle/>
            <a:p>
              <a:pPr algn="ctr"/>
              <a:r>
                <a:rPr lang="en-US" sz="1600" b="1">
                  <a:solidFill>
                    <a:srgbClr val="4478A8"/>
                  </a:solidFill>
                  <a:latin typeface="Arial"/>
                  <a:cs typeface="Arial"/>
                </a:rPr>
                <a:t>Identified specific challenges - frontline, managers</a:t>
              </a:r>
              <a:br>
                <a:rPr lang="en-US" sz="1600" b="1">
                  <a:latin typeface="Arial"/>
                  <a:cs typeface="Arial"/>
                </a:rPr>
              </a:br>
              <a:r>
                <a:rPr lang="en-US" sz="1600" b="1">
                  <a:solidFill>
                    <a:srgbClr val="4478A8"/>
                  </a:solidFill>
                  <a:latin typeface="Arial"/>
                  <a:cs typeface="Arial"/>
                </a:rPr>
                <a:t>  control engineers</a:t>
              </a:r>
              <a:endParaRPr lang="en-GB" sz="1600" b="1">
                <a:solidFill>
                  <a:srgbClr val="4478A8"/>
                </a:solidFill>
                <a:latin typeface="Arial"/>
                <a:cs typeface="Arial"/>
              </a:endParaRPr>
            </a:p>
          </p:txBody>
        </p:sp>
      </p:grpSp>
      <p:pic>
        <p:nvPicPr>
          <p:cNvPr id="24" name="Picture 23">
            <a:extLst>
              <a:ext uri="{FF2B5EF4-FFF2-40B4-BE49-F238E27FC236}">
                <a16:creationId xmlns:a16="http://schemas.microsoft.com/office/drawing/2014/main" id="{9E13D6B9-5A59-A68A-6512-14464B292117}"/>
              </a:ext>
            </a:extLst>
          </p:cNvPr>
          <p:cNvPicPr>
            <a:picLocks noChangeAspect="1"/>
          </p:cNvPicPr>
          <p:nvPr/>
        </p:nvPicPr>
        <p:blipFill>
          <a:blip r:embed="rId5"/>
          <a:stretch>
            <a:fillRect/>
          </a:stretch>
        </p:blipFill>
        <p:spPr>
          <a:xfrm>
            <a:off x="0" y="5215976"/>
            <a:ext cx="2956582" cy="1648863"/>
          </a:xfrm>
          <a:prstGeom prst="rect">
            <a:avLst/>
          </a:prstGeom>
          <a:ln>
            <a:noFill/>
          </a:ln>
        </p:spPr>
      </p:pic>
    </p:spTree>
    <p:extLst>
      <p:ext uri="{BB962C8B-B14F-4D97-AF65-F5344CB8AC3E}">
        <p14:creationId xmlns:p14="http://schemas.microsoft.com/office/powerpoint/2010/main" val="792304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6" name="Title 1">
            <a:extLst>
              <a:ext uri="{FF2B5EF4-FFF2-40B4-BE49-F238E27FC236}">
                <a16:creationId xmlns:a16="http://schemas.microsoft.com/office/drawing/2014/main" id="{9DBBE5F5-FE2F-A5D2-E587-52B7CEF6612D}"/>
              </a:ext>
            </a:extLst>
          </p:cNvPr>
          <p:cNvSpPr txBox="1">
            <a:spLocks/>
          </p:cNvSpPr>
          <p:nvPr/>
        </p:nvSpPr>
        <p:spPr>
          <a:xfrm>
            <a:off x="454170" y="641302"/>
            <a:ext cx="10303042" cy="16514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rgbClr val="4478A8"/>
                </a:solidFill>
                <a:latin typeface="Arial" panose="020B0604020202020204" pitchFamily="34" charset="0"/>
                <a:cs typeface="Arial" panose="020B0604020202020204" pitchFamily="34" charset="0"/>
              </a:rPr>
              <a:t>About this training course  </a:t>
            </a:r>
            <a:endParaRPr lang="en-GB">
              <a:solidFill>
                <a:srgbClr val="4478A8"/>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6B2AC6BA-B8D0-F8D2-8506-E1960E196AE7}"/>
              </a:ext>
            </a:extLst>
          </p:cNvPr>
          <p:cNvSpPr txBox="1">
            <a:spLocks/>
          </p:cNvSpPr>
          <p:nvPr/>
        </p:nvSpPr>
        <p:spPr>
          <a:xfrm>
            <a:off x="454170" y="2004660"/>
            <a:ext cx="10707688" cy="94707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a:solidFill>
                  <a:srgbClr val="4478A8"/>
                </a:solidFill>
                <a:latin typeface="Arial"/>
                <a:cs typeface="Arial"/>
              </a:rPr>
              <a:t>We aim to enhance your understanding of the state of fatigue so: </a:t>
            </a:r>
            <a:endParaRPr lang="en-US" sz="2200">
              <a:solidFill>
                <a:srgbClr val="4478A8"/>
              </a:solidFill>
              <a:latin typeface="Arial" panose="020B0604020202020204" pitchFamily="34" charset="0"/>
              <a:cs typeface="Arial" panose="020B0604020202020204" pitchFamily="34" charset="0"/>
            </a:endParaRPr>
          </a:p>
        </p:txBody>
      </p:sp>
      <p:graphicFrame>
        <p:nvGraphicFramePr>
          <p:cNvPr id="10" name="Diagram 9">
            <a:extLst>
              <a:ext uri="{FF2B5EF4-FFF2-40B4-BE49-F238E27FC236}">
                <a16:creationId xmlns:a16="http://schemas.microsoft.com/office/drawing/2014/main" id="{643DCA82-FC52-33C9-CE28-91954849FC09}"/>
              </a:ext>
            </a:extLst>
          </p:cNvPr>
          <p:cNvGraphicFramePr/>
          <p:nvPr>
            <p:extLst>
              <p:ext uri="{D42A27DB-BD31-4B8C-83A1-F6EECF244321}">
                <p14:modId xmlns:p14="http://schemas.microsoft.com/office/powerpoint/2010/main" val="3086271545"/>
              </p:ext>
            </p:extLst>
          </p:nvPr>
        </p:nvGraphicFramePr>
        <p:xfrm>
          <a:off x="451705" y="1590828"/>
          <a:ext cx="11134384" cy="36255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Rectangle 10">
            <a:extLst>
              <a:ext uri="{FF2B5EF4-FFF2-40B4-BE49-F238E27FC236}">
                <a16:creationId xmlns:a16="http://schemas.microsoft.com/office/drawing/2014/main" id="{FEE4846B-9DAB-AAE8-B724-C80FB1CC327C}"/>
              </a:ext>
            </a:extLst>
          </p:cNvPr>
          <p:cNvSpPr/>
          <p:nvPr/>
        </p:nvSpPr>
        <p:spPr>
          <a:xfrm>
            <a:off x="496147" y="1780761"/>
            <a:ext cx="6434001"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3" name="Content Placeholder 2">
            <a:extLst>
              <a:ext uri="{FF2B5EF4-FFF2-40B4-BE49-F238E27FC236}">
                <a16:creationId xmlns:a16="http://schemas.microsoft.com/office/drawing/2014/main" id="{09BF0591-C310-AA87-959D-DB7D22CBB1B8}"/>
              </a:ext>
            </a:extLst>
          </p:cNvPr>
          <p:cNvSpPr txBox="1">
            <a:spLocks/>
          </p:cNvSpPr>
          <p:nvPr/>
        </p:nvSpPr>
        <p:spPr>
          <a:xfrm>
            <a:off x="6792685" y="5426744"/>
            <a:ext cx="5555349" cy="122732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a:solidFill>
                  <a:schemeClr val="accent2"/>
                </a:solidFill>
                <a:latin typeface="Arial" panose="020B0604020202020204" pitchFamily="34" charset="0"/>
                <a:cs typeface="Arial" panose="020B0604020202020204" pitchFamily="34" charset="0"/>
              </a:rPr>
              <a:t>In short…</a:t>
            </a:r>
          </a:p>
          <a:p>
            <a:pPr marL="0" indent="0" algn="ctr">
              <a:buFont typeface="Arial" panose="020B0604020202020204" pitchFamily="34" charset="0"/>
              <a:buNone/>
            </a:pPr>
            <a:r>
              <a:rPr lang="en-US" sz="2000">
                <a:solidFill>
                  <a:schemeClr val="accent2"/>
                </a:solidFill>
                <a:latin typeface="Arial" panose="020B0604020202020204" pitchFamily="34" charset="0"/>
                <a:cs typeface="Arial" panose="020B0604020202020204" pitchFamily="34" charset="0"/>
              </a:rPr>
              <a:t> we aim to help </a:t>
            </a:r>
            <a:r>
              <a:rPr lang="en-US" sz="2000">
                <a:solidFill>
                  <a:schemeClr val="accent2"/>
                </a:solidFill>
                <a:latin typeface="Arial"/>
                <a:cs typeface="Arial"/>
              </a:rPr>
              <a:t>you to be safer at work</a:t>
            </a:r>
            <a:r>
              <a:rPr lang="en-US" sz="2000">
                <a:solidFill>
                  <a:schemeClr val="tx2">
                    <a:lumMod val="75000"/>
                  </a:schemeClr>
                </a:solidFill>
                <a:latin typeface="Arial"/>
                <a:cs typeface="Arial"/>
              </a:rPr>
              <a:t> </a:t>
            </a:r>
            <a:endParaRPr lang="en-US" sz="2000">
              <a:solidFill>
                <a:schemeClr val="tx2">
                  <a:lumMod val="75000"/>
                </a:schemeClr>
              </a:solidFill>
              <a:latin typeface="Arial" panose="020B0604020202020204" pitchFamily="34" charset="0"/>
              <a:cs typeface="Arial" panose="020B0604020202020204" pitchFamily="34" charset="0"/>
            </a:endParaRPr>
          </a:p>
        </p:txBody>
      </p:sp>
      <p:pic>
        <p:nvPicPr>
          <p:cNvPr id="49" name="Picture 48" descr="A blue and black logo&#10;&#10;Description automatically generated">
            <a:extLst>
              <a:ext uri="{FF2B5EF4-FFF2-40B4-BE49-F238E27FC236}">
                <a16:creationId xmlns:a16="http://schemas.microsoft.com/office/drawing/2014/main" id="{296E25ED-084C-F208-2A3B-D465112373E7}"/>
              </a:ext>
            </a:extLst>
          </p:cNvPr>
          <p:cNvPicPr>
            <a:picLocks noChangeAspect="1"/>
          </p:cNvPicPr>
          <p:nvPr/>
        </p:nvPicPr>
        <p:blipFill>
          <a:blip r:embed="rId9"/>
          <a:stretch>
            <a:fillRect/>
          </a:stretch>
        </p:blipFill>
        <p:spPr>
          <a:xfrm>
            <a:off x="10263023" y="-1021"/>
            <a:ext cx="1926678" cy="1939815"/>
          </a:xfrm>
          <a:prstGeom prst="rect">
            <a:avLst/>
          </a:prstGeom>
        </p:spPr>
      </p:pic>
      <p:pic>
        <p:nvPicPr>
          <p:cNvPr id="2" name="Picture 1">
            <a:extLst>
              <a:ext uri="{FF2B5EF4-FFF2-40B4-BE49-F238E27FC236}">
                <a16:creationId xmlns:a16="http://schemas.microsoft.com/office/drawing/2014/main" id="{9559E57E-EECC-E9F2-CDA1-9CB2B3CDC674}"/>
              </a:ext>
            </a:extLst>
          </p:cNvPr>
          <p:cNvPicPr>
            <a:picLocks noChangeAspect="1"/>
          </p:cNvPicPr>
          <p:nvPr/>
        </p:nvPicPr>
        <p:blipFill>
          <a:blip r:embed="rId10"/>
          <a:stretch>
            <a:fillRect/>
          </a:stretch>
        </p:blipFill>
        <p:spPr>
          <a:xfrm>
            <a:off x="0" y="5215976"/>
            <a:ext cx="2956582" cy="1648863"/>
          </a:xfrm>
          <a:prstGeom prst="rect">
            <a:avLst/>
          </a:prstGeom>
          <a:ln>
            <a:noFill/>
          </a:ln>
        </p:spPr>
      </p:pic>
    </p:spTree>
    <p:extLst>
      <p:ext uri="{BB962C8B-B14F-4D97-AF65-F5344CB8AC3E}">
        <p14:creationId xmlns:p14="http://schemas.microsoft.com/office/powerpoint/2010/main" val="2932722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D418-C47E-485D-B3A4-CC5CCD9C9490}"/>
              </a:ext>
            </a:extLst>
          </p:cNvPr>
          <p:cNvSpPr>
            <a:spLocks noGrp="1"/>
          </p:cNvSpPr>
          <p:nvPr>
            <p:ph type="title"/>
          </p:nvPr>
        </p:nvSpPr>
        <p:spPr>
          <a:xfrm>
            <a:off x="330200" y="705101"/>
            <a:ext cx="10515600" cy="1325563"/>
          </a:xfrm>
        </p:spPr>
        <p:txBody>
          <a:bodyPr/>
          <a:lstStyle/>
          <a:p>
            <a:r>
              <a:rPr lang="en-US">
                <a:solidFill>
                  <a:srgbClr val="4478A8"/>
                </a:solidFill>
                <a:latin typeface="Arial" panose="020B0604020202020204" pitchFamily="34" charset="0"/>
                <a:cs typeface="Arial" panose="020B0604020202020204" pitchFamily="34" charset="0"/>
              </a:rPr>
              <a:t>Meet Alan and Deeta  </a:t>
            </a:r>
            <a:endParaRPr lang="en-GB">
              <a:solidFill>
                <a:srgbClr val="4478A8"/>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FA566F9-BD10-47F2-9005-FD0D5588119D}"/>
              </a:ext>
            </a:extLst>
          </p:cNvPr>
          <p:cNvSpPr>
            <a:spLocks noGrp="1"/>
          </p:cNvSpPr>
          <p:nvPr>
            <p:ph idx="1"/>
          </p:nvPr>
        </p:nvSpPr>
        <p:spPr>
          <a:xfrm>
            <a:off x="3280409" y="1928224"/>
            <a:ext cx="8732399" cy="4224676"/>
          </a:xfrm>
          <a:solidFill>
            <a:srgbClr val="E4E9F3"/>
          </a:solidFill>
        </p:spPr>
        <p:txBody>
          <a:bodyPr vert="horz" lIns="91440" tIns="45720" rIns="91440" bIns="45720" rtlCol="0" anchor="t">
            <a:noAutofit/>
          </a:bodyPr>
          <a:lstStyle/>
          <a:p>
            <a:pPr marL="0" indent="0">
              <a:buNone/>
            </a:pPr>
            <a:r>
              <a:rPr lang="en-GB" sz="1900">
                <a:solidFill>
                  <a:srgbClr val="4478A8"/>
                </a:solidFill>
                <a:latin typeface="Arial"/>
                <a:cs typeface="Arial"/>
              </a:rPr>
              <a:t>Alan and Deeta both care about their work and want to do a good job. But, like their teammates, they regularly feel tired at work.  </a:t>
            </a:r>
          </a:p>
          <a:p>
            <a:pPr marL="0" indent="0">
              <a:buNone/>
            </a:pPr>
            <a:r>
              <a:rPr lang="en-GB" sz="1900">
                <a:solidFill>
                  <a:srgbClr val="4478A8"/>
                </a:solidFill>
                <a:latin typeface="Arial"/>
                <a:cs typeface="Arial"/>
              </a:rPr>
              <a:t>Sometimes they feel tired: </a:t>
            </a:r>
          </a:p>
          <a:p>
            <a:r>
              <a:rPr lang="en-GB" sz="1900">
                <a:solidFill>
                  <a:srgbClr val="4478A8"/>
                </a:solidFill>
                <a:latin typeface="Arial"/>
                <a:cs typeface="Arial"/>
              </a:rPr>
              <a:t>at the end of a long day</a:t>
            </a:r>
          </a:p>
          <a:p>
            <a:r>
              <a:rPr lang="en-GB" sz="1900">
                <a:solidFill>
                  <a:srgbClr val="4478A8"/>
                </a:solidFill>
                <a:latin typeface="Arial"/>
                <a:cs typeface="Arial"/>
              </a:rPr>
              <a:t>when they are ready for a break</a:t>
            </a:r>
          </a:p>
          <a:p>
            <a:r>
              <a:rPr lang="en-GB" sz="1900">
                <a:solidFill>
                  <a:srgbClr val="4478A8"/>
                </a:solidFill>
                <a:latin typeface="Arial"/>
                <a:cs typeface="Arial"/>
              </a:rPr>
              <a:t>when they have been on standby or working at night </a:t>
            </a:r>
          </a:p>
          <a:p>
            <a:r>
              <a:rPr lang="en-GB" sz="1900">
                <a:solidFill>
                  <a:srgbClr val="4478A8"/>
                </a:solidFill>
                <a:latin typeface="Arial"/>
                <a:cs typeface="Arial"/>
              </a:rPr>
              <a:t>when they have faced conflict with colleagues or service users</a:t>
            </a:r>
          </a:p>
          <a:p>
            <a:r>
              <a:rPr lang="en-GB" sz="1900">
                <a:solidFill>
                  <a:srgbClr val="4478A8"/>
                </a:solidFill>
                <a:latin typeface="Arial"/>
                <a:cs typeface="Arial"/>
              </a:rPr>
              <a:t>or maybe when there are challenges outside of work </a:t>
            </a:r>
          </a:p>
          <a:p>
            <a:pPr marL="0" indent="0">
              <a:buNone/>
            </a:pPr>
            <a:r>
              <a:rPr lang="en-GB" sz="1900">
                <a:solidFill>
                  <a:srgbClr val="4478A8"/>
                </a:solidFill>
                <a:latin typeface="Arial"/>
                <a:cs typeface="Arial"/>
              </a:rPr>
              <a:t>… sometimes they might feel tired and not really know why! </a:t>
            </a:r>
            <a:br>
              <a:rPr lang="en-GB" sz="1900">
                <a:solidFill>
                  <a:srgbClr val="4478A8"/>
                </a:solidFill>
                <a:latin typeface="Arial"/>
                <a:cs typeface="Arial"/>
              </a:rPr>
            </a:br>
            <a:endParaRPr lang="en-GB" sz="1900">
              <a:solidFill>
                <a:srgbClr val="4478A8"/>
              </a:solidFill>
              <a:latin typeface="Arial"/>
              <a:cs typeface="Arial"/>
            </a:endParaRPr>
          </a:p>
          <a:p>
            <a:pPr marL="0" indent="0">
              <a:buNone/>
            </a:pPr>
            <a:r>
              <a:rPr lang="en-GB" sz="2000">
                <a:solidFill>
                  <a:schemeClr val="accent2"/>
                </a:solidFill>
                <a:latin typeface="Arial"/>
                <a:cs typeface="Arial"/>
              </a:rPr>
              <a:t>            This is normal and healthy, and everyone feels tired sometimes.</a:t>
            </a:r>
            <a:r>
              <a:rPr lang="en-GB" sz="2000">
                <a:solidFill>
                  <a:schemeClr val="tx2">
                    <a:lumMod val="75000"/>
                  </a:schemeClr>
                </a:solidFill>
                <a:latin typeface="Arial"/>
                <a:cs typeface="Arial"/>
              </a:rPr>
              <a:t> </a:t>
            </a:r>
            <a:endParaRPr lang="en-GB" sz="2000">
              <a:solidFill>
                <a:schemeClr val="tx2">
                  <a:lumMod val="75000"/>
                </a:schemeClr>
              </a:solidFill>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66FEB384-2308-45E0-B638-B91731641A30}"/>
              </a:ext>
            </a:extLst>
          </p:cNvPr>
          <p:cNvPicPr>
            <a:picLocks noChangeAspect="1"/>
          </p:cNvPicPr>
          <p:nvPr/>
        </p:nvPicPr>
        <p:blipFill>
          <a:blip r:embed="rId3"/>
          <a:stretch>
            <a:fillRect/>
          </a:stretch>
        </p:blipFill>
        <p:spPr>
          <a:xfrm>
            <a:off x="222421" y="180734"/>
            <a:ext cx="3446902" cy="655682"/>
          </a:xfrm>
          <a:prstGeom prst="rect">
            <a:avLst/>
          </a:prstGeom>
        </p:spPr>
      </p:pic>
      <p:sp>
        <p:nvSpPr>
          <p:cNvPr id="6" name="Rectangle 5">
            <a:extLst>
              <a:ext uri="{FF2B5EF4-FFF2-40B4-BE49-F238E27FC236}">
                <a16:creationId xmlns:a16="http://schemas.microsoft.com/office/drawing/2014/main" id="{D61E1A6E-12A6-985A-BA12-DDF19EB7D369}"/>
              </a:ext>
            </a:extLst>
          </p:cNvPr>
          <p:cNvSpPr/>
          <p:nvPr/>
        </p:nvSpPr>
        <p:spPr>
          <a:xfrm>
            <a:off x="330200" y="1688260"/>
            <a:ext cx="5275072" cy="45719"/>
          </a:xfrm>
          <a:prstGeom prst="rect">
            <a:avLst/>
          </a:prstGeom>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pic>
        <p:nvPicPr>
          <p:cNvPr id="16" name="Picture 15">
            <a:extLst>
              <a:ext uri="{FF2B5EF4-FFF2-40B4-BE49-F238E27FC236}">
                <a16:creationId xmlns:a16="http://schemas.microsoft.com/office/drawing/2014/main" id="{8CF39198-58D3-3BAB-1555-536F21A0822B}"/>
              </a:ext>
            </a:extLst>
          </p:cNvPr>
          <p:cNvPicPr>
            <a:picLocks noChangeAspect="1"/>
          </p:cNvPicPr>
          <p:nvPr/>
        </p:nvPicPr>
        <p:blipFill>
          <a:blip r:embed="rId4"/>
          <a:stretch>
            <a:fillRect/>
          </a:stretch>
        </p:blipFill>
        <p:spPr>
          <a:xfrm>
            <a:off x="330200" y="1984514"/>
            <a:ext cx="1405191" cy="1577607"/>
          </a:xfrm>
          <a:prstGeom prst="rect">
            <a:avLst/>
          </a:prstGeom>
          <a:ln>
            <a:noFill/>
          </a:ln>
        </p:spPr>
      </p:pic>
      <p:pic>
        <p:nvPicPr>
          <p:cNvPr id="14" name="Picture 13">
            <a:extLst>
              <a:ext uri="{FF2B5EF4-FFF2-40B4-BE49-F238E27FC236}">
                <a16:creationId xmlns:a16="http://schemas.microsoft.com/office/drawing/2014/main" id="{4504FDC3-2B89-21CD-4AFD-7FA913CFCB78}"/>
              </a:ext>
            </a:extLst>
          </p:cNvPr>
          <p:cNvPicPr>
            <a:picLocks noChangeAspect="1"/>
          </p:cNvPicPr>
          <p:nvPr/>
        </p:nvPicPr>
        <p:blipFill>
          <a:blip r:embed="rId5"/>
          <a:stretch>
            <a:fillRect/>
          </a:stretch>
        </p:blipFill>
        <p:spPr>
          <a:xfrm>
            <a:off x="1734128" y="1989945"/>
            <a:ext cx="1234083" cy="1631357"/>
          </a:xfrm>
          <a:prstGeom prst="rect">
            <a:avLst/>
          </a:prstGeom>
          <a:ln>
            <a:noFill/>
          </a:ln>
        </p:spPr>
      </p:pic>
      <p:pic>
        <p:nvPicPr>
          <p:cNvPr id="8" name="Picture 7" descr="A blue and black logo&#10;&#10;Description automatically generated">
            <a:extLst>
              <a:ext uri="{FF2B5EF4-FFF2-40B4-BE49-F238E27FC236}">
                <a16:creationId xmlns:a16="http://schemas.microsoft.com/office/drawing/2014/main" id="{E9F95212-2E82-071E-C09B-8682220A5A2E}"/>
              </a:ext>
            </a:extLst>
          </p:cNvPr>
          <p:cNvPicPr>
            <a:picLocks noChangeAspect="1"/>
          </p:cNvPicPr>
          <p:nvPr/>
        </p:nvPicPr>
        <p:blipFill>
          <a:blip r:embed="rId6"/>
          <a:stretch>
            <a:fillRect/>
          </a:stretch>
        </p:blipFill>
        <p:spPr>
          <a:xfrm>
            <a:off x="10263023" y="-1021"/>
            <a:ext cx="1926678" cy="1939815"/>
          </a:xfrm>
          <a:prstGeom prst="rect">
            <a:avLst/>
          </a:prstGeom>
        </p:spPr>
      </p:pic>
      <p:pic>
        <p:nvPicPr>
          <p:cNvPr id="5" name="Picture 4">
            <a:extLst>
              <a:ext uri="{FF2B5EF4-FFF2-40B4-BE49-F238E27FC236}">
                <a16:creationId xmlns:a16="http://schemas.microsoft.com/office/drawing/2014/main" id="{E38DABD5-129D-5A44-8B6B-29BF6FD79DD8}"/>
              </a:ext>
            </a:extLst>
          </p:cNvPr>
          <p:cNvPicPr>
            <a:picLocks noChangeAspect="1"/>
          </p:cNvPicPr>
          <p:nvPr/>
        </p:nvPicPr>
        <p:blipFill>
          <a:blip r:embed="rId7"/>
          <a:stretch>
            <a:fillRect/>
          </a:stretch>
        </p:blipFill>
        <p:spPr>
          <a:xfrm>
            <a:off x="0" y="5215976"/>
            <a:ext cx="2956582" cy="1648863"/>
          </a:xfrm>
          <a:prstGeom prst="rect">
            <a:avLst/>
          </a:prstGeom>
          <a:ln>
            <a:noFill/>
          </a:ln>
        </p:spPr>
      </p:pic>
    </p:spTree>
    <p:extLst>
      <p:ext uri="{BB962C8B-B14F-4D97-AF65-F5344CB8AC3E}">
        <p14:creationId xmlns:p14="http://schemas.microsoft.com/office/powerpoint/2010/main" val="108641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18" ma:contentTypeDescription="Create a new document." ma:contentTypeScope="" ma:versionID="283a78c22c98726421a648e8386c2d1b">
  <xsd:schema xmlns:xsd="http://www.w3.org/2001/XMLSchema" xmlns:xs="http://www.w3.org/2001/XMLSchema" xmlns:p="http://schemas.microsoft.com/office/2006/metadata/properties" xmlns:ns2="102eda4e-14e3-4302-a901-9cd880e34d68" xmlns:ns3="9147dea5-b50e-486a-ba3c-f09ff5616610" targetNamespace="http://schemas.microsoft.com/office/2006/metadata/properties" ma:root="true" ma:fieldsID="e4789366f4990e09c10ebbb17f3410bb" ns2:_="" ns3:_="">
    <xsd:import namespace="102eda4e-14e3-4302-a901-9cd880e34d68"/>
    <xsd:import namespace="9147dea5-b50e-486a-ba3c-f09ff56166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eda4e-14e3-4302-a901-9cd880e34d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8e4423-7147-4a67-ae6c-6a1847e08263"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47dea5-b50e-486a-ba3c-f09ff561661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cb30b62-da42-4db2-bbd6-f7c5c21a861c}" ma:internalName="TaxCatchAll" ma:showField="CatchAllData" ma:web="9147dea5-b50e-486a-ba3c-f09ff56166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02eda4e-14e3-4302-a901-9cd880e34d68">
      <Terms xmlns="http://schemas.microsoft.com/office/infopath/2007/PartnerControls"/>
    </lcf76f155ced4ddcb4097134ff3c332f>
    <TaxCatchAll xmlns="9147dea5-b50e-486a-ba3c-f09ff5616610" xsi:nil="true"/>
  </documentManagement>
</p:properties>
</file>

<file path=customXml/itemProps1.xml><?xml version="1.0" encoding="utf-8"?>
<ds:datastoreItem xmlns:ds="http://schemas.openxmlformats.org/officeDocument/2006/customXml" ds:itemID="{28BFF722-5BF5-4E54-8BFC-2A46E76C998A}"/>
</file>

<file path=customXml/itemProps2.xml><?xml version="1.0" encoding="utf-8"?>
<ds:datastoreItem xmlns:ds="http://schemas.openxmlformats.org/officeDocument/2006/customXml" ds:itemID="{585C7837-00D6-4FA8-A89D-6C29AE13800B}">
  <ds:schemaRefs>
    <ds:schemaRef ds:uri="http://schemas.microsoft.com/sharepoint/v3/contenttype/forms"/>
  </ds:schemaRefs>
</ds:datastoreItem>
</file>

<file path=customXml/itemProps3.xml><?xml version="1.0" encoding="utf-8"?>
<ds:datastoreItem xmlns:ds="http://schemas.openxmlformats.org/officeDocument/2006/customXml" ds:itemID="{28B3EA57-B2A2-4885-90D2-44F5279F242F}">
  <ds:schemaRefs>
    <ds:schemaRef ds:uri="437a4435-4850-4047-94e2-6cb59566910e"/>
    <ds:schemaRef ds:uri="b56bec59-e37f-4511-88f2-1abc37cd2c0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2630</Words>
  <Application>Microsoft Office PowerPoint</Application>
  <PresentationFormat>Widescreen</PresentationFormat>
  <Paragraphs>232</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Tahoma</vt:lpstr>
      <vt:lpstr>Office Theme</vt:lpstr>
      <vt:lpstr>Trainer notes  - overview</vt:lpstr>
      <vt:lpstr>PowerPoint Presentation</vt:lpstr>
      <vt:lpstr>What this unit covers</vt:lpstr>
      <vt:lpstr>Why does fatigue matter? </vt:lpstr>
      <vt:lpstr>Why is fatigue so difficult to manage?   </vt:lpstr>
      <vt:lpstr>What can happen if we don’t manage fatigue?   </vt:lpstr>
      <vt:lpstr>PowerPoint Presentation</vt:lpstr>
      <vt:lpstr>PowerPoint Presentation</vt:lpstr>
      <vt:lpstr>Meet Alan and Deeta  </vt:lpstr>
      <vt:lpstr>Meet Alan and Deeta  </vt:lpstr>
      <vt:lpstr>Meet Alan and Deeta  </vt:lpstr>
      <vt:lpstr>A framework for managing fatigue risks</vt:lpstr>
      <vt:lpstr>Pause for reflection</vt:lpstr>
      <vt:lpstr>Optional training exercise:  Review a case studies</vt:lpstr>
      <vt:lpstr>Optional training exercise:  Trainer notes </vt:lpstr>
      <vt:lpstr>Summary unit 1:</vt:lpstr>
      <vt:lpstr>Useful Resources: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Earle</dc:creator>
  <cp:lastModifiedBy>Gunavathy Gunavathy (she/her)</cp:lastModifiedBy>
  <cp:revision>2</cp:revision>
  <dcterms:created xsi:type="dcterms:W3CDTF">2023-10-30T15:10:45Z</dcterms:created>
  <dcterms:modified xsi:type="dcterms:W3CDTF">2024-08-05T13:29:03Z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y fmtid="{D5CDD505-2E9C-101B-9397-08002B2CF9AE}" pid="3" name="MediaServiceImageTags">
    <vt:lpwstr/>
  </property>
</Properties>
</file>