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5" r:id="rId5"/>
    <p:sldMasterId id="2147483698" r:id="rId6"/>
    <p:sldMasterId id="2147483712" r:id="rId7"/>
  </p:sldMasterIdLst>
  <p:notesMasterIdLst>
    <p:notesMasterId r:id="rId26"/>
  </p:notesMasterIdLst>
  <p:sldIdLst>
    <p:sldId id="1215" r:id="rId8"/>
    <p:sldId id="1220" r:id="rId9"/>
    <p:sldId id="271" r:id="rId10"/>
    <p:sldId id="4425" r:id="rId11"/>
    <p:sldId id="4426" r:id="rId12"/>
    <p:sldId id="1214" r:id="rId13"/>
    <p:sldId id="259" r:id="rId14"/>
    <p:sldId id="275" r:id="rId15"/>
    <p:sldId id="288" r:id="rId16"/>
    <p:sldId id="4423" r:id="rId17"/>
    <p:sldId id="4411" r:id="rId18"/>
    <p:sldId id="4424" r:id="rId19"/>
    <p:sldId id="272" r:id="rId20"/>
    <p:sldId id="4413" r:id="rId21"/>
    <p:sldId id="4421" r:id="rId22"/>
    <p:sldId id="4422" r:id="rId23"/>
    <p:sldId id="4418" r:id="rId24"/>
    <p:sldId id="262" r:id="rId25"/>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26C"/>
    <a:srgbClr val="6481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224" autoAdjust="0"/>
  </p:normalViewPr>
  <p:slideViewPr>
    <p:cSldViewPr snapToGrid="0">
      <p:cViewPr varScale="1">
        <p:scale>
          <a:sx n="65" d="100"/>
          <a:sy n="65" d="100"/>
        </p:scale>
        <p:origin x="135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 Hepworth" userId="36ae1ed9-bb7c-4f22-9786-a7515bd6ff35" providerId="ADAL" clId="{D532D30B-A772-410F-BABE-D300033AB9F1}"/>
    <pc:docChg chg="custSel delSld modSld">
      <pc:chgData name="Steph Hepworth" userId="36ae1ed9-bb7c-4f22-9786-a7515bd6ff35" providerId="ADAL" clId="{D532D30B-A772-410F-BABE-D300033AB9F1}" dt="2025-05-23T11:40:16.815" v="164" actId="20577"/>
      <pc:docMkLst>
        <pc:docMk/>
      </pc:docMkLst>
      <pc:sldChg chg="modSp mod">
        <pc:chgData name="Steph Hepworth" userId="36ae1ed9-bb7c-4f22-9786-a7515bd6ff35" providerId="ADAL" clId="{D532D30B-A772-410F-BABE-D300033AB9F1}" dt="2025-05-23T11:31:24.641" v="68" actId="20577"/>
        <pc:sldMkLst>
          <pc:docMk/>
          <pc:sldMk cId="2010190757" sldId="262"/>
        </pc:sldMkLst>
        <pc:spChg chg="mod">
          <ac:chgData name="Steph Hepworth" userId="36ae1ed9-bb7c-4f22-9786-a7515bd6ff35" providerId="ADAL" clId="{D532D30B-A772-410F-BABE-D300033AB9F1}" dt="2025-05-23T11:31:24.641" v="68" actId="20577"/>
          <ac:spMkLst>
            <pc:docMk/>
            <pc:sldMk cId="2010190757" sldId="262"/>
            <ac:spMk id="9" creationId="{647CB737-A78A-9AB5-E77C-3141D17EFCC1}"/>
          </ac:spMkLst>
        </pc:spChg>
      </pc:sldChg>
      <pc:sldChg chg="modNotesTx">
        <pc:chgData name="Steph Hepworth" userId="36ae1ed9-bb7c-4f22-9786-a7515bd6ff35" providerId="ADAL" clId="{D532D30B-A772-410F-BABE-D300033AB9F1}" dt="2025-05-23T11:40:16.815" v="164" actId="20577"/>
        <pc:sldMkLst>
          <pc:docMk/>
          <pc:sldMk cId="1898276276" sldId="271"/>
        </pc:sldMkLst>
      </pc:sldChg>
      <pc:sldChg chg="del">
        <pc:chgData name="Steph Hepworth" userId="36ae1ed9-bb7c-4f22-9786-a7515bd6ff35" providerId="ADAL" clId="{D532D30B-A772-410F-BABE-D300033AB9F1}" dt="2025-05-23T11:34:37.333" v="133" actId="47"/>
        <pc:sldMkLst>
          <pc:docMk/>
          <pc:sldMk cId="3961364328" sldId="4396"/>
        </pc:sldMkLst>
      </pc:sldChg>
      <pc:sldChg chg="modSp mod">
        <pc:chgData name="Steph Hepworth" userId="36ae1ed9-bb7c-4f22-9786-a7515bd6ff35" providerId="ADAL" clId="{D532D30B-A772-410F-BABE-D300033AB9F1}" dt="2025-05-23T11:34:27.258" v="132" actId="20577"/>
        <pc:sldMkLst>
          <pc:docMk/>
          <pc:sldMk cId="1653758564" sldId="4418"/>
        </pc:sldMkLst>
        <pc:spChg chg="mod">
          <ac:chgData name="Steph Hepworth" userId="36ae1ed9-bb7c-4f22-9786-a7515bd6ff35" providerId="ADAL" clId="{D532D30B-A772-410F-BABE-D300033AB9F1}" dt="2025-05-23T11:34:27.258" v="132" actId="20577"/>
          <ac:spMkLst>
            <pc:docMk/>
            <pc:sldMk cId="1653758564" sldId="4418"/>
            <ac:spMk id="3" creationId="{ACFFC53B-6968-53C5-08CA-EE8AAF219C7D}"/>
          </ac:spMkLst>
        </pc:spChg>
        <pc:spChg chg="mod">
          <ac:chgData name="Steph Hepworth" userId="36ae1ed9-bb7c-4f22-9786-a7515bd6ff35" providerId="ADAL" clId="{D532D30B-A772-410F-BABE-D300033AB9F1}" dt="2025-05-23T11:31:55.545" v="71" actId="122"/>
          <ac:spMkLst>
            <pc:docMk/>
            <pc:sldMk cId="1653758564" sldId="4418"/>
            <ac:spMk id="6" creationId="{E94A61EB-3C75-42DA-2455-FD2978A1B556}"/>
          </ac:spMkLst>
        </pc:spChg>
      </pc:sldChg>
      <pc:sldChg chg="modNotesTx">
        <pc:chgData name="Steph Hepworth" userId="36ae1ed9-bb7c-4f22-9786-a7515bd6ff35" providerId="ADAL" clId="{D532D30B-A772-410F-BABE-D300033AB9F1}" dt="2025-05-23T11:37:57.743" v="136" actId="20577"/>
        <pc:sldMkLst>
          <pc:docMk/>
          <pc:sldMk cId="3334540205" sldId="4425"/>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6.jp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image" Target="../media/image54.JPG"/><Relationship Id="rId6" Type="http://schemas.openxmlformats.org/officeDocument/2006/relationships/image" Target="../media/image28.jpg"/><Relationship Id="rId5" Type="http://schemas.openxmlformats.org/officeDocument/2006/relationships/image" Target="../media/image58.JPG"/><Relationship Id="rId4" Type="http://schemas.openxmlformats.org/officeDocument/2006/relationships/image" Target="../media/image57.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8.JPG"/><Relationship Id="rId7"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image" Target="../media/image54.JPG"/><Relationship Id="rId6" Type="http://schemas.openxmlformats.org/officeDocument/2006/relationships/image" Target="../media/image59.jpeg"/><Relationship Id="rId5" Type="http://schemas.openxmlformats.org/officeDocument/2006/relationships/image" Target="../media/image28.jpg"/><Relationship Id="rId4" Type="http://schemas.openxmlformats.org/officeDocument/2006/relationships/image" Target="../media/image55.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70148C-F613-466E-8062-6A1AFE73C860}" type="doc">
      <dgm:prSet loTypeId="urn:microsoft.com/office/officeart/2008/layout/HexagonCluster" loCatId="picture" qsTypeId="urn:microsoft.com/office/officeart/2005/8/quickstyle/simple1" qsCatId="simple" csTypeId="urn:microsoft.com/office/officeart/2005/8/colors/colorful5" csCatId="colorful" phldr="1"/>
      <dgm:spPr/>
      <dgm:t>
        <a:bodyPr/>
        <a:lstStyle/>
        <a:p>
          <a:endParaRPr lang="en-GB"/>
        </a:p>
      </dgm:t>
    </dgm:pt>
    <dgm:pt modelId="{6807496A-97C2-4E7A-9D14-BE6208532647}">
      <dgm:prSet phldrT="[Text]" custT="1"/>
      <dgm:spPr/>
      <dgm:t>
        <a:bodyPr/>
        <a:lstStyle/>
        <a:p>
          <a:r>
            <a:rPr lang="en-GB" sz="1200" dirty="0"/>
            <a:t>Reduce risk/s to infrastructure through Nature based Solutions</a:t>
          </a:r>
        </a:p>
      </dgm:t>
    </dgm:pt>
    <dgm:pt modelId="{B6AC912F-E92A-412B-ACD8-F071DF496AC2}" type="parTrans" cxnId="{A1B38B08-5EA4-4F91-9CD8-D5E64A65E574}">
      <dgm:prSet/>
      <dgm:spPr/>
      <dgm:t>
        <a:bodyPr/>
        <a:lstStyle/>
        <a:p>
          <a:endParaRPr lang="en-GB"/>
        </a:p>
      </dgm:t>
    </dgm:pt>
    <dgm:pt modelId="{08A283BE-DE23-4C78-83CC-4C058500094C}" type="sibTrans" cxnId="{A1B38B08-5EA4-4F91-9CD8-D5E64A65E57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en-GB"/>
        </a:p>
      </dgm:t>
    </dgm:pt>
    <dgm:pt modelId="{355A7D85-549C-45CE-B486-8121F1437662}">
      <dgm:prSet phldrT="[Text]" custT="1"/>
      <dgm:spPr/>
      <dgm:t>
        <a:bodyPr/>
        <a:lstStyle/>
        <a:p>
          <a:r>
            <a:rPr lang="en-GB" sz="1200" dirty="0"/>
            <a:t>Maximise positive impact on biodiversity</a:t>
          </a:r>
        </a:p>
      </dgm:t>
    </dgm:pt>
    <dgm:pt modelId="{2F79252A-0765-4F43-834B-8DBF85E4DCF3}" type="parTrans" cxnId="{E8806B4E-1952-485B-A308-C15ABB96495E}">
      <dgm:prSet/>
      <dgm:spPr/>
      <dgm:t>
        <a:bodyPr/>
        <a:lstStyle/>
        <a:p>
          <a:endParaRPr lang="en-GB"/>
        </a:p>
      </dgm:t>
    </dgm:pt>
    <dgm:pt modelId="{00EEE694-D6D1-458C-975D-37C10C8BD24F}" type="sibTrans" cxnId="{E8806B4E-1952-485B-A308-C15ABB96495E}">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t>
        <a:bodyPr/>
        <a:lstStyle/>
        <a:p>
          <a:endParaRPr lang="en-GB"/>
        </a:p>
      </dgm:t>
    </dgm:pt>
    <dgm:pt modelId="{F7C74394-350B-4CB0-BEA0-08322CE07F38}">
      <dgm:prSet phldrT="[Text]" custT="1"/>
      <dgm:spPr/>
      <dgm:t>
        <a:bodyPr/>
        <a:lstStyle/>
        <a:p>
          <a:r>
            <a:rPr lang="en-GB" sz="1200" dirty="0"/>
            <a:t>Enabling collaborative work and sharing of best practice</a:t>
          </a:r>
        </a:p>
      </dgm:t>
    </dgm:pt>
    <dgm:pt modelId="{571A1BB3-541F-42AF-9901-708155394C09}" type="parTrans" cxnId="{1DCE239B-5630-4538-8F85-3D5A48579E51}">
      <dgm:prSet/>
      <dgm:spPr/>
      <dgm:t>
        <a:bodyPr/>
        <a:lstStyle/>
        <a:p>
          <a:endParaRPr lang="en-GB"/>
        </a:p>
      </dgm:t>
    </dgm:pt>
    <dgm:pt modelId="{0EEEEAD4-CEDE-43B0-BD03-DC8917C80460}" type="sibTrans" cxnId="{1DCE239B-5630-4538-8F85-3D5A48579E5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B005F29D-036A-4919-A842-1663BAF7CD44}">
      <dgm:prSet custT="1"/>
      <dgm:spPr/>
      <dgm:t>
        <a:bodyPr/>
        <a:lstStyle/>
        <a:p>
          <a:r>
            <a:rPr lang="en-GB" sz="1200" dirty="0"/>
            <a:t>Seed fund project development across the North</a:t>
          </a:r>
        </a:p>
      </dgm:t>
    </dgm:pt>
    <dgm:pt modelId="{4BDAC124-D882-46AE-B41B-A86F51E70FF0}" type="parTrans" cxnId="{892DD1BE-1542-4013-AAED-691820907C8C}">
      <dgm:prSet/>
      <dgm:spPr/>
      <dgm:t>
        <a:bodyPr/>
        <a:lstStyle/>
        <a:p>
          <a:endParaRPr lang="en-GB"/>
        </a:p>
      </dgm:t>
    </dgm:pt>
    <dgm:pt modelId="{B2562F20-AC75-419E-8347-BAD6B6AFFFF4}" type="sibTrans" cxnId="{892DD1BE-1542-4013-AAED-691820907C8C}">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AA2DAE20-24AF-4CDC-975E-3573531A912C}">
      <dgm:prSet phldrT="[Text]" custT="1"/>
      <dgm:spPr/>
      <dgm:t>
        <a:bodyPr/>
        <a:lstStyle/>
        <a:p>
          <a:r>
            <a:rPr lang="en-GB" sz="1200" dirty="0"/>
            <a:t>Remove or address barriers to ecological connectivity</a:t>
          </a:r>
        </a:p>
      </dgm:t>
    </dgm:pt>
    <dgm:pt modelId="{9E473097-F366-475F-BDD8-E27B8029BF33}" type="parTrans" cxnId="{09AEBA58-9ABC-4B8A-9A06-CBA3474CA0FC}">
      <dgm:prSet/>
      <dgm:spPr/>
      <dgm:t>
        <a:bodyPr/>
        <a:lstStyle/>
        <a:p>
          <a:endParaRPr lang="en-GB"/>
        </a:p>
      </dgm:t>
    </dgm:pt>
    <dgm:pt modelId="{AB5CC811-C5D4-47A4-8AC2-1BAC71CA8CD6}" type="sibTrans" cxnId="{09AEBA58-9ABC-4B8A-9A06-CBA3474CA0FC}">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26000" r="-26000"/>
          </a:stretch>
        </a:blipFill>
      </dgm:spPr>
      <dgm:t>
        <a:bodyPr/>
        <a:lstStyle/>
        <a:p>
          <a:endParaRPr lang="en-GB"/>
        </a:p>
      </dgm:t>
    </dgm:pt>
    <dgm:pt modelId="{B0DD2AC0-A15F-4BAA-9F21-2542E49FFA4F}">
      <dgm:prSet custT="1"/>
      <dgm:spPr/>
      <dgm:t>
        <a:bodyPr/>
        <a:lstStyle/>
        <a:p>
          <a:r>
            <a:rPr lang="en-GB" sz="1200" dirty="0"/>
            <a:t>Co-ordinate activity to create an integrated approach</a:t>
          </a:r>
        </a:p>
      </dgm:t>
    </dgm:pt>
    <dgm:pt modelId="{1D56336C-B277-4A5A-A848-E6BA6A3DA6E5}" type="parTrans" cxnId="{08FAF7C2-A6F4-4802-8EA5-3655B8599797}">
      <dgm:prSet/>
      <dgm:spPr/>
      <dgm:t>
        <a:bodyPr/>
        <a:lstStyle/>
        <a:p>
          <a:endParaRPr lang="en-GB"/>
        </a:p>
      </dgm:t>
    </dgm:pt>
    <dgm:pt modelId="{4A02A2A6-FC6D-48D6-BB71-F4DC33543C88}" type="sibTrans" cxnId="{08FAF7C2-A6F4-4802-8EA5-3655B8599797}">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38950D7D-C18B-4E2B-963D-3B6716570EDB}">
      <dgm:prSet phldrT="[Text]" custT="1"/>
      <dgm:spPr/>
      <dgm:t>
        <a:bodyPr/>
        <a:lstStyle/>
        <a:p>
          <a:r>
            <a:rPr lang="en-GB" sz="1200" dirty="0"/>
            <a:t>Designing scheme to make offsetting / improving  biodiversity on adjacent land easier</a:t>
          </a:r>
        </a:p>
      </dgm:t>
    </dgm:pt>
    <dgm:pt modelId="{9EEF89D5-7052-4318-9AAD-41AD9428F615}" type="parTrans" cxnId="{D265B832-089E-49EA-92F2-693D8243F9E9}">
      <dgm:prSet/>
      <dgm:spPr/>
      <dgm:t>
        <a:bodyPr/>
        <a:lstStyle/>
        <a:p>
          <a:endParaRPr lang="en-GB"/>
        </a:p>
      </dgm:t>
    </dgm:pt>
    <dgm:pt modelId="{E66E2AE0-B174-46D4-822F-D39447812FC8}" type="sibTrans" cxnId="{D265B832-089E-49EA-92F2-693D8243F9E9}">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l="-14000" r="-14000"/>
          </a:stretch>
        </a:blipFill>
      </dgm:spPr>
      <dgm:t>
        <a:bodyPr/>
        <a:lstStyle/>
        <a:p>
          <a:endParaRPr lang="en-GB"/>
        </a:p>
      </dgm:t>
    </dgm:pt>
    <dgm:pt modelId="{252DAE62-CA42-4A69-9348-757F0078501C}">
      <dgm:prSet phldrT="[Text]"/>
      <dgm:spPr/>
      <dgm:t>
        <a:bodyPr/>
        <a:lstStyle/>
        <a:p>
          <a:r>
            <a:rPr lang="en-GB" dirty="0"/>
            <a:t>Advocating for this approach with policy- and decision-makers</a:t>
          </a:r>
        </a:p>
      </dgm:t>
    </dgm:pt>
    <dgm:pt modelId="{8958FF10-81A9-4D0E-B34A-6508C642AF6C}" type="parTrans" cxnId="{35A52FB3-E14E-4F6D-BCCA-6D55BB40296E}">
      <dgm:prSet/>
      <dgm:spPr/>
      <dgm:t>
        <a:bodyPr/>
        <a:lstStyle/>
        <a:p>
          <a:endParaRPr lang="en-GB"/>
        </a:p>
      </dgm:t>
    </dgm:pt>
    <dgm:pt modelId="{FF581DDD-C8A5-4249-8A42-20A2DEF935A2}" type="sibTrans" cxnId="{35A52FB3-E14E-4F6D-BCCA-6D55BB40296E}">
      <dgm:prSet/>
      <dgm:spPr>
        <a:blipFill>
          <a:blip xmlns:r="http://schemas.openxmlformats.org/officeDocument/2006/relationships" r:embed="rId8"/>
          <a:srcRect/>
          <a:stretch>
            <a:fillRect l="-7000" r="-7000"/>
          </a:stretch>
        </a:blipFill>
      </dgm:spPr>
      <dgm:t>
        <a:bodyPr/>
        <a:lstStyle/>
        <a:p>
          <a:endParaRPr lang="en-GB"/>
        </a:p>
      </dgm:t>
    </dgm:pt>
    <dgm:pt modelId="{24DB479D-38E6-4777-8A8E-27D4E15F93A6}" type="pres">
      <dgm:prSet presAssocID="{3B70148C-F613-466E-8062-6A1AFE73C860}" presName="Name0" presStyleCnt="0">
        <dgm:presLayoutVars>
          <dgm:chMax val="21"/>
          <dgm:chPref val="21"/>
        </dgm:presLayoutVars>
      </dgm:prSet>
      <dgm:spPr/>
    </dgm:pt>
    <dgm:pt modelId="{927A8916-49F1-4960-9302-B4BB89EDCAD5}" type="pres">
      <dgm:prSet presAssocID="{6807496A-97C2-4E7A-9D14-BE6208532647}" presName="text1" presStyleCnt="0"/>
      <dgm:spPr/>
    </dgm:pt>
    <dgm:pt modelId="{B877FB00-334F-485F-9046-632CE692ACE8}" type="pres">
      <dgm:prSet presAssocID="{6807496A-97C2-4E7A-9D14-BE6208532647}" presName="textRepeatNode" presStyleLbl="alignNode1" presStyleIdx="0" presStyleCnt="8">
        <dgm:presLayoutVars>
          <dgm:chMax val="0"/>
          <dgm:chPref val="0"/>
          <dgm:bulletEnabled val="1"/>
        </dgm:presLayoutVars>
      </dgm:prSet>
      <dgm:spPr/>
    </dgm:pt>
    <dgm:pt modelId="{D7330312-6CAB-424D-8002-A21075A6DBBC}" type="pres">
      <dgm:prSet presAssocID="{6807496A-97C2-4E7A-9D14-BE6208532647}" presName="textaccent1" presStyleCnt="0"/>
      <dgm:spPr/>
    </dgm:pt>
    <dgm:pt modelId="{53EB58F2-F577-42F3-9173-6EB756F34AEF}" type="pres">
      <dgm:prSet presAssocID="{6807496A-97C2-4E7A-9D14-BE6208532647}" presName="accentRepeatNode" presStyleLbl="solidAlignAcc1" presStyleIdx="0" presStyleCnt="16"/>
      <dgm:spPr/>
    </dgm:pt>
    <dgm:pt modelId="{76AC5488-FE0D-47EF-8751-10F0F40704F1}" type="pres">
      <dgm:prSet presAssocID="{08A283BE-DE23-4C78-83CC-4C058500094C}" presName="image1" presStyleCnt="0"/>
      <dgm:spPr/>
    </dgm:pt>
    <dgm:pt modelId="{6BB886B0-4E7D-43FF-BFD3-A51F1F08E5AD}" type="pres">
      <dgm:prSet presAssocID="{08A283BE-DE23-4C78-83CC-4C058500094C}" presName="imageRepeatNode" presStyleLbl="alignAcc1" presStyleIdx="0" presStyleCnt="8"/>
      <dgm:spPr/>
    </dgm:pt>
    <dgm:pt modelId="{C4BB7FFD-53B4-4270-B732-217E0B436978}" type="pres">
      <dgm:prSet presAssocID="{08A283BE-DE23-4C78-83CC-4C058500094C}" presName="imageaccent1" presStyleCnt="0"/>
      <dgm:spPr/>
    </dgm:pt>
    <dgm:pt modelId="{42BCA993-01A8-4745-9E8F-146F3F7CD0AB}" type="pres">
      <dgm:prSet presAssocID="{08A283BE-DE23-4C78-83CC-4C058500094C}" presName="accentRepeatNode" presStyleLbl="solidAlignAcc1" presStyleIdx="1" presStyleCnt="16"/>
      <dgm:spPr/>
    </dgm:pt>
    <dgm:pt modelId="{A84DC053-7D69-4BEB-90F3-054ADD7D7917}" type="pres">
      <dgm:prSet presAssocID="{B005F29D-036A-4919-A842-1663BAF7CD44}" presName="text2" presStyleCnt="0"/>
      <dgm:spPr/>
    </dgm:pt>
    <dgm:pt modelId="{7B0EC3A9-62F1-4CFA-9E0E-9093F0A65CB5}" type="pres">
      <dgm:prSet presAssocID="{B005F29D-036A-4919-A842-1663BAF7CD44}" presName="textRepeatNode" presStyleLbl="alignNode1" presStyleIdx="1" presStyleCnt="8">
        <dgm:presLayoutVars>
          <dgm:chMax val="0"/>
          <dgm:chPref val="0"/>
          <dgm:bulletEnabled val="1"/>
        </dgm:presLayoutVars>
      </dgm:prSet>
      <dgm:spPr/>
    </dgm:pt>
    <dgm:pt modelId="{C83EF964-AD76-4036-A151-4F46241F90DC}" type="pres">
      <dgm:prSet presAssocID="{B005F29D-036A-4919-A842-1663BAF7CD44}" presName="textaccent2" presStyleCnt="0"/>
      <dgm:spPr/>
    </dgm:pt>
    <dgm:pt modelId="{4BBF3E6C-9564-4359-A7A6-4EA85A4E37A5}" type="pres">
      <dgm:prSet presAssocID="{B005F29D-036A-4919-A842-1663BAF7CD44}" presName="accentRepeatNode" presStyleLbl="solidAlignAcc1" presStyleIdx="2" presStyleCnt="16"/>
      <dgm:spPr/>
    </dgm:pt>
    <dgm:pt modelId="{D1013286-5B11-474D-9EDB-C73D2B91D587}" type="pres">
      <dgm:prSet presAssocID="{B2562F20-AC75-419E-8347-BAD6B6AFFFF4}" presName="image2" presStyleCnt="0"/>
      <dgm:spPr/>
    </dgm:pt>
    <dgm:pt modelId="{7E4A7DE8-0712-481C-8929-7F3244EE1453}" type="pres">
      <dgm:prSet presAssocID="{B2562F20-AC75-419E-8347-BAD6B6AFFFF4}" presName="imageRepeatNode" presStyleLbl="alignAcc1" presStyleIdx="1" presStyleCnt="8"/>
      <dgm:spPr/>
    </dgm:pt>
    <dgm:pt modelId="{1929FA64-FC51-4362-804B-92F21C981AA7}" type="pres">
      <dgm:prSet presAssocID="{B2562F20-AC75-419E-8347-BAD6B6AFFFF4}" presName="imageaccent2" presStyleCnt="0"/>
      <dgm:spPr/>
    </dgm:pt>
    <dgm:pt modelId="{5E244311-920F-4CD5-BB1E-066416D6EB22}" type="pres">
      <dgm:prSet presAssocID="{B2562F20-AC75-419E-8347-BAD6B6AFFFF4}" presName="accentRepeatNode" presStyleLbl="solidAlignAcc1" presStyleIdx="3" presStyleCnt="16"/>
      <dgm:spPr/>
    </dgm:pt>
    <dgm:pt modelId="{2C523FBA-1457-4153-8FE7-9D86E5943AE0}" type="pres">
      <dgm:prSet presAssocID="{AA2DAE20-24AF-4CDC-975E-3573531A912C}" presName="text3" presStyleCnt="0"/>
      <dgm:spPr/>
    </dgm:pt>
    <dgm:pt modelId="{0FABC238-84FA-4DE7-93C1-EE36EDDA2A43}" type="pres">
      <dgm:prSet presAssocID="{AA2DAE20-24AF-4CDC-975E-3573531A912C}" presName="textRepeatNode" presStyleLbl="alignNode1" presStyleIdx="2" presStyleCnt="8">
        <dgm:presLayoutVars>
          <dgm:chMax val="0"/>
          <dgm:chPref val="0"/>
          <dgm:bulletEnabled val="1"/>
        </dgm:presLayoutVars>
      </dgm:prSet>
      <dgm:spPr/>
    </dgm:pt>
    <dgm:pt modelId="{F40B7C0B-7DC2-48DE-8EE0-E5529B795A6F}" type="pres">
      <dgm:prSet presAssocID="{AA2DAE20-24AF-4CDC-975E-3573531A912C}" presName="textaccent3" presStyleCnt="0"/>
      <dgm:spPr/>
    </dgm:pt>
    <dgm:pt modelId="{4365BB8F-E7F6-43DA-8259-24C8F7B088CF}" type="pres">
      <dgm:prSet presAssocID="{AA2DAE20-24AF-4CDC-975E-3573531A912C}" presName="accentRepeatNode" presStyleLbl="solidAlignAcc1" presStyleIdx="4" presStyleCnt="16"/>
      <dgm:spPr/>
    </dgm:pt>
    <dgm:pt modelId="{1DC52FE5-0276-4F96-A346-A0041635BE34}" type="pres">
      <dgm:prSet presAssocID="{AB5CC811-C5D4-47A4-8AC2-1BAC71CA8CD6}" presName="image3" presStyleCnt="0"/>
      <dgm:spPr/>
    </dgm:pt>
    <dgm:pt modelId="{1F655B04-4997-494C-B6E9-7A150D664E7F}" type="pres">
      <dgm:prSet presAssocID="{AB5CC811-C5D4-47A4-8AC2-1BAC71CA8CD6}" presName="imageRepeatNode" presStyleLbl="alignAcc1" presStyleIdx="2" presStyleCnt="8"/>
      <dgm:spPr/>
    </dgm:pt>
    <dgm:pt modelId="{B0C01570-C2F3-4EAA-9998-1698C227E7B3}" type="pres">
      <dgm:prSet presAssocID="{AB5CC811-C5D4-47A4-8AC2-1BAC71CA8CD6}" presName="imageaccent3" presStyleCnt="0"/>
      <dgm:spPr/>
    </dgm:pt>
    <dgm:pt modelId="{7144BC20-34F2-439E-B5EB-E17E20E49AB7}" type="pres">
      <dgm:prSet presAssocID="{AB5CC811-C5D4-47A4-8AC2-1BAC71CA8CD6}" presName="accentRepeatNode" presStyleLbl="solidAlignAcc1" presStyleIdx="5" presStyleCnt="16"/>
      <dgm:spPr/>
    </dgm:pt>
    <dgm:pt modelId="{AC2BB978-AC9A-4E71-BFEA-A35C53FE36D5}" type="pres">
      <dgm:prSet presAssocID="{355A7D85-549C-45CE-B486-8121F1437662}" presName="text4" presStyleCnt="0"/>
      <dgm:spPr/>
    </dgm:pt>
    <dgm:pt modelId="{8E6DCDCA-0385-48D1-A56F-68679EFEF29B}" type="pres">
      <dgm:prSet presAssocID="{355A7D85-549C-45CE-B486-8121F1437662}" presName="textRepeatNode" presStyleLbl="alignNode1" presStyleIdx="3" presStyleCnt="8">
        <dgm:presLayoutVars>
          <dgm:chMax val="0"/>
          <dgm:chPref val="0"/>
          <dgm:bulletEnabled val="1"/>
        </dgm:presLayoutVars>
      </dgm:prSet>
      <dgm:spPr/>
    </dgm:pt>
    <dgm:pt modelId="{F26A7977-A177-4A60-8834-0ED948F02DAE}" type="pres">
      <dgm:prSet presAssocID="{355A7D85-549C-45CE-B486-8121F1437662}" presName="textaccent4" presStyleCnt="0"/>
      <dgm:spPr/>
    </dgm:pt>
    <dgm:pt modelId="{74C82D7E-7D44-4189-9AC1-AA4904E1457D}" type="pres">
      <dgm:prSet presAssocID="{355A7D85-549C-45CE-B486-8121F1437662}" presName="accentRepeatNode" presStyleLbl="solidAlignAcc1" presStyleIdx="6" presStyleCnt="16"/>
      <dgm:spPr/>
    </dgm:pt>
    <dgm:pt modelId="{419B719D-1792-439C-AA74-25B916436A77}" type="pres">
      <dgm:prSet presAssocID="{00EEE694-D6D1-458C-975D-37C10C8BD24F}" presName="image4" presStyleCnt="0"/>
      <dgm:spPr/>
    </dgm:pt>
    <dgm:pt modelId="{0753DF97-ECBD-43D4-AB89-273DBC4BF287}" type="pres">
      <dgm:prSet presAssocID="{00EEE694-D6D1-458C-975D-37C10C8BD24F}" presName="imageRepeatNode" presStyleLbl="alignAcc1" presStyleIdx="3" presStyleCnt="8"/>
      <dgm:spPr/>
    </dgm:pt>
    <dgm:pt modelId="{02814A21-1ECA-4A79-AEBF-5608BAF904DA}" type="pres">
      <dgm:prSet presAssocID="{00EEE694-D6D1-458C-975D-37C10C8BD24F}" presName="imageaccent4" presStyleCnt="0"/>
      <dgm:spPr/>
    </dgm:pt>
    <dgm:pt modelId="{B1AA433A-074D-4362-BCEE-167E0C85FF02}" type="pres">
      <dgm:prSet presAssocID="{00EEE694-D6D1-458C-975D-37C10C8BD24F}" presName="accentRepeatNode" presStyleLbl="solidAlignAcc1" presStyleIdx="7" presStyleCnt="16"/>
      <dgm:spPr/>
    </dgm:pt>
    <dgm:pt modelId="{7063865E-F258-4A37-8A8A-3DD2D52A5DB7}" type="pres">
      <dgm:prSet presAssocID="{B0DD2AC0-A15F-4BAA-9F21-2542E49FFA4F}" presName="text5" presStyleCnt="0"/>
      <dgm:spPr/>
    </dgm:pt>
    <dgm:pt modelId="{8B98B95B-2F26-4A42-BFAF-EB5FB93922AA}" type="pres">
      <dgm:prSet presAssocID="{B0DD2AC0-A15F-4BAA-9F21-2542E49FFA4F}" presName="textRepeatNode" presStyleLbl="alignNode1" presStyleIdx="4" presStyleCnt="8">
        <dgm:presLayoutVars>
          <dgm:chMax val="0"/>
          <dgm:chPref val="0"/>
          <dgm:bulletEnabled val="1"/>
        </dgm:presLayoutVars>
      </dgm:prSet>
      <dgm:spPr/>
    </dgm:pt>
    <dgm:pt modelId="{74EABD7F-4A31-4C8B-B388-53889AFD2CF7}" type="pres">
      <dgm:prSet presAssocID="{B0DD2AC0-A15F-4BAA-9F21-2542E49FFA4F}" presName="textaccent5" presStyleCnt="0"/>
      <dgm:spPr/>
    </dgm:pt>
    <dgm:pt modelId="{64D8F040-199A-4D1C-A4AE-CBD1A87BC97D}" type="pres">
      <dgm:prSet presAssocID="{B0DD2AC0-A15F-4BAA-9F21-2542E49FFA4F}" presName="accentRepeatNode" presStyleLbl="solidAlignAcc1" presStyleIdx="8" presStyleCnt="16"/>
      <dgm:spPr/>
    </dgm:pt>
    <dgm:pt modelId="{DB862592-D176-4A74-800D-48154802A306}" type="pres">
      <dgm:prSet presAssocID="{4A02A2A6-FC6D-48D6-BB71-F4DC33543C88}" presName="image5" presStyleCnt="0"/>
      <dgm:spPr/>
    </dgm:pt>
    <dgm:pt modelId="{6D77B84B-9A31-4BDD-9345-4FE868ED973B}" type="pres">
      <dgm:prSet presAssocID="{4A02A2A6-FC6D-48D6-BB71-F4DC33543C88}" presName="imageRepeatNode" presStyleLbl="alignAcc1" presStyleIdx="4" presStyleCnt="8"/>
      <dgm:spPr/>
    </dgm:pt>
    <dgm:pt modelId="{6340B10C-65B6-48E5-8082-DF427753BD2C}" type="pres">
      <dgm:prSet presAssocID="{4A02A2A6-FC6D-48D6-BB71-F4DC33543C88}" presName="imageaccent5" presStyleCnt="0"/>
      <dgm:spPr/>
    </dgm:pt>
    <dgm:pt modelId="{57337166-CC32-43E8-8DBE-146CCB5B36F6}" type="pres">
      <dgm:prSet presAssocID="{4A02A2A6-FC6D-48D6-BB71-F4DC33543C88}" presName="accentRepeatNode" presStyleLbl="solidAlignAcc1" presStyleIdx="9" presStyleCnt="16"/>
      <dgm:spPr/>
    </dgm:pt>
    <dgm:pt modelId="{385E1CA4-D530-482C-B430-1852D1CF9F29}" type="pres">
      <dgm:prSet presAssocID="{38950D7D-C18B-4E2B-963D-3B6716570EDB}" presName="text6" presStyleCnt="0"/>
      <dgm:spPr/>
    </dgm:pt>
    <dgm:pt modelId="{17627720-6D54-45F0-B705-330AC49B20A2}" type="pres">
      <dgm:prSet presAssocID="{38950D7D-C18B-4E2B-963D-3B6716570EDB}" presName="textRepeatNode" presStyleLbl="alignNode1" presStyleIdx="5" presStyleCnt="8">
        <dgm:presLayoutVars>
          <dgm:chMax val="0"/>
          <dgm:chPref val="0"/>
          <dgm:bulletEnabled val="1"/>
        </dgm:presLayoutVars>
      </dgm:prSet>
      <dgm:spPr/>
    </dgm:pt>
    <dgm:pt modelId="{07C3DAE5-055E-410D-AD0E-FCB15E3AE3F7}" type="pres">
      <dgm:prSet presAssocID="{38950D7D-C18B-4E2B-963D-3B6716570EDB}" presName="textaccent6" presStyleCnt="0"/>
      <dgm:spPr/>
    </dgm:pt>
    <dgm:pt modelId="{C5820FCC-903E-4607-8E12-5FEF0D2D83E2}" type="pres">
      <dgm:prSet presAssocID="{38950D7D-C18B-4E2B-963D-3B6716570EDB}" presName="accentRepeatNode" presStyleLbl="solidAlignAcc1" presStyleIdx="10" presStyleCnt="16"/>
      <dgm:spPr/>
    </dgm:pt>
    <dgm:pt modelId="{9C820C7E-200D-4B84-B757-3B7821DD475E}" type="pres">
      <dgm:prSet presAssocID="{E66E2AE0-B174-46D4-822F-D39447812FC8}" presName="image6" presStyleCnt="0"/>
      <dgm:spPr/>
    </dgm:pt>
    <dgm:pt modelId="{4FA65BED-CE54-4A41-B0CB-442EB065F96F}" type="pres">
      <dgm:prSet presAssocID="{E66E2AE0-B174-46D4-822F-D39447812FC8}" presName="imageRepeatNode" presStyleLbl="alignAcc1" presStyleIdx="5" presStyleCnt="8"/>
      <dgm:spPr/>
    </dgm:pt>
    <dgm:pt modelId="{20FD810C-ACD0-425D-8FD3-E64AB5639C65}" type="pres">
      <dgm:prSet presAssocID="{E66E2AE0-B174-46D4-822F-D39447812FC8}" presName="imageaccent6" presStyleCnt="0"/>
      <dgm:spPr/>
    </dgm:pt>
    <dgm:pt modelId="{671E0B90-EEBE-41B6-81F6-DDA2C89BC4B0}" type="pres">
      <dgm:prSet presAssocID="{E66E2AE0-B174-46D4-822F-D39447812FC8}" presName="accentRepeatNode" presStyleLbl="solidAlignAcc1" presStyleIdx="11" presStyleCnt="16"/>
      <dgm:spPr/>
    </dgm:pt>
    <dgm:pt modelId="{9DB719CC-9D50-469E-BE47-73F7CEA4071F}" type="pres">
      <dgm:prSet presAssocID="{F7C74394-350B-4CB0-BEA0-08322CE07F38}" presName="text7" presStyleCnt="0"/>
      <dgm:spPr/>
    </dgm:pt>
    <dgm:pt modelId="{63553A96-E133-4CBD-A8D6-D39148DB9A0E}" type="pres">
      <dgm:prSet presAssocID="{F7C74394-350B-4CB0-BEA0-08322CE07F38}" presName="textRepeatNode" presStyleLbl="alignNode1" presStyleIdx="6" presStyleCnt="8">
        <dgm:presLayoutVars>
          <dgm:chMax val="0"/>
          <dgm:chPref val="0"/>
          <dgm:bulletEnabled val="1"/>
        </dgm:presLayoutVars>
      </dgm:prSet>
      <dgm:spPr/>
    </dgm:pt>
    <dgm:pt modelId="{7C3D4D31-56BE-4FE8-9305-C02D49CD0E3B}" type="pres">
      <dgm:prSet presAssocID="{F7C74394-350B-4CB0-BEA0-08322CE07F38}" presName="textaccent7" presStyleCnt="0"/>
      <dgm:spPr/>
    </dgm:pt>
    <dgm:pt modelId="{D5E95B64-CA8D-4EBC-B2D3-6850F5F71012}" type="pres">
      <dgm:prSet presAssocID="{F7C74394-350B-4CB0-BEA0-08322CE07F38}" presName="accentRepeatNode" presStyleLbl="solidAlignAcc1" presStyleIdx="12" presStyleCnt="16"/>
      <dgm:spPr/>
    </dgm:pt>
    <dgm:pt modelId="{72919937-5635-45A5-A4A6-2CBDCE13DD5C}" type="pres">
      <dgm:prSet presAssocID="{0EEEEAD4-CEDE-43B0-BD03-DC8917C80460}" presName="image7" presStyleCnt="0"/>
      <dgm:spPr/>
    </dgm:pt>
    <dgm:pt modelId="{46B12F2D-B284-469E-A70D-B971E125E505}" type="pres">
      <dgm:prSet presAssocID="{0EEEEAD4-CEDE-43B0-BD03-DC8917C80460}" presName="imageRepeatNode" presStyleLbl="alignAcc1" presStyleIdx="6" presStyleCnt="8"/>
      <dgm:spPr/>
    </dgm:pt>
    <dgm:pt modelId="{0C7E71CE-B37A-406A-9988-FF9569301630}" type="pres">
      <dgm:prSet presAssocID="{0EEEEAD4-CEDE-43B0-BD03-DC8917C80460}" presName="imageaccent7" presStyleCnt="0"/>
      <dgm:spPr/>
    </dgm:pt>
    <dgm:pt modelId="{5C72B51A-0752-4462-9587-E84681EA46B4}" type="pres">
      <dgm:prSet presAssocID="{0EEEEAD4-CEDE-43B0-BD03-DC8917C80460}" presName="accentRepeatNode" presStyleLbl="solidAlignAcc1" presStyleIdx="13" presStyleCnt="16"/>
      <dgm:spPr/>
    </dgm:pt>
    <dgm:pt modelId="{E4E885D1-F0F9-4786-AD09-F7172061A3FD}" type="pres">
      <dgm:prSet presAssocID="{252DAE62-CA42-4A69-9348-757F0078501C}" presName="text8" presStyleCnt="0"/>
      <dgm:spPr/>
    </dgm:pt>
    <dgm:pt modelId="{95DD5686-9652-4DA1-97CB-2B93C2E43299}" type="pres">
      <dgm:prSet presAssocID="{252DAE62-CA42-4A69-9348-757F0078501C}" presName="textRepeatNode" presStyleLbl="alignNode1" presStyleIdx="7" presStyleCnt="8">
        <dgm:presLayoutVars>
          <dgm:chMax val="0"/>
          <dgm:chPref val="0"/>
          <dgm:bulletEnabled val="1"/>
        </dgm:presLayoutVars>
      </dgm:prSet>
      <dgm:spPr/>
    </dgm:pt>
    <dgm:pt modelId="{1B3A446D-E94F-4267-B05B-7F16A261BE44}" type="pres">
      <dgm:prSet presAssocID="{252DAE62-CA42-4A69-9348-757F0078501C}" presName="textaccent8" presStyleCnt="0"/>
      <dgm:spPr/>
    </dgm:pt>
    <dgm:pt modelId="{9DCDD546-7F78-4801-94C6-7FF32201EE18}" type="pres">
      <dgm:prSet presAssocID="{252DAE62-CA42-4A69-9348-757F0078501C}" presName="accentRepeatNode" presStyleLbl="solidAlignAcc1" presStyleIdx="14" presStyleCnt="16"/>
      <dgm:spPr/>
    </dgm:pt>
    <dgm:pt modelId="{72ADFB48-75EF-4C6E-BEB3-7CFE5E8C23B7}" type="pres">
      <dgm:prSet presAssocID="{FF581DDD-C8A5-4249-8A42-20A2DEF935A2}" presName="image8" presStyleCnt="0"/>
      <dgm:spPr/>
    </dgm:pt>
    <dgm:pt modelId="{9EA47DC5-FDAB-4DD1-87CE-2560289AFBCD}" type="pres">
      <dgm:prSet presAssocID="{FF581DDD-C8A5-4249-8A42-20A2DEF935A2}" presName="imageRepeatNode" presStyleLbl="alignAcc1" presStyleIdx="7" presStyleCnt="8"/>
      <dgm:spPr/>
    </dgm:pt>
    <dgm:pt modelId="{9D8EA436-A44D-4F31-8FCE-5D79E0A9DA3B}" type="pres">
      <dgm:prSet presAssocID="{FF581DDD-C8A5-4249-8A42-20A2DEF935A2}" presName="imageaccent8" presStyleCnt="0"/>
      <dgm:spPr/>
    </dgm:pt>
    <dgm:pt modelId="{12B34C0A-DFF1-493E-853C-63BBE3FEDB1B}" type="pres">
      <dgm:prSet presAssocID="{FF581DDD-C8A5-4249-8A42-20A2DEF935A2}" presName="accentRepeatNode" presStyleLbl="solidAlignAcc1" presStyleIdx="15" presStyleCnt="16"/>
      <dgm:spPr/>
    </dgm:pt>
  </dgm:ptLst>
  <dgm:cxnLst>
    <dgm:cxn modelId="{3E842406-71ED-4FB3-90D4-0936843CD19A}" type="presOf" srcId="{00EEE694-D6D1-458C-975D-37C10C8BD24F}" destId="{0753DF97-ECBD-43D4-AB89-273DBC4BF287}" srcOrd="0" destOrd="0" presId="urn:microsoft.com/office/officeart/2008/layout/HexagonCluster"/>
    <dgm:cxn modelId="{A1B38B08-5EA4-4F91-9CD8-D5E64A65E574}" srcId="{3B70148C-F613-466E-8062-6A1AFE73C860}" destId="{6807496A-97C2-4E7A-9D14-BE6208532647}" srcOrd="0" destOrd="0" parTransId="{B6AC912F-E92A-412B-ACD8-F071DF496AC2}" sibTransId="{08A283BE-DE23-4C78-83CC-4C058500094C}"/>
    <dgm:cxn modelId="{F8A98B09-987F-4712-ACD1-F28ED7D416CF}" type="presOf" srcId="{355A7D85-549C-45CE-B486-8121F1437662}" destId="{8E6DCDCA-0385-48D1-A56F-68679EFEF29B}" srcOrd="0" destOrd="0" presId="urn:microsoft.com/office/officeart/2008/layout/HexagonCluster"/>
    <dgm:cxn modelId="{2D62AA0A-F37B-49EA-8AD3-7C53179D5E39}" type="presOf" srcId="{B0DD2AC0-A15F-4BAA-9F21-2542E49FFA4F}" destId="{8B98B95B-2F26-4A42-BFAF-EB5FB93922AA}" srcOrd="0" destOrd="0" presId="urn:microsoft.com/office/officeart/2008/layout/HexagonCluster"/>
    <dgm:cxn modelId="{B6C12C21-CDE9-47BC-8991-6826D5337FA2}" type="presOf" srcId="{F7C74394-350B-4CB0-BEA0-08322CE07F38}" destId="{63553A96-E133-4CBD-A8D6-D39148DB9A0E}" srcOrd="0" destOrd="0" presId="urn:microsoft.com/office/officeart/2008/layout/HexagonCluster"/>
    <dgm:cxn modelId="{7CF1EF25-F772-49A9-975D-EBE85ADB45C4}" type="presOf" srcId="{B005F29D-036A-4919-A842-1663BAF7CD44}" destId="{7B0EC3A9-62F1-4CFA-9E0E-9093F0A65CB5}" srcOrd="0" destOrd="0" presId="urn:microsoft.com/office/officeart/2008/layout/HexagonCluster"/>
    <dgm:cxn modelId="{ED72A629-7565-4857-885A-565927673292}" type="presOf" srcId="{E66E2AE0-B174-46D4-822F-D39447812FC8}" destId="{4FA65BED-CE54-4A41-B0CB-442EB065F96F}" srcOrd="0" destOrd="0" presId="urn:microsoft.com/office/officeart/2008/layout/HexagonCluster"/>
    <dgm:cxn modelId="{77C64D2F-EA62-4E9A-ABE2-2FB321D5D482}" type="presOf" srcId="{AA2DAE20-24AF-4CDC-975E-3573531A912C}" destId="{0FABC238-84FA-4DE7-93C1-EE36EDDA2A43}" srcOrd="0" destOrd="0" presId="urn:microsoft.com/office/officeart/2008/layout/HexagonCluster"/>
    <dgm:cxn modelId="{D265B832-089E-49EA-92F2-693D8243F9E9}" srcId="{3B70148C-F613-466E-8062-6A1AFE73C860}" destId="{38950D7D-C18B-4E2B-963D-3B6716570EDB}" srcOrd="5" destOrd="0" parTransId="{9EEF89D5-7052-4318-9AAD-41AD9428F615}" sibTransId="{E66E2AE0-B174-46D4-822F-D39447812FC8}"/>
    <dgm:cxn modelId="{4CBBBD39-6234-47FC-8F93-83F8A101FAFC}" type="presOf" srcId="{4A02A2A6-FC6D-48D6-BB71-F4DC33543C88}" destId="{6D77B84B-9A31-4BDD-9345-4FE868ED973B}" srcOrd="0" destOrd="0" presId="urn:microsoft.com/office/officeart/2008/layout/HexagonCluster"/>
    <dgm:cxn modelId="{0FC3C063-CC28-4004-A674-429CEB2D9BE0}" type="presOf" srcId="{08A283BE-DE23-4C78-83CC-4C058500094C}" destId="{6BB886B0-4E7D-43FF-BFD3-A51F1F08E5AD}" srcOrd="0" destOrd="0" presId="urn:microsoft.com/office/officeart/2008/layout/HexagonCluster"/>
    <dgm:cxn modelId="{E8806B4E-1952-485B-A308-C15ABB96495E}" srcId="{3B70148C-F613-466E-8062-6A1AFE73C860}" destId="{355A7D85-549C-45CE-B486-8121F1437662}" srcOrd="3" destOrd="0" parTransId="{2F79252A-0765-4F43-834B-8DBF85E4DCF3}" sibTransId="{00EEE694-D6D1-458C-975D-37C10C8BD24F}"/>
    <dgm:cxn modelId="{76D19370-81E1-44A8-BB8D-E9A046A00DFA}" type="presOf" srcId="{252DAE62-CA42-4A69-9348-757F0078501C}" destId="{95DD5686-9652-4DA1-97CB-2B93C2E43299}" srcOrd="0" destOrd="0" presId="urn:microsoft.com/office/officeart/2008/layout/HexagonCluster"/>
    <dgm:cxn modelId="{A65EA351-F945-4E88-A61F-AD4C057F2FDD}" type="presOf" srcId="{0EEEEAD4-CEDE-43B0-BD03-DC8917C80460}" destId="{46B12F2D-B284-469E-A70D-B971E125E505}" srcOrd="0" destOrd="0" presId="urn:microsoft.com/office/officeart/2008/layout/HexagonCluster"/>
    <dgm:cxn modelId="{09AEBA58-9ABC-4B8A-9A06-CBA3474CA0FC}" srcId="{3B70148C-F613-466E-8062-6A1AFE73C860}" destId="{AA2DAE20-24AF-4CDC-975E-3573531A912C}" srcOrd="2" destOrd="0" parTransId="{9E473097-F366-475F-BDD8-E27B8029BF33}" sibTransId="{AB5CC811-C5D4-47A4-8AC2-1BAC71CA8CD6}"/>
    <dgm:cxn modelId="{C8806B8D-BC14-428F-8C73-DAAB2EA25AA2}" type="presOf" srcId="{B2562F20-AC75-419E-8347-BAD6B6AFFFF4}" destId="{7E4A7DE8-0712-481C-8929-7F3244EE1453}" srcOrd="0" destOrd="0" presId="urn:microsoft.com/office/officeart/2008/layout/HexagonCluster"/>
    <dgm:cxn modelId="{4DDF5D8E-00A4-4F8A-A1D7-27793F0A6812}" type="presOf" srcId="{FF581DDD-C8A5-4249-8A42-20A2DEF935A2}" destId="{9EA47DC5-FDAB-4DD1-87CE-2560289AFBCD}" srcOrd="0" destOrd="0" presId="urn:microsoft.com/office/officeart/2008/layout/HexagonCluster"/>
    <dgm:cxn modelId="{DD689B90-0B90-4A34-B5D7-FB0D9493BAA1}" type="presOf" srcId="{3B70148C-F613-466E-8062-6A1AFE73C860}" destId="{24DB479D-38E6-4777-8A8E-27D4E15F93A6}" srcOrd="0" destOrd="0" presId="urn:microsoft.com/office/officeart/2008/layout/HexagonCluster"/>
    <dgm:cxn modelId="{2607DD93-6DA6-43C4-900A-A2047E6A172B}" type="presOf" srcId="{38950D7D-C18B-4E2B-963D-3B6716570EDB}" destId="{17627720-6D54-45F0-B705-330AC49B20A2}" srcOrd="0" destOrd="0" presId="urn:microsoft.com/office/officeart/2008/layout/HexagonCluster"/>
    <dgm:cxn modelId="{1DCE239B-5630-4538-8F85-3D5A48579E51}" srcId="{3B70148C-F613-466E-8062-6A1AFE73C860}" destId="{F7C74394-350B-4CB0-BEA0-08322CE07F38}" srcOrd="6" destOrd="0" parTransId="{571A1BB3-541F-42AF-9901-708155394C09}" sibTransId="{0EEEEAD4-CEDE-43B0-BD03-DC8917C80460}"/>
    <dgm:cxn modelId="{3D77AFAC-9760-4DF1-BF24-F8DBD88895F9}" type="presOf" srcId="{AB5CC811-C5D4-47A4-8AC2-1BAC71CA8CD6}" destId="{1F655B04-4997-494C-B6E9-7A150D664E7F}" srcOrd="0" destOrd="0" presId="urn:microsoft.com/office/officeart/2008/layout/HexagonCluster"/>
    <dgm:cxn modelId="{35A52FB3-E14E-4F6D-BCCA-6D55BB40296E}" srcId="{3B70148C-F613-466E-8062-6A1AFE73C860}" destId="{252DAE62-CA42-4A69-9348-757F0078501C}" srcOrd="7" destOrd="0" parTransId="{8958FF10-81A9-4D0E-B34A-6508C642AF6C}" sibTransId="{FF581DDD-C8A5-4249-8A42-20A2DEF935A2}"/>
    <dgm:cxn modelId="{3EF113B9-AA80-4289-95CA-9799DE794F6C}" type="presOf" srcId="{6807496A-97C2-4E7A-9D14-BE6208532647}" destId="{B877FB00-334F-485F-9046-632CE692ACE8}" srcOrd="0" destOrd="0" presId="urn:microsoft.com/office/officeart/2008/layout/HexagonCluster"/>
    <dgm:cxn modelId="{892DD1BE-1542-4013-AAED-691820907C8C}" srcId="{3B70148C-F613-466E-8062-6A1AFE73C860}" destId="{B005F29D-036A-4919-A842-1663BAF7CD44}" srcOrd="1" destOrd="0" parTransId="{4BDAC124-D882-46AE-B41B-A86F51E70FF0}" sibTransId="{B2562F20-AC75-419E-8347-BAD6B6AFFFF4}"/>
    <dgm:cxn modelId="{08FAF7C2-A6F4-4802-8EA5-3655B8599797}" srcId="{3B70148C-F613-466E-8062-6A1AFE73C860}" destId="{B0DD2AC0-A15F-4BAA-9F21-2542E49FFA4F}" srcOrd="4" destOrd="0" parTransId="{1D56336C-B277-4A5A-A848-E6BA6A3DA6E5}" sibTransId="{4A02A2A6-FC6D-48D6-BB71-F4DC33543C88}"/>
    <dgm:cxn modelId="{BBC8D4E4-AEF2-4303-B659-94C2FC56CDA7}" type="presParOf" srcId="{24DB479D-38E6-4777-8A8E-27D4E15F93A6}" destId="{927A8916-49F1-4960-9302-B4BB89EDCAD5}" srcOrd="0" destOrd="0" presId="urn:microsoft.com/office/officeart/2008/layout/HexagonCluster"/>
    <dgm:cxn modelId="{77769C2B-74BA-486D-B2EF-FAAA42BB7BD2}" type="presParOf" srcId="{927A8916-49F1-4960-9302-B4BB89EDCAD5}" destId="{B877FB00-334F-485F-9046-632CE692ACE8}" srcOrd="0" destOrd="0" presId="urn:microsoft.com/office/officeart/2008/layout/HexagonCluster"/>
    <dgm:cxn modelId="{45C0CB01-9553-44DB-907A-A087024E42EA}" type="presParOf" srcId="{24DB479D-38E6-4777-8A8E-27D4E15F93A6}" destId="{D7330312-6CAB-424D-8002-A21075A6DBBC}" srcOrd="1" destOrd="0" presId="urn:microsoft.com/office/officeart/2008/layout/HexagonCluster"/>
    <dgm:cxn modelId="{A7E745AD-8249-4293-A249-50F732027755}" type="presParOf" srcId="{D7330312-6CAB-424D-8002-A21075A6DBBC}" destId="{53EB58F2-F577-42F3-9173-6EB756F34AEF}" srcOrd="0" destOrd="0" presId="urn:microsoft.com/office/officeart/2008/layout/HexagonCluster"/>
    <dgm:cxn modelId="{41620BCA-5F44-41E9-B70F-B299BB4FA3BA}" type="presParOf" srcId="{24DB479D-38E6-4777-8A8E-27D4E15F93A6}" destId="{76AC5488-FE0D-47EF-8751-10F0F40704F1}" srcOrd="2" destOrd="0" presId="urn:microsoft.com/office/officeart/2008/layout/HexagonCluster"/>
    <dgm:cxn modelId="{4565E8C0-7320-4EB1-A8D6-FE6A53098C92}" type="presParOf" srcId="{76AC5488-FE0D-47EF-8751-10F0F40704F1}" destId="{6BB886B0-4E7D-43FF-BFD3-A51F1F08E5AD}" srcOrd="0" destOrd="0" presId="urn:microsoft.com/office/officeart/2008/layout/HexagonCluster"/>
    <dgm:cxn modelId="{FC515885-962A-4C25-B1BD-C6BA6B23AE68}" type="presParOf" srcId="{24DB479D-38E6-4777-8A8E-27D4E15F93A6}" destId="{C4BB7FFD-53B4-4270-B732-217E0B436978}" srcOrd="3" destOrd="0" presId="urn:microsoft.com/office/officeart/2008/layout/HexagonCluster"/>
    <dgm:cxn modelId="{AAD71A5F-5E33-4574-BBC5-CE196A7378AB}" type="presParOf" srcId="{C4BB7FFD-53B4-4270-B732-217E0B436978}" destId="{42BCA993-01A8-4745-9E8F-146F3F7CD0AB}" srcOrd="0" destOrd="0" presId="urn:microsoft.com/office/officeart/2008/layout/HexagonCluster"/>
    <dgm:cxn modelId="{4623F639-0908-4791-8563-A8ABA8392572}" type="presParOf" srcId="{24DB479D-38E6-4777-8A8E-27D4E15F93A6}" destId="{A84DC053-7D69-4BEB-90F3-054ADD7D7917}" srcOrd="4" destOrd="0" presId="urn:microsoft.com/office/officeart/2008/layout/HexagonCluster"/>
    <dgm:cxn modelId="{8D3F58F5-CF52-401D-B98B-1767804607C8}" type="presParOf" srcId="{A84DC053-7D69-4BEB-90F3-054ADD7D7917}" destId="{7B0EC3A9-62F1-4CFA-9E0E-9093F0A65CB5}" srcOrd="0" destOrd="0" presId="urn:microsoft.com/office/officeart/2008/layout/HexagonCluster"/>
    <dgm:cxn modelId="{37C2C8D6-A57C-4F1D-B2EA-0E3C8721BDD1}" type="presParOf" srcId="{24DB479D-38E6-4777-8A8E-27D4E15F93A6}" destId="{C83EF964-AD76-4036-A151-4F46241F90DC}" srcOrd="5" destOrd="0" presId="urn:microsoft.com/office/officeart/2008/layout/HexagonCluster"/>
    <dgm:cxn modelId="{BDAF627C-C5F5-4791-8E74-E527F1E9E249}" type="presParOf" srcId="{C83EF964-AD76-4036-A151-4F46241F90DC}" destId="{4BBF3E6C-9564-4359-A7A6-4EA85A4E37A5}" srcOrd="0" destOrd="0" presId="urn:microsoft.com/office/officeart/2008/layout/HexagonCluster"/>
    <dgm:cxn modelId="{F5EA749B-99C2-4937-A0E1-251166291828}" type="presParOf" srcId="{24DB479D-38E6-4777-8A8E-27D4E15F93A6}" destId="{D1013286-5B11-474D-9EDB-C73D2B91D587}" srcOrd="6" destOrd="0" presId="urn:microsoft.com/office/officeart/2008/layout/HexagonCluster"/>
    <dgm:cxn modelId="{7B5F8407-7CE1-436D-A299-564A2C23FDF6}" type="presParOf" srcId="{D1013286-5B11-474D-9EDB-C73D2B91D587}" destId="{7E4A7DE8-0712-481C-8929-7F3244EE1453}" srcOrd="0" destOrd="0" presId="urn:microsoft.com/office/officeart/2008/layout/HexagonCluster"/>
    <dgm:cxn modelId="{3DF180A0-1ACB-4058-B53A-4098CCE96F94}" type="presParOf" srcId="{24DB479D-38E6-4777-8A8E-27D4E15F93A6}" destId="{1929FA64-FC51-4362-804B-92F21C981AA7}" srcOrd="7" destOrd="0" presId="urn:microsoft.com/office/officeart/2008/layout/HexagonCluster"/>
    <dgm:cxn modelId="{0AAE4A5C-163D-4D42-AAD4-A6CCF80E49AE}" type="presParOf" srcId="{1929FA64-FC51-4362-804B-92F21C981AA7}" destId="{5E244311-920F-4CD5-BB1E-066416D6EB22}" srcOrd="0" destOrd="0" presId="urn:microsoft.com/office/officeart/2008/layout/HexagonCluster"/>
    <dgm:cxn modelId="{8AC82393-F5D0-4562-9D78-F1EF529D445A}" type="presParOf" srcId="{24DB479D-38E6-4777-8A8E-27D4E15F93A6}" destId="{2C523FBA-1457-4153-8FE7-9D86E5943AE0}" srcOrd="8" destOrd="0" presId="urn:microsoft.com/office/officeart/2008/layout/HexagonCluster"/>
    <dgm:cxn modelId="{2C3B36EA-D318-4C98-B803-EE32728240D7}" type="presParOf" srcId="{2C523FBA-1457-4153-8FE7-9D86E5943AE0}" destId="{0FABC238-84FA-4DE7-93C1-EE36EDDA2A43}" srcOrd="0" destOrd="0" presId="urn:microsoft.com/office/officeart/2008/layout/HexagonCluster"/>
    <dgm:cxn modelId="{C7CB612F-E348-4FA6-8491-2A0817067ECF}" type="presParOf" srcId="{24DB479D-38E6-4777-8A8E-27D4E15F93A6}" destId="{F40B7C0B-7DC2-48DE-8EE0-E5529B795A6F}" srcOrd="9" destOrd="0" presId="urn:microsoft.com/office/officeart/2008/layout/HexagonCluster"/>
    <dgm:cxn modelId="{7C5D8E40-7846-451E-BF34-A970B4B3CA49}" type="presParOf" srcId="{F40B7C0B-7DC2-48DE-8EE0-E5529B795A6F}" destId="{4365BB8F-E7F6-43DA-8259-24C8F7B088CF}" srcOrd="0" destOrd="0" presId="urn:microsoft.com/office/officeart/2008/layout/HexagonCluster"/>
    <dgm:cxn modelId="{E9304D97-9331-418B-AE36-8D4E5088633E}" type="presParOf" srcId="{24DB479D-38E6-4777-8A8E-27D4E15F93A6}" destId="{1DC52FE5-0276-4F96-A346-A0041635BE34}" srcOrd="10" destOrd="0" presId="urn:microsoft.com/office/officeart/2008/layout/HexagonCluster"/>
    <dgm:cxn modelId="{22939FD4-F756-4524-885B-EBC6D9B8E33C}" type="presParOf" srcId="{1DC52FE5-0276-4F96-A346-A0041635BE34}" destId="{1F655B04-4997-494C-B6E9-7A150D664E7F}" srcOrd="0" destOrd="0" presId="urn:microsoft.com/office/officeart/2008/layout/HexagonCluster"/>
    <dgm:cxn modelId="{AC313AC5-8E9C-4574-8617-65825BA68A92}" type="presParOf" srcId="{24DB479D-38E6-4777-8A8E-27D4E15F93A6}" destId="{B0C01570-C2F3-4EAA-9998-1698C227E7B3}" srcOrd="11" destOrd="0" presId="urn:microsoft.com/office/officeart/2008/layout/HexagonCluster"/>
    <dgm:cxn modelId="{CBE3321E-5297-4EE9-B80B-FD932760048E}" type="presParOf" srcId="{B0C01570-C2F3-4EAA-9998-1698C227E7B3}" destId="{7144BC20-34F2-439E-B5EB-E17E20E49AB7}" srcOrd="0" destOrd="0" presId="urn:microsoft.com/office/officeart/2008/layout/HexagonCluster"/>
    <dgm:cxn modelId="{A52D1EE0-C0B3-4F5B-94B7-E5B37AC44F7D}" type="presParOf" srcId="{24DB479D-38E6-4777-8A8E-27D4E15F93A6}" destId="{AC2BB978-AC9A-4E71-BFEA-A35C53FE36D5}" srcOrd="12" destOrd="0" presId="urn:microsoft.com/office/officeart/2008/layout/HexagonCluster"/>
    <dgm:cxn modelId="{8932C5E2-F7CA-47E0-917D-72712518839C}" type="presParOf" srcId="{AC2BB978-AC9A-4E71-BFEA-A35C53FE36D5}" destId="{8E6DCDCA-0385-48D1-A56F-68679EFEF29B}" srcOrd="0" destOrd="0" presId="urn:microsoft.com/office/officeart/2008/layout/HexagonCluster"/>
    <dgm:cxn modelId="{EFC36F85-ACBC-4168-A74A-A25C18A3791E}" type="presParOf" srcId="{24DB479D-38E6-4777-8A8E-27D4E15F93A6}" destId="{F26A7977-A177-4A60-8834-0ED948F02DAE}" srcOrd="13" destOrd="0" presId="urn:microsoft.com/office/officeart/2008/layout/HexagonCluster"/>
    <dgm:cxn modelId="{10CEFD63-09B5-4517-A997-74FD01B17D74}" type="presParOf" srcId="{F26A7977-A177-4A60-8834-0ED948F02DAE}" destId="{74C82D7E-7D44-4189-9AC1-AA4904E1457D}" srcOrd="0" destOrd="0" presId="urn:microsoft.com/office/officeart/2008/layout/HexagonCluster"/>
    <dgm:cxn modelId="{F528B43C-7DD3-428E-9C7F-F30BD4DE8056}" type="presParOf" srcId="{24DB479D-38E6-4777-8A8E-27D4E15F93A6}" destId="{419B719D-1792-439C-AA74-25B916436A77}" srcOrd="14" destOrd="0" presId="urn:microsoft.com/office/officeart/2008/layout/HexagonCluster"/>
    <dgm:cxn modelId="{964B57D6-F5E6-43A3-8DB0-D4AC6806BFA5}" type="presParOf" srcId="{419B719D-1792-439C-AA74-25B916436A77}" destId="{0753DF97-ECBD-43D4-AB89-273DBC4BF287}" srcOrd="0" destOrd="0" presId="urn:microsoft.com/office/officeart/2008/layout/HexagonCluster"/>
    <dgm:cxn modelId="{95A49A5F-6F83-46F7-9DD7-CE286F373D4F}" type="presParOf" srcId="{24DB479D-38E6-4777-8A8E-27D4E15F93A6}" destId="{02814A21-1ECA-4A79-AEBF-5608BAF904DA}" srcOrd="15" destOrd="0" presId="urn:microsoft.com/office/officeart/2008/layout/HexagonCluster"/>
    <dgm:cxn modelId="{A1A6C0FE-D2A8-43D6-807C-31B730B0013B}" type="presParOf" srcId="{02814A21-1ECA-4A79-AEBF-5608BAF904DA}" destId="{B1AA433A-074D-4362-BCEE-167E0C85FF02}" srcOrd="0" destOrd="0" presId="urn:microsoft.com/office/officeart/2008/layout/HexagonCluster"/>
    <dgm:cxn modelId="{CA229609-60A6-4B29-A144-8682A2097DC9}" type="presParOf" srcId="{24DB479D-38E6-4777-8A8E-27D4E15F93A6}" destId="{7063865E-F258-4A37-8A8A-3DD2D52A5DB7}" srcOrd="16" destOrd="0" presId="urn:microsoft.com/office/officeart/2008/layout/HexagonCluster"/>
    <dgm:cxn modelId="{EA35B496-B9AF-450E-AF33-3C113C7D685C}" type="presParOf" srcId="{7063865E-F258-4A37-8A8A-3DD2D52A5DB7}" destId="{8B98B95B-2F26-4A42-BFAF-EB5FB93922AA}" srcOrd="0" destOrd="0" presId="urn:microsoft.com/office/officeart/2008/layout/HexagonCluster"/>
    <dgm:cxn modelId="{E3BB8044-5500-4121-BF71-096C8F2B5F6B}" type="presParOf" srcId="{24DB479D-38E6-4777-8A8E-27D4E15F93A6}" destId="{74EABD7F-4A31-4C8B-B388-53889AFD2CF7}" srcOrd="17" destOrd="0" presId="urn:microsoft.com/office/officeart/2008/layout/HexagonCluster"/>
    <dgm:cxn modelId="{771B0FA0-A438-4909-9A1E-3D90F77BCF7F}" type="presParOf" srcId="{74EABD7F-4A31-4C8B-B388-53889AFD2CF7}" destId="{64D8F040-199A-4D1C-A4AE-CBD1A87BC97D}" srcOrd="0" destOrd="0" presId="urn:microsoft.com/office/officeart/2008/layout/HexagonCluster"/>
    <dgm:cxn modelId="{1A724CA0-0BFA-4231-B6D6-B794028FA51F}" type="presParOf" srcId="{24DB479D-38E6-4777-8A8E-27D4E15F93A6}" destId="{DB862592-D176-4A74-800D-48154802A306}" srcOrd="18" destOrd="0" presId="urn:microsoft.com/office/officeart/2008/layout/HexagonCluster"/>
    <dgm:cxn modelId="{A3BACA23-7E65-4878-8FC2-676A8BDC8240}" type="presParOf" srcId="{DB862592-D176-4A74-800D-48154802A306}" destId="{6D77B84B-9A31-4BDD-9345-4FE868ED973B}" srcOrd="0" destOrd="0" presId="urn:microsoft.com/office/officeart/2008/layout/HexagonCluster"/>
    <dgm:cxn modelId="{1267F975-1EC1-4291-82DD-5B9FCFF2DB08}" type="presParOf" srcId="{24DB479D-38E6-4777-8A8E-27D4E15F93A6}" destId="{6340B10C-65B6-48E5-8082-DF427753BD2C}" srcOrd="19" destOrd="0" presId="urn:microsoft.com/office/officeart/2008/layout/HexagonCluster"/>
    <dgm:cxn modelId="{8AB2953B-B945-413C-8E1D-57CEDE5FBA48}" type="presParOf" srcId="{6340B10C-65B6-48E5-8082-DF427753BD2C}" destId="{57337166-CC32-43E8-8DBE-146CCB5B36F6}" srcOrd="0" destOrd="0" presId="urn:microsoft.com/office/officeart/2008/layout/HexagonCluster"/>
    <dgm:cxn modelId="{0A6CB822-5C6D-43AF-BDB3-AC9F58820891}" type="presParOf" srcId="{24DB479D-38E6-4777-8A8E-27D4E15F93A6}" destId="{385E1CA4-D530-482C-B430-1852D1CF9F29}" srcOrd="20" destOrd="0" presId="urn:microsoft.com/office/officeart/2008/layout/HexagonCluster"/>
    <dgm:cxn modelId="{64269D11-FC61-4D61-AB57-59509845A50B}" type="presParOf" srcId="{385E1CA4-D530-482C-B430-1852D1CF9F29}" destId="{17627720-6D54-45F0-B705-330AC49B20A2}" srcOrd="0" destOrd="0" presId="urn:microsoft.com/office/officeart/2008/layout/HexagonCluster"/>
    <dgm:cxn modelId="{6689F230-037C-45CC-AE87-330887BBDCA1}" type="presParOf" srcId="{24DB479D-38E6-4777-8A8E-27D4E15F93A6}" destId="{07C3DAE5-055E-410D-AD0E-FCB15E3AE3F7}" srcOrd="21" destOrd="0" presId="urn:microsoft.com/office/officeart/2008/layout/HexagonCluster"/>
    <dgm:cxn modelId="{715F0E19-A151-4A49-AA5C-9298ADA95D62}" type="presParOf" srcId="{07C3DAE5-055E-410D-AD0E-FCB15E3AE3F7}" destId="{C5820FCC-903E-4607-8E12-5FEF0D2D83E2}" srcOrd="0" destOrd="0" presId="urn:microsoft.com/office/officeart/2008/layout/HexagonCluster"/>
    <dgm:cxn modelId="{12B139E0-0EBA-4DF4-B0AA-E3BBBBC5DE19}" type="presParOf" srcId="{24DB479D-38E6-4777-8A8E-27D4E15F93A6}" destId="{9C820C7E-200D-4B84-B757-3B7821DD475E}" srcOrd="22" destOrd="0" presId="urn:microsoft.com/office/officeart/2008/layout/HexagonCluster"/>
    <dgm:cxn modelId="{CE6B5179-5195-4C78-882C-6C5863EBB693}" type="presParOf" srcId="{9C820C7E-200D-4B84-B757-3B7821DD475E}" destId="{4FA65BED-CE54-4A41-B0CB-442EB065F96F}" srcOrd="0" destOrd="0" presId="urn:microsoft.com/office/officeart/2008/layout/HexagonCluster"/>
    <dgm:cxn modelId="{58EEB899-8E3E-4894-B1A8-B7981EE0CAE5}" type="presParOf" srcId="{24DB479D-38E6-4777-8A8E-27D4E15F93A6}" destId="{20FD810C-ACD0-425D-8FD3-E64AB5639C65}" srcOrd="23" destOrd="0" presId="urn:microsoft.com/office/officeart/2008/layout/HexagonCluster"/>
    <dgm:cxn modelId="{BDA634A5-5311-48C6-B5B8-AB636BFB327A}" type="presParOf" srcId="{20FD810C-ACD0-425D-8FD3-E64AB5639C65}" destId="{671E0B90-EEBE-41B6-81F6-DDA2C89BC4B0}" srcOrd="0" destOrd="0" presId="urn:microsoft.com/office/officeart/2008/layout/HexagonCluster"/>
    <dgm:cxn modelId="{DD019ECC-5AEB-4D1D-9FAD-7C9B3CA2B13A}" type="presParOf" srcId="{24DB479D-38E6-4777-8A8E-27D4E15F93A6}" destId="{9DB719CC-9D50-469E-BE47-73F7CEA4071F}" srcOrd="24" destOrd="0" presId="urn:microsoft.com/office/officeart/2008/layout/HexagonCluster"/>
    <dgm:cxn modelId="{3027793F-49A3-47E6-8763-84AD5C6C8A6C}" type="presParOf" srcId="{9DB719CC-9D50-469E-BE47-73F7CEA4071F}" destId="{63553A96-E133-4CBD-A8D6-D39148DB9A0E}" srcOrd="0" destOrd="0" presId="urn:microsoft.com/office/officeart/2008/layout/HexagonCluster"/>
    <dgm:cxn modelId="{69C7B268-7615-4D6F-AD26-410420AD0186}" type="presParOf" srcId="{24DB479D-38E6-4777-8A8E-27D4E15F93A6}" destId="{7C3D4D31-56BE-4FE8-9305-C02D49CD0E3B}" srcOrd="25" destOrd="0" presId="urn:microsoft.com/office/officeart/2008/layout/HexagonCluster"/>
    <dgm:cxn modelId="{3659F6A2-923D-4C95-991E-7422B4C27193}" type="presParOf" srcId="{7C3D4D31-56BE-4FE8-9305-C02D49CD0E3B}" destId="{D5E95B64-CA8D-4EBC-B2D3-6850F5F71012}" srcOrd="0" destOrd="0" presId="urn:microsoft.com/office/officeart/2008/layout/HexagonCluster"/>
    <dgm:cxn modelId="{64600BFF-CAD9-4F91-9C04-140B2D4D825D}" type="presParOf" srcId="{24DB479D-38E6-4777-8A8E-27D4E15F93A6}" destId="{72919937-5635-45A5-A4A6-2CBDCE13DD5C}" srcOrd="26" destOrd="0" presId="urn:microsoft.com/office/officeart/2008/layout/HexagonCluster"/>
    <dgm:cxn modelId="{797E6BFE-3E5F-4276-B8DF-16DD358132B4}" type="presParOf" srcId="{72919937-5635-45A5-A4A6-2CBDCE13DD5C}" destId="{46B12F2D-B284-469E-A70D-B971E125E505}" srcOrd="0" destOrd="0" presId="urn:microsoft.com/office/officeart/2008/layout/HexagonCluster"/>
    <dgm:cxn modelId="{0BDA184D-FC74-439F-A7A9-4A95AF354E77}" type="presParOf" srcId="{24DB479D-38E6-4777-8A8E-27D4E15F93A6}" destId="{0C7E71CE-B37A-406A-9988-FF9569301630}" srcOrd="27" destOrd="0" presId="urn:microsoft.com/office/officeart/2008/layout/HexagonCluster"/>
    <dgm:cxn modelId="{A52929EE-E9D8-4290-8BE7-7BA3DA4C6A29}" type="presParOf" srcId="{0C7E71CE-B37A-406A-9988-FF9569301630}" destId="{5C72B51A-0752-4462-9587-E84681EA46B4}" srcOrd="0" destOrd="0" presId="urn:microsoft.com/office/officeart/2008/layout/HexagonCluster"/>
    <dgm:cxn modelId="{6CC708DC-A2FD-4B7C-B9F9-6C16E50941D3}" type="presParOf" srcId="{24DB479D-38E6-4777-8A8E-27D4E15F93A6}" destId="{E4E885D1-F0F9-4786-AD09-F7172061A3FD}" srcOrd="28" destOrd="0" presId="urn:microsoft.com/office/officeart/2008/layout/HexagonCluster"/>
    <dgm:cxn modelId="{97357329-780E-44A1-A0F9-99409D5BDFDB}" type="presParOf" srcId="{E4E885D1-F0F9-4786-AD09-F7172061A3FD}" destId="{95DD5686-9652-4DA1-97CB-2B93C2E43299}" srcOrd="0" destOrd="0" presId="urn:microsoft.com/office/officeart/2008/layout/HexagonCluster"/>
    <dgm:cxn modelId="{9BAA392B-94F1-4E20-B238-03AE4FB8399D}" type="presParOf" srcId="{24DB479D-38E6-4777-8A8E-27D4E15F93A6}" destId="{1B3A446D-E94F-4267-B05B-7F16A261BE44}" srcOrd="29" destOrd="0" presId="urn:microsoft.com/office/officeart/2008/layout/HexagonCluster"/>
    <dgm:cxn modelId="{6EBDE877-BF1B-4B72-BBA6-BA37E434A7EA}" type="presParOf" srcId="{1B3A446D-E94F-4267-B05B-7F16A261BE44}" destId="{9DCDD546-7F78-4801-94C6-7FF32201EE18}" srcOrd="0" destOrd="0" presId="urn:microsoft.com/office/officeart/2008/layout/HexagonCluster"/>
    <dgm:cxn modelId="{550E2BDD-991E-4986-9FEE-3FF61244AB0A}" type="presParOf" srcId="{24DB479D-38E6-4777-8A8E-27D4E15F93A6}" destId="{72ADFB48-75EF-4C6E-BEB3-7CFE5E8C23B7}" srcOrd="30" destOrd="0" presId="urn:microsoft.com/office/officeart/2008/layout/HexagonCluster"/>
    <dgm:cxn modelId="{CAF686FC-A674-4E19-8FA2-B26CB6EF03E7}" type="presParOf" srcId="{72ADFB48-75EF-4C6E-BEB3-7CFE5E8C23B7}" destId="{9EA47DC5-FDAB-4DD1-87CE-2560289AFBCD}" srcOrd="0" destOrd="0" presId="urn:microsoft.com/office/officeart/2008/layout/HexagonCluster"/>
    <dgm:cxn modelId="{C064C806-C82B-4A25-87E5-3D1DAFA24C80}" type="presParOf" srcId="{24DB479D-38E6-4777-8A8E-27D4E15F93A6}" destId="{9D8EA436-A44D-4F31-8FCE-5D79E0A9DA3B}" srcOrd="31" destOrd="0" presId="urn:microsoft.com/office/officeart/2008/layout/HexagonCluster"/>
    <dgm:cxn modelId="{65E097AF-2261-4ACF-85A2-CD16D3DA509B}" type="presParOf" srcId="{9D8EA436-A44D-4F31-8FCE-5D79E0A9DA3B}" destId="{12B34C0A-DFF1-493E-853C-63BBE3FEDB1B}"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77FB00-334F-485F-9046-632CE692ACE8}">
      <dsp:nvSpPr>
        <dsp:cNvPr id="0" name=""/>
        <dsp:cNvSpPr/>
      </dsp:nvSpPr>
      <dsp:spPr>
        <a:xfrm>
          <a:off x="2520034" y="2261173"/>
          <a:ext cx="1585330" cy="1360819"/>
        </a:xfrm>
        <a:prstGeom prst="hexagon">
          <a:avLst>
            <a:gd name="adj" fmla="val 25000"/>
            <a:gd name="vf" fmla="val 11547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Reduce risk/s to infrastructure through Nature based Solutions</a:t>
          </a:r>
        </a:p>
      </dsp:txBody>
      <dsp:txXfrm>
        <a:off x="2765546" y="2471916"/>
        <a:ext cx="1094306" cy="939333"/>
      </dsp:txXfrm>
    </dsp:sp>
    <dsp:sp modelId="{53EB58F2-F577-42F3-9173-6EB756F34AEF}">
      <dsp:nvSpPr>
        <dsp:cNvPr id="0" name=""/>
        <dsp:cNvSpPr/>
      </dsp:nvSpPr>
      <dsp:spPr>
        <a:xfrm>
          <a:off x="2558105" y="2869812"/>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B886B0-4E7D-43FF-BFD3-A51F1F08E5AD}">
      <dsp:nvSpPr>
        <dsp:cNvPr id="0" name=""/>
        <dsp:cNvSpPr/>
      </dsp:nvSpPr>
      <dsp:spPr>
        <a:xfrm>
          <a:off x="1156298" y="1508992"/>
          <a:ext cx="1585330" cy="136081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BCA993-01A8-4745-9E8F-146F3F7CD0AB}">
      <dsp:nvSpPr>
        <dsp:cNvPr id="0" name=""/>
        <dsp:cNvSpPr/>
      </dsp:nvSpPr>
      <dsp:spPr>
        <a:xfrm>
          <a:off x="2241820" y="2689227"/>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450570"/>
              <a:satOff val="-1161"/>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0EC3A9-62F1-4CFA-9E0E-9093F0A65CB5}">
      <dsp:nvSpPr>
        <dsp:cNvPr id="0" name=""/>
        <dsp:cNvSpPr/>
      </dsp:nvSpPr>
      <dsp:spPr>
        <a:xfrm>
          <a:off x="3883770" y="1504876"/>
          <a:ext cx="1585330" cy="1360819"/>
        </a:xfrm>
        <a:prstGeom prst="hexagon">
          <a:avLst>
            <a:gd name="adj" fmla="val 25000"/>
            <a:gd name="vf" fmla="val 115470"/>
          </a:avLst>
        </a:prstGeom>
        <a:solidFill>
          <a:schemeClr val="accent5">
            <a:hueOff val="-965506"/>
            <a:satOff val="-2488"/>
            <a:lumOff val="-1681"/>
            <a:alphaOff val="0"/>
          </a:schemeClr>
        </a:solid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Seed fund project development across the North</a:t>
          </a:r>
        </a:p>
      </dsp:txBody>
      <dsp:txXfrm>
        <a:off x="4129282" y="1715619"/>
        <a:ext cx="1094306" cy="939333"/>
      </dsp:txXfrm>
    </dsp:sp>
    <dsp:sp modelId="{4BBF3E6C-9564-4359-A7A6-4EA85A4E37A5}">
      <dsp:nvSpPr>
        <dsp:cNvPr id="0" name=""/>
        <dsp:cNvSpPr/>
      </dsp:nvSpPr>
      <dsp:spPr>
        <a:xfrm>
          <a:off x="4975149" y="2682024"/>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901139"/>
              <a:satOff val="-2323"/>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4A7DE8-0712-481C-8929-7F3244EE1453}">
      <dsp:nvSpPr>
        <dsp:cNvPr id="0" name=""/>
        <dsp:cNvSpPr/>
      </dsp:nvSpPr>
      <dsp:spPr>
        <a:xfrm>
          <a:off x="5248482" y="2258601"/>
          <a:ext cx="1585330" cy="136081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2700" cap="flat" cmpd="sng" algn="ctr">
          <a:solidFill>
            <a:schemeClr val="accent5">
              <a:hueOff val="-965506"/>
              <a:satOff val="-2488"/>
              <a:lumOff val="-16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244311-920F-4CD5-BB1E-066416D6EB22}">
      <dsp:nvSpPr>
        <dsp:cNvPr id="0" name=""/>
        <dsp:cNvSpPr/>
      </dsp:nvSpPr>
      <dsp:spPr>
        <a:xfrm>
          <a:off x="5286553" y="2864153"/>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1351709"/>
              <a:satOff val="-3484"/>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ABC238-84FA-4DE7-93C1-EE36EDDA2A43}">
      <dsp:nvSpPr>
        <dsp:cNvPr id="0" name=""/>
        <dsp:cNvSpPr/>
      </dsp:nvSpPr>
      <dsp:spPr>
        <a:xfrm>
          <a:off x="2520034" y="756811"/>
          <a:ext cx="1585330" cy="1360819"/>
        </a:xfrm>
        <a:prstGeom prst="hexagon">
          <a:avLst>
            <a:gd name="adj" fmla="val 25000"/>
            <a:gd name="vf" fmla="val 115470"/>
          </a:avLst>
        </a:prstGeom>
        <a:solidFill>
          <a:schemeClr val="accent5">
            <a:hueOff val="-1931012"/>
            <a:satOff val="-4977"/>
            <a:lumOff val="-3361"/>
            <a:alphaOff val="0"/>
          </a:schemeClr>
        </a:solid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Remove or address barriers to ecological connectivity</a:t>
          </a:r>
        </a:p>
      </dsp:txBody>
      <dsp:txXfrm>
        <a:off x="2765546" y="967554"/>
        <a:ext cx="1094306" cy="939333"/>
      </dsp:txXfrm>
    </dsp:sp>
    <dsp:sp modelId="{4365BB8F-E7F6-43DA-8259-24C8F7B088CF}">
      <dsp:nvSpPr>
        <dsp:cNvPr id="0" name=""/>
        <dsp:cNvSpPr/>
      </dsp:nvSpPr>
      <dsp:spPr>
        <a:xfrm>
          <a:off x="3598722" y="775332"/>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1802278"/>
              <a:satOff val="-4645"/>
              <a:lumOff val="-31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655B04-4997-494C-B6E9-7A150D664E7F}">
      <dsp:nvSpPr>
        <dsp:cNvPr id="0" name=""/>
        <dsp:cNvSpPr/>
      </dsp:nvSpPr>
      <dsp:spPr>
        <a:xfrm>
          <a:off x="3883770" y="0"/>
          <a:ext cx="1585330" cy="136081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accent5">
              <a:hueOff val="-1931012"/>
              <a:satOff val="-4977"/>
              <a:lumOff val="-33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44BC20-34F2-439E-B5EB-E17E20E49AB7}">
      <dsp:nvSpPr>
        <dsp:cNvPr id="0" name=""/>
        <dsp:cNvSpPr/>
      </dsp:nvSpPr>
      <dsp:spPr>
        <a:xfrm>
          <a:off x="3929651" y="602979"/>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6DCDCA-0385-48D1-A56F-68679EFEF29B}">
      <dsp:nvSpPr>
        <dsp:cNvPr id="0" name=""/>
        <dsp:cNvSpPr/>
      </dsp:nvSpPr>
      <dsp:spPr>
        <a:xfrm>
          <a:off x="5248482" y="753724"/>
          <a:ext cx="1585330" cy="1360819"/>
        </a:xfrm>
        <a:prstGeom prst="hexagon">
          <a:avLst>
            <a:gd name="adj" fmla="val 25000"/>
            <a:gd name="vf" fmla="val 115470"/>
          </a:avLst>
        </a:prstGeom>
        <a:solidFill>
          <a:schemeClr val="accent5">
            <a:hueOff val="-2896518"/>
            <a:satOff val="-7465"/>
            <a:lumOff val="-5042"/>
            <a:alphaOff val="0"/>
          </a:schemeClr>
        </a:solid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Maximise positive impact on biodiversity</a:t>
          </a:r>
        </a:p>
      </dsp:txBody>
      <dsp:txXfrm>
        <a:off x="5493994" y="964467"/>
        <a:ext cx="1094306" cy="939333"/>
      </dsp:txXfrm>
    </dsp:sp>
    <dsp:sp modelId="{74C82D7E-7D44-4189-9AC1-AA4904E1457D}">
      <dsp:nvSpPr>
        <dsp:cNvPr id="0" name=""/>
        <dsp:cNvSpPr/>
      </dsp:nvSpPr>
      <dsp:spPr>
        <a:xfrm>
          <a:off x="6619051" y="1356704"/>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2703417"/>
              <a:satOff val="-6968"/>
              <a:lumOff val="-47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53DF97-ECBD-43D4-AB89-273DBC4BF287}">
      <dsp:nvSpPr>
        <dsp:cNvPr id="0" name=""/>
        <dsp:cNvSpPr/>
      </dsp:nvSpPr>
      <dsp:spPr>
        <a:xfrm>
          <a:off x="6612218" y="1518767"/>
          <a:ext cx="1585330" cy="136081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5000" r="-15000"/>
          </a:stretch>
        </a:blipFill>
        <a:ln w="12700" cap="flat" cmpd="sng" algn="ctr">
          <a:solidFill>
            <a:schemeClr val="accent5">
              <a:hueOff val="-2896518"/>
              <a:satOff val="-7465"/>
              <a:lumOff val="-5042"/>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AA433A-074D-4362-BCEE-167E0C85FF02}">
      <dsp:nvSpPr>
        <dsp:cNvPr id="0" name=""/>
        <dsp:cNvSpPr/>
      </dsp:nvSpPr>
      <dsp:spPr>
        <a:xfrm>
          <a:off x="6920694" y="1543463"/>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3153987"/>
              <a:satOff val="-8129"/>
              <a:lumOff val="-54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98B95B-2F26-4A42-BFAF-EB5FB93922AA}">
      <dsp:nvSpPr>
        <dsp:cNvPr id="0" name=""/>
        <dsp:cNvSpPr/>
      </dsp:nvSpPr>
      <dsp:spPr>
        <a:xfrm>
          <a:off x="6612218" y="14405"/>
          <a:ext cx="1585330" cy="1360819"/>
        </a:xfrm>
        <a:prstGeom prst="hexagon">
          <a:avLst>
            <a:gd name="adj" fmla="val 25000"/>
            <a:gd name="vf" fmla="val 115470"/>
          </a:avLst>
        </a:prstGeom>
        <a:solidFill>
          <a:schemeClr val="accent5">
            <a:hueOff val="-3862025"/>
            <a:satOff val="-9954"/>
            <a:lumOff val="-6723"/>
            <a:alphaOff val="0"/>
          </a:schemeClr>
        </a:solid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Co-ordinate activity to create an integrated approach</a:t>
          </a:r>
        </a:p>
      </dsp:txBody>
      <dsp:txXfrm>
        <a:off x="6857730" y="225148"/>
        <a:ext cx="1094306" cy="939333"/>
      </dsp:txXfrm>
    </dsp:sp>
    <dsp:sp modelId="{64D8F040-199A-4D1C-A4AE-CBD1A87BC97D}">
      <dsp:nvSpPr>
        <dsp:cNvPr id="0" name=""/>
        <dsp:cNvSpPr/>
      </dsp:nvSpPr>
      <dsp:spPr>
        <a:xfrm>
          <a:off x="7982787" y="624588"/>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3604556"/>
              <a:satOff val="-9290"/>
              <a:lumOff val="-6275"/>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77B84B-9A31-4BDD-9345-4FE868ED973B}">
      <dsp:nvSpPr>
        <dsp:cNvPr id="0" name=""/>
        <dsp:cNvSpPr/>
      </dsp:nvSpPr>
      <dsp:spPr>
        <a:xfrm>
          <a:off x="7975954" y="773789"/>
          <a:ext cx="1585330" cy="1360819"/>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solidFill>
            <a:schemeClr val="accent5">
              <a:hueOff val="-3862025"/>
              <a:satOff val="-9954"/>
              <a:lumOff val="-672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337166-CC32-43E8-8DBE-146CCB5B36F6}">
      <dsp:nvSpPr>
        <dsp:cNvPr id="0" name=""/>
        <dsp:cNvSpPr/>
      </dsp:nvSpPr>
      <dsp:spPr>
        <a:xfrm>
          <a:off x="8292239" y="804144"/>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4055126"/>
              <a:satOff val="-10451"/>
              <a:lumOff val="-7059"/>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627720-6D54-45F0-B705-330AC49B20A2}">
      <dsp:nvSpPr>
        <dsp:cNvPr id="0" name=""/>
        <dsp:cNvSpPr/>
      </dsp:nvSpPr>
      <dsp:spPr>
        <a:xfrm>
          <a:off x="7975954" y="2276093"/>
          <a:ext cx="1585330" cy="1360819"/>
        </a:xfrm>
        <a:prstGeom prst="hexagon">
          <a:avLst>
            <a:gd name="adj" fmla="val 25000"/>
            <a:gd name="vf" fmla="val 115470"/>
          </a:avLst>
        </a:prstGeom>
        <a:solidFill>
          <a:schemeClr val="accent5">
            <a:hueOff val="-4827531"/>
            <a:satOff val="-12442"/>
            <a:lumOff val="-8404"/>
            <a:alphaOff val="0"/>
          </a:schemeClr>
        </a:solid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Designing scheme to make offsetting / improving  biodiversity on adjacent land easier</a:t>
          </a:r>
        </a:p>
      </dsp:txBody>
      <dsp:txXfrm>
        <a:off x="8221466" y="2486836"/>
        <a:ext cx="1094306" cy="939333"/>
      </dsp:txXfrm>
    </dsp:sp>
    <dsp:sp modelId="{C5820FCC-903E-4607-8E12-5FEF0D2D83E2}">
      <dsp:nvSpPr>
        <dsp:cNvPr id="0" name=""/>
        <dsp:cNvSpPr/>
      </dsp:nvSpPr>
      <dsp:spPr>
        <a:xfrm>
          <a:off x="8290287" y="3468161"/>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A65BED-CE54-4A41-B0CB-442EB065F96F}">
      <dsp:nvSpPr>
        <dsp:cNvPr id="0" name=""/>
        <dsp:cNvSpPr/>
      </dsp:nvSpPr>
      <dsp:spPr>
        <a:xfrm>
          <a:off x="6612218" y="3021071"/>
          <a:ext cx="1585330" cy="1360819"/>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4000" r="-14000"/>
          </a:stretch>
        </a:blipFill>
        <a:ln w="12700" cap="flat" cmpd="sng" algn="ctr">
          <a:solidFill>
            <a:schemeClr val="accent5">
              <a:hueOff val="-4827531"/>
              <a:satOff val="-12442"/>
              <a:lumOff val="-84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1E0B90-EEBE-41B6-81F6-DDA2C89BC4B0}">
      <dsp:nvSpPr>
        <dsp:cNvPr id="0" name=""/>
        <dsp:cNvSpPr/>
      </dsp:nvSpPr>
      <dsp:spPr>
        <a:xfrm>
          <a:off x="7996454" y="3618391"/>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4956265"/>
              <a:satOff val="-12774"/>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553A96-E133-4CBD-A8D6-D39148DB9A0E}">
      <dsp:nvSpPr>
        <dsp:cNvPr id="0" name=""/>
        <dsp:cNvSpPr/>
      </dsp:nvSpPr>
      <dsp:spPr>
        <a:xfrm>
          <a:off x="3882793" y="3012839"/>
          <a:ext cx="1585330" cy="1360819"/>
        </a:xfrm>
        <a:prstGeom prst="hexagon">
          <a:avLst>
            <a:gd name="adj" fmla="val 25000"/>
            <a:gd name="vf" fmla="val 115470"/>
          </a:avLst>
        </a:prstGeom>
        <a:solidFill>
          <a:schemeClr val="accent5">
            <a:hueOff val="-5793037"/>
            <a:satOff val="-14931"/>
            <a:lumOff val="-10084"/>
            <a:alphaOff val="0"/>
          </a:schemeClr>
        </a:solid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GB" sz="1200" kern="1200" dirty="0"/>
            <a:t>Enabling collaborative work and sharing of best practice</a:t>
          </a:r>
        </a:p>
      </dsp:txBody>
      <dsp:txXfrm>
        <a:off x="4128305" y="3223582"/>
        <a:ext cx="1094306" cy="939333"/>
      </dsp:txXfrm>
    </dsp:sp>
    <dsp:sp modelId="{D5E95B64-CA8D-4EBC-B2D3-6850F5F71012}">
      <dsp:nvSpPr>
        <dsp:cNvPr id="0" name=""/>
        <dsp:cNvSpPr/>
      </dsp:nvSpPr>
      <dsp:spPr>
        <a:xfrm>
          <a:off x="3928674" y="3615819"/>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5406834"/>
              <a:satOff val="-13935"/>
              <a:lumOff val="-9412"/>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B12F2D-B284-469E-A70D-B971E125E505}">
      <dsp:nvSpPr>
        <dsp:cNvPr id="0" name=""/>
        <dsp:cNvSpPr/>
      </dsp:nvSpPr>
      <dsp:spPr>
        <a:xfrm>
          <a:off x="2519057" y="3769136"/>
          <a:ext cx="1585330" cy="1360819"/>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4000" r="-14000"/>
          </a:stretch>
        </a:blipFill>
        <a:ln w="12700" cap="flat" cmpd="sng" algn="ctr">
          <a:solidFill>
            <a:schemeClr val="accent5">
              <a:hueOff val="-5793037"/>
              <a:satOff val="-14931"/>
              <a:lumOff val="-100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2B51A-0752-4462-9587-E84681EA46B4}">
      <dsp:nvSpPr>
        <dsp:cNvPr id="0" name=""/>
        <dsp:cNvSpPr/>
      </dsp:nvSpPr>
      <dsp:spPr>
        <a:xfrm>
          <a:off x="3597746" y="3788172"/>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5857404"/>
              <a:satOff val="-15096"/>
              <a:lumOff val="-101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DD5686-9652-4DA1-97CB-2B93C2E43299}">
      <dsp:nvSpPr>
        <dsp:cNvPr id="0" name=""/>
        <dsp:cNvSpPr/>
      </dsp:nvSpPr>
      <dsp:spPr>
        <a:xfrm>
          <a:off x="9332856" y="3038564"/>
          <a:ext cx="1585330" cy="1360819"/>
        </a:xfrm>
        <a:prstGeom prst="hexagon">
          <a:avLst>
            <a:gd name="adj" fmla="val 25000"/>
            <a:gd name="vf" fmla="val 11547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6510" rIns="0" bIns="16510" numCol="1" spcCol="1270" anchor="ctr" anchorCtr="0">
          <a:noAutofit/>
        </a:bodyPr>
        <a:lstStyle/>
        <a:p>
          <a:pPr marL="0" lvl="0" indent="0" algn="ctr" defTabSz="577850">
            <a:lnSpc>
              <a:spcPct val="90000"/>
            </a:lnSpc>
            <a:spcBef>
              <a:spcPct val="0"/>
            </a:spcBef>
            <a:spcAft>
              <a:spcPct val="35000"/>
            </a:spcAft>
            <a:buNone/>
          </a:pPr>
          <a:r>
            <a:rPr lang="en-GB" sz="1300" kern="1200" dirty="0"/>
            <a:t>Advocating for this approach with policy- and decision-makers</a:t>
          </a:r>
        </a:p>
      </dsp:txBody>
      <dsp:txXfrm>
        <a:off x="9578368" y="3249307"/>
        <a:ext cx="1094306" cy="939333"/>
      </dsp:txXfrm>
    </dsp:sp>
    <dsp:sp modelId="{9DCDD546-7F78-4801-94C6-7FF32201EE18}">
      <dsp:nvSpPr>
        <dsp:cNvPr id="0" name=""/>
        <dsp:cNvSpPr/>
      </dsp:nvSpPr>
      <dsp:spPr>
        <a:xfrm>
          <a:off x="9647189" y="4230632"/>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6307973"/>
              <a:satOff val="-16258"/>
              <a:lumOff val="-10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A47DC5-FDAB-4DD1-87CE-2560289AFBCD}">
      <dsp:nvSpPr>
        <dsp:cNvPr id="0" name=""/>
        <dsp:cNvSpPr/>
      </dsp:nvSpPr>
      <dsp:spPr>
        <a:xfrm>
          <a:off x="7969120" y="3784057"/>
          <a:ext cx="1585330" cy="1360819"/>
        </a:xfrm>
        <a:prstGeom prst="hexagon">
          <a:avLst>
            <a:gd name="adj" fmla="val 25000"/>
            <a:gd name="vf" fmla="val 115470"/>
          </a:avLst>
        </a:prstGeom>
        <a:blipFill>
          <a:blip xmlns:r="http://schemas.openxmlformats.org/officeDocument/2006/relationships" r:embed="rId8"/>
          <a:srcRect/>
          <a:stretch>
            <a:fillRect l="-7000" r="-7000"/>
          </a:stretch>
        </a:blip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B34C0A-DFF1-493E-853C-63BBE3FEDB1B}">
      <dsp:nvSpPr>
        <dsp:cNvPr id="0" name=""/>
        <dsp:cNvSpPr/>
      </dsp:nvSpPr>
      <dsp:spPr>
        <a:xfrm>
          <a:off x="9353356" y="4381377"/>
          <a:ext cx="184499" cy="159491"/>
        </a:xfrm>
        <a:prstGeom prst="hexagon">
          <a:avLst>
            <a:gd name="adj" fmla="val 25000"/>
            <a:gd name="vf" fmla="val 115470"/>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9075" tIns="49538" rIns="99075" bIns="49538" rtlCol="0"/>
          <a:lstStyle>
            <a:lvl1pPr algn="r">
              <a:defRPr sz="1300"/>
            </a:lvl1pPr>
          </a:lstStyle>
          <a:p>
            <a:fld id="{7A3A5793-1F10-47FB-BF1C-6B128858E1C5}" type="datetimeFigureOut">
              <a:rPr lang="en-GB" smtClean="0"/>
              <a:t>23/05/2025</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8"/>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9075" tIns="49538" rIns="99075" bIns="49538" rtlCol="0" anchor="b"/>
          <a:lstStyle>
            <a:lvl1pPr algn="r">
              <a:defRPr sz="1300"/>
            </a:lvl1pPr>
          </a:lstStyle>
          <a:p>
            <a:fld id="{27DBE774-1EC6-46D8-BB0E-45551AE7386C}" type="slidenum">
              <a:rPr lang="en-GB" smtClean="0"/>
              <a:t>‹#›</a:t>
            </a:fld>
            <a:endParaRPr lang="en-GB"/>
          </a:p>
        </p:txBody>
      </p:sp>
    </p:spTree>
    <p:extLst>
      <p:ext uri="{BB962C8B-B14F-4D97-AF65-F5344CB8AC3E}">
        <p14:creationId xmlns:p14="http://schemas.microsoft.com/office/powerpoint/2010/main" val="4017545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reatnorthbog.org.uk/"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thenorthernforest.org.uk/"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AAEBC3-6D51-DF4C-A4A7-F308780B8FD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1343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libri" panose="020F0502020204030204" pitchFamily="34" charset="0"/>
              </a:rPr>
              <a:t>We are working together with linear infrastructure authorities to restore degraded, or create new, habitat. This pan northern </a:t>
            </a:r>
            <a:r>
              <a:rPr lang="en-US" b="0" i="0" dirty="0" err="1">
                <a:solidFill>
                  <a:srgbClr val="212121"/>
                </a:solidFill>
                <a:effectLst/>
                <a:latin typeface="Calibri" panose="020F0502020204030204" pitchFamily="34" charset="0"/>
              </a:rPr>
              <a:t>co-ordinated</a:t>
            </a:r>
            <a:r>
              <a:rPr lang="en-US" b="0" i="0" dirty="0">
                <a:solidFill>
                  <a:srgbClr val="212121"/>
                </a:solidFill>
                <a:effectLst/>
                <a:latin typeface="Calibri" panose="020F0502020204030204" pitchFamily="34" charset="0"/>
              </a:rPr>
              <a:t> approach can improve ecological connectivity and biodiversity whilst also contributing to net zero targets and increasing infrastructure climate resilience.</a:t>
            </a:r>
          </a:p>
          <a:p>
            <a:pPr marL="232178" indent="-232178">
              <a:buFont typeface="Arial" panose="020B0604020202020204" pitchFamily="34" charset="0"/>
              <a:buChar char="•"/>
            </a:pPr>
            <a:r>
              <a:rPr lang="en-US" sz="1200" dirty="0"/>
              <a:t>Build </a:t>
            </a:r>
            <a:r>
              <a:rPr lang="en-US" sz="1200" b="1" dirty="0">
                <a:solidFill>
                  <a:srgbClr val="0B526C"/>
                </a:solidFill>
              </a:rPr>
              <a:t>a northern project opportunity list</a:t>
            </a:r>
            <a:r>
              <a:rPr lang="en-US" sz="1200" dirty="0"/>
              <a:t>…spatial analysis, data sharing, setting project parameters, funding pilot projects</a:t>
            </a:r>
          </a:p>
          <a:p>
            <a:endParaRPr lang="en-US" sz="1200" dirty="0"/>
          </a:p>
          <a:p>
            <a:pPr marL="232178" indent="-232178">
              <a:buFont typeface="Arial" panose="020B0604020202020204" pitchFamily="34" charset="0"/>
              <a:buChar char="•"/>
            </a:pPr>
            <a:r>
              <a:rPr lang="en-US" sz="1200" b="1" dirty="0">
                <a:solidFill>
                  <a:srgbClr val="0B526C"/>
                </a:solidFill>
              </a:rPr>
              <a:t>Co-ordinate activity </a:t>
            </a:r>
            <a:r>
              <a:rPr lang="en-US" sz="1200" dirty="0"/>
              <a:t>to create a more joined up approach across our region</a:t>
            </a:r>
          </a:p>
          <a:p>
            <a:pPr marL="232178" indent="-232178">
              <a:buFont typeface="Arial" panose="020B0604020202020204" pitchFamily="34" charset="0"/>
              <a:buChar char="•"/>
            </a:pPr>
            <a:endParaRPr lang="en-US" sz="1200" dirty="0"/>
          </a:p>
          <a:p>
            <a:pPr marL="232178" indent="-232178">
              <a:buFont typeface="Arial" panose="020B0604020202020204" pitchFamily="34" charset="0"/>
              <a:buChar char="•"/>
            </a:pPr>
            <a:r>
              <a:rPr lang="en-US" sz="1200" dirty="0"/>
              <a:t>Secure better outcomes for </a:t>
            </a:r>
            <a:r>
              <a:rPr lang="en-US" sz="1200" b="1" dirty="0">
                <a:solidFill>
                  <a:srgbClr val="0B526C"/>
                </a:solidFill>
              </a:rPr>
              <a:t>biodiversity and ecological connectivity</a:t>
            </a:r>
          </a:p>
          <a:p>
            <a:endParaRPr lang="en-US" sz="1200" dirty="0"/>
          </a:p>
          <a:p>
            <a:pPr marL="232178" indent="-232178">
              <a:buFont typeface="Arial" panose="020B0604020202020204" pitchFamily="34" charset="0"/>
              <a:buChar char="•"/>
            </a:pPr>
            <a:r>
              <a:rPr lang="en-GB" sz="1200" dirty="0">
                <a:solidFill>
                  <a:prstClr val="black"/>
                </a:solidFill>
              </a:rPr>
              <a:t>Contribute to organisational targets on </a:t>
            </a:r>
            <a:r>
              <a:rPr lang="en-GB" sz="1200" b="1" dirty="0">
                <a:solidFill>
                  <a:srgbClr val="0B526C"/>
                </a:solidFill>
              </a:rPr>
              <a:t>net zero</a:t>
            </a:r>
          </a:p>
          <a:p>
            <a:pPr marL="232178" indent="-232178">
              <a:buFont typeface="Arial" panose="020B0604020202020204" pitchFamily="34" charset="0"/>
              <a:buChar char="•"/>
            </a:pPr>
            <a:endParaRPr lang="en-GB" sz="1200" dirty="0">
              <a:solidFill>
                <a:prstClr val="black"/>
              </a:solidFill>
            </a:endParaRPr>
          </a:p>
          <a:p>
            <a:pPr marL="232178" indent="-232178">
              <a:buFont typeface="Arial" panose="020B0604020202020204" pitchFamily="34" charset="0"/>
              <a:buChar char="•"/>
            </a:pPr>
            <a:r>
              <a:rPr lang="en-GB" sz="1200" dirty="0">
                <a:solidFill>
                  <a:prstClr val="black"/>
                </a:solidFill>
              </a:rPr>
              <a:t>Increase </a:t>
            </a:r>
            <a:r>
              <a:rPr lang="en-GB" sz="1200" b="1" dirty="0">
                <a:solidFill>
                  <a:srgbClr val="0B526C"/>
                </a:solidFill>
              </a:rPr>
              <a:t>network resilience</a:t>
            </a:r>
          </a:p>
          <a:p>
            <a:pPr marL="232178" marR="0" lvl="0" indent="-232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ighlight>
                  <a:srgbClr val="FFFF00"/>
                </a:highlight>
              </a:rPr>
              <a:t>Advocating for this approach with policy- and decision-makers</a:t>
            </a:r>
          </a:p>
          <a:p>
            <a:pPr marL="232178" indent="-232178">
              <a:buFont typeface="Arial" panose="020B0604020202020204" pitchFamily="34" charset="0"/>
              <a:buChar char="•"/>
            </a:pPr>
            <a:endParaRPr lang="en-GB" sz="1200" b="1" dirty="0">
              <a:solidFill>
                <a:srgbClr val="0B526C"/>
              </a:solidFill>
            </a:endParaRPr>
          </a:p>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10</a:t>
            </a:fld>
            <a:endParaRPr lang="en-GB"/>
          </a:p>
        </p:txBody>
      </p:sp>
    </p:spTree>
    <p:extLst>
      <p:ext uri="{BB962C8B-B14F-4D97-AF65-F5344CB8AC3E}">
        <p14:creationId xmlns:p14="http://schemas.microsoft.com/office/powerpoint/2010/main" val="11763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libri" panose="020F0502020204030204" pitchFamily="34" charset="0"/>
              </a:rPr>
              <a:t>We are working together with linear infrastructure authorities to restore degraded, or create new, habitat. This pan northern </a:t>
            </a:r>
            <a:r>
              <a:rPr lang="en-US" b="0" i="0" dirty="0" err="1">
                <a:solidFill>
                  <a:srgbClr val="212121"/>
                </a:solidFill>
                <a:effectLst/>
                <a:latin typeface="Calibri" panose="020F0502020204030204" pitchFamily="34" charset="0"/>
              </a:rPr>
              <a:t>co-ordinated</a:t>
            </a:r>
            <a:r>
              <a:rPr lang="en-US" b="0" i="0" dirty="0">
                <a:solidFill>
                  <a:srgbClr val="212121"/>
                </a:solidFill>
                <a:effectLst/>
                <a:latin typeface="Calibri" panose="020F0502020204030204" pitchFamily="34" charset="0"/>
              </a:rPr>
              <a:t> approach can improve ecological connectivity and biodiversity whilst also contributing to net zero targets and increasing infrastructure climate resilience.</a:t>
            </a:r>
          </a:p>
          <a:p>
            <a:pPr marL="232178" indent="-232178">
              <a:buFont typeface="Arial" panose="020B0604020202020204" pitchFamily="34" charset="0"/>
              <a:buChar char="•"/>
            </a:pPr>
            <a:r>
              <a:rPr lang="en-US" sz="1200" dirty="0"/>
              <a:t>Build </a:t>
            </a:r>
            <a:r>
              <a:rPr lang="en-US" sz="1200" b="1" dirty="0">
                <a:solidFill>
                  <a:srgbClr val="0B526C"/>
                </a:solidFill>
              </a:rPr>
              <a:t>a northern project opportunity list</a:t>
            </a:r>
            <a:r>
              <a:rPr lang="en-US" sz="1200" dirty="0"/>
              <a:t>…spatial analysis, data sharing, setting project parameters, funding pilot projects</a:t>
            </a:r>
          </a:p>
          <a:p>
            <a:endParaRPr lang="en-US" sz="1200" dirty="0"/>
          </a:p>
          <a:p>
            <a:pPr marL="232178" indent="-232178">
              <a:buFont typeface="Arial" panose="020B0604020202020204" pitchFamily="34" charset="0"/>
              <a:buChar char="•"/>
            </a:pPr>
            <a:r>
              <a:rPr lang="en-US" sz="1200" b="1" dirty="0">
                <a:solidFill>
                  <a:srgbClr val="0B526C"/>
                </a:solidFill>
              </a:rPr>
              <a:t>Co-ordinate activity </a:t>
            </a:r>
            <a:r>
              <a:rPr lang="en-US" sz="1200" dirty="0"/>
              <a:t>to create a more joined up approach across our region</a:t>
            </a:r>
          </a:p>
          <a:p>
            <a:pPr marL="232178" indent="-232178">
              <a:buFont typeface="Arial" panose="020B0604020202020204" pitchFamily="34" charset="0"/>
              <a:buChar char="•"/>
            </a:pPr>
            <a:endParaRPr lang="en-US" sz="1200" dirty="0"/>
          </a:p>
          <a:p>
            <a:pPr marL="232178" indent="-232178">
              <a:buFont typeface="Arial" panose="020B0604020202020204" pitchFamily="34" charset="0"/>
              <a:buChar char="•"/>
            </a:pPr>
            <a:r>
              <a:rPr lang="en-US" sz="1200" dirty="0"/>
              <a:t>Secure better outcomes for </a:t>
            </a:r>
            <a:r>
              <a:rPr lang="en-US" sz="1200" b="1" dirty="0">
                <a:solidFill>
                  <a:srgbClr val="0B526C"/>
                </a:solidFill>
              </a:rPr>
              <a:t>biodiversity and ecological connectivity</a:t>
            </a:r>
          </a:p>
          <a:p>
            <a:endParaRPr lang="en-US" sz="1200" dirty="0"/>
          </a:p>
          <a:p>
            <a:pPr marL="232178" indent="-232178">
              <a:buFont typeface="Arial" panose="020B0604020202020204" pitchFamily="34" charset="0"/>
              <a:buChar char="•"/>
            </a:pPr>
            <a:r>
              <a:rPr lang="en-GB" sz="1200" dirty="0">
                <a:solidFill>
                  <a:prstClr val="black"/>
                </a:solidFill>
              </a:rPr>
              <a:t>Contribute to organisational targets on </a:t>
            </a:r>
            <a:r>
              <a:rPr lang="en-GB" sz="1200" b="1" dirty="0">
                <a:solidFill>
                  <a:srgbClr val="0B526C"/>
                </a:solidFill>
              </a:rPr>
              <a:t>net zero</a:t>
            </a:r>
          </a:p>
          <a:p>
            <a:pPr marL="232178" indent="-232178">
              <a:buFont typeface="Arial" panose="020B0604020202020204" pitchFamily="34" charset="0"/>
              <a:buChar char="•"/>
            </a:pPr>
            <a:endParaRPr lang="en-GB" sz="1200" dirty="0">
              <a:solidFill>
                <a:prstClr val="black"/>
              </a:solidFill>
            </a:endParaRPr>
          </a:p>
          <a:p>
            <a:pPr marL="232178" indent="-232178">
              <a:buFont typeface="Arial" panose="020B0604020202020204" pitchFamily="34" charset="0"/>
              <a:buChar char="•"/>
            </a:pPr>
            <a:r>
              <a:rPr lang="en-GB" sz="1200" dirty="0">
                <a:solidFill>
                  <a:prstClr val="black"/>
                </a:solidFill>
              </a:rPr>
              <a:t>Increase </a:t>
            </a:r>
            <a:r>
              <a:rPr lang="en-GB" sz="1200" b="1" dirty="0">
                <a:solidFill>
                  <a:srgbClr val="0B526C"/>
                </a:solidFill>
              </a:rPr>
              <a:t>network resilience</a:t>
            </a:r>
          </a:p>
          <a:p>
            <a:pPr marL="232178" marR="0" lvl="0" indent="-23217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highlight>
                  <a:srgbClr val="FFFF00"/>
                </a:highlight>
              </a:rPr>
              <a:t>Advocating for this approach with policy- and decision-makers</a:t>
            </a:r>
          </a:p>
          <a:p>
            <a:pPr marL="232178" indent="-232178">
              <a:buFont typeface="Arial" panose="020B0604020202020204" pitchFamily="34" charset="0"/>
              <a:buChar char="•"/>
            </a:pPr>
            <a:endParaRPr lang="en-GB" sz="1200" b="1" dirty="0">
              <a:solidFill>
                <a:srgbClr val="0B526C"/>
              </a:solidFill>
            </a:endParaRPr>
          </a:p>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12</a:t>
            </a:fld>
            <a:endParaRPr lang="en-GB"/>
          </a:p>
        </p:txBody>
      </p:sp>
    </p:spTree>
    <p:extLst>
      <p:ext uri="{BB962C8B-B14F-4D97-AF65-F5344CB8AC3E}">
        <p14:creationId xmlns:p14="http://schemas.microsoft.com/office/powerpoint/2010/main" val="326355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libri" panose="020F0502020204030204" pitchFamily="34" charset="0"/>
              </a:rPr>
              <a:t>Green Northern Connections is a pioneering Northern collaboration for nature recovery and infrastructure resilience, hosted by Nature North. Northern infrastructure providers – including rail, highways, energy and water companies – are investing in nature recovery to ensure their assets are resilient to climate change, and to meet net zero and biodiversity targets. Through Green Northern Connections they are building new working relationships, sharing priorities, knowledge and data, finding opportunities to coordinate activity and developing a more strategic and integrated approach to nature recovery on and around their estates across the North.</a:t>
            </a:r>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13</a:t>
            </a:fld>
            <a:endParaRPr lang="en-GB"/>
          </a:p>
        </p:txBody>
      </p:sp>
    </p:spTree>
    <p:extLst>
      <p:ext uri="{BB962C8B-B14F-4D97-AF65-F5344CB8AC3E}">
        <p14:creationId xmlns:p14="http://schemas.microsoft.com/office/powerpoint/2010/main" val="2340293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6974D-497B-3389-2F2E-6D817EDEC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E6C56-832E-651F-7912-3F4432E83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A0ACB-F643-2B31-96D4-5903A9396A61}"/>
              </a:ext>
            </a:extLst>
          </p:cNvPr>
          <p:cNvSpPr>
            <a:spLocks noGrp="1"/>
          </p:cNvSpPr>
          <p:nvPr>
            <p:ph type="body" idx="1"/>
          </p:nvPr>
        </p:nvSpPr>
        <p:spPr/>
        <p:txBody>
          <a:bodyPr/>
          <a:lstStyle/>
          <a:p>
            <a:r>
              <a:rPr lang="en-US" b="0" i="0" dirty="0">
                <a:solidFill>
                  <a:srgbClr val="212121"/>
                </a:solidFill>
                <a:effectLst/>
                <a:latin typeface="Calibri" panose="020F0502020204030204" pitchFamily="34" charset="0"/>
              </a:rPr>
              <a:t>We are working together with linear infrastructure authorities to restore degraded, or create new, habitat. This pan northern </a:t>
            </a:r>
            <a:r>
              <a:rPr lang="en-US" b="0" i="0" dirty="0" err="1">
                <a:solidFill>
                  <a:srgbClr val="212121"/>
                </a:solidFill>
                <a:effectLst/>
                <a:latin typeface="Calibri" panose="020F0502020204030204" pitchFamily="34" charset="0"/>
              </a:rPr>
              <a:t>co-ordinated</a:t>
            </a:r>
            <a:r>
              <a:rPr lang="en-US" b="0" i="0" dirty="0">
                <a:solidFill>
                  <a:srgbClr val="212121"/>
                </a:solidFill>
                <a:effectLst/>
                <a:latin typeface="Calibri" panose="020F0502020204030204" pitchFamily="34" charset="0"/>
              </a:rPr>
              <a:t> approach can improve ecological connectivity and biodiversity whilst also contributing to net zero targets and increasing infrastructure climate resilience.</a:t>
            </a:r>
          </a:p>
          <a:p>
            <a:pPr marL="232178" indent="-232178">
              <a:buFont typeface="Arial" panose="020B0604020202020204" pitchFamily="34" charset="0"/>
              <a:buChar char="•"/>
            </a:pPr>
            <a:r>
              <a:rPr lang="en-US" sz="1200" dirty="0"/>
              <a:t>Build </a:t>
            </a:r>
            <a:r>
              <a:rPr lang="en-US" sz="1200" b="1" dirty="0">
                <a:solidFill>
                  <a:srgbClr val="0B526C"/>
                </a:solidFill>
              </a:rPr>
              <a:t>a northern project opportunity list</a:t>
            </a:r>
            <a:r>
              <a:rPr lang="en-US" sz="1200" dirty="0"/>
              <a:t>…spatial analysis, data sharing, setting project parameters, funding pilot projects</a:t>
            </a:r>
          </a:p>
          <a:p>
            <a:endParaRPr lang="en-US" sz="1200" dirty="0"/>
          </a:p>
          <a:p>
            <a:pPr marL="232178" indent="-232178">
              <a:buFont typeface="Arial" panose="020B0604020202020204" pitchFamily="34" charset="0"/>
              <a:buChar char="•"/>
            </a:pPr>
            <a:r>
              <a:rPr lang="en-US" sz="1200" b="1" dirty="0">
                <a:solidFill>
                  <a:srgbClr val="0B526C"/>
                </a:solidFill>
              </a:rPr>
              <a:t>Co-ordinate activity </a:t>
            </a:r>
            <a:r>
              <a:rPr lang="en-US" sz="1200" dirty="0"/>
              <a:t>to create a more joined up approach across our region</a:t>
            </a:r>
          </a:p>
          <a:p>
            <a:pPr marL="232178" indent="-232178">
              <a:buFont typeface="Arial" panose="020B0604020202020204" pitchFamily="34" charset="0"/>
              <a:buChar char="•"/>
            </a:pPr>
            <a:endParaRPr lang="en-US" sz="1200" dirty="0"/>
          </a:p>
          <a:p>
            <a:pPr marL="232178" indent="-232178">
              <a:buFont typeface="Arial" panose="020B0604020202020204" pitchFamily="34" charset="0"/>
              <a:buChar char="•"/>
            </a:pPr>
            <a:r>
              <a:rPr lang="en-US" sz="1200" dirty="0"/>
              <a:t>Secure better outcomes for </a:t>
            </a:r>
            <a:r>
              <a:rPr lang="en-US" sz="1200" b="1" dirty="0">
                <a:solidFill>
                  <a:srgbClr val="0B526C"/>
                </a:solidFill>
              </a:rPr>
              <a:t>biodiversity and ecological connectivity</a:t>
            </a:r>
          </a:p>
          <a:p>
            <a:endParaRPr lang="en-US" sz="1200" dirty="0"/>
          </a:p>
          <a:p>
            <a:pPr marL="232178" indent="-232178">
              <a:buFont typeface="Arial" panose="020B0604020202020204" pitchFamily="34" charset="0"/>
              <a:buChar char="•"/>
            </a:pPr>
            <a:r>
              <a:rPr lang="en-GB" sz="1200" dirty="0">
                <a:solidFill>
                  <a:prstClr val="black"/>
                </a:solidFill>
              </a:rPr>
              <a:t>Contribute to organisational targets on </a:t>
            </a:r>
            <a:r>
              <a:rPr lang="en-GB" sz="1200" b="1" dirty="0">
                <a:solidFill>
                  <a:srgbClr val="0B526C"/>
                </a:solidFill>
              </a:rPr>
              <a:t>net zero</a:t>
            </a:r>
          </a:p>
          <a:p>
            <a:pPr marL="232178" indent="-232178">
              <a:buFont typeface="Arial" panose="020B0604020202020204" pitchFamily="34" charset="0"/>
              <a:buChar char="•"/>
            </a:pPr>
            <a:endParaRPr lang="en-GB" sz="1200" dirty="0">
              <a:solidFill>
                <a:prstClr val="black"/>
              </a:solidFill>
            </a:endParaRPr>
          </a:p>
          <a:p>
            <a:pPr marL="232178" indent="-232178">
              <a:buFont typeface="Arial" panose="020B0604020202020204" pitchFamily="34" charset="0"/>
              <a:buChar char="•"/>
            </a:pPr>
            <a:r>
              <a:rPr lang="en-GB" sz="1200" dirty="0">
                <a:solidFill>
                  <a:prstClr val="black"/>
                </a:solidFill>
              </a:rPr>
              <a:t>Increase </a:t>
            </a:r>
            <a:r>
              <a:rPr lang="en-GB" sz="1200" b="1" dirty="0">
                <a:solidFill>
                  <a:srgbClr val="0B526C"/>
                </a:solidFill>
              </a:rPr>
              <a:t>network resilience</a:t>
            </a:r>
          </a:p>
          <a:p>
            <a:endParaRPr lang="en-GB" dirty="0"/>
          </a:p>
        </p:txBody>
      </p:sp>
      <p:sp>
        <p:nvSpPr>
          <p:cNvPr id="4" name="Slide Number Placeholder 3">
            <a:extLst>
              <a:ext uri="{FF2B5EF4-FFF2-40B4-BE49-F238E27FC236}">
                <a16:creationId xmlns:a16="http://schemas.microsoft.com/office/drawing/2014/main" id="{47390DAD-E3FA-C630-B13B-809626B897BD}"/>
              </a:ext>
            </a:extLst>
          </p:cNvPr>
          <p:cNvSpPr>
            <a:spLocks noGrp="1"/>
          </p:cNvSpPr>
          <p:nvPr>
            <p:ph type="sldNum" sz="quarter" idx="5"/>
          </p:nvPr>
        </p:nvSpPr>
        <p:spPr/>
        <p:txBody>
          <a:bodyPr/>
          <a:lstStyle/>
          <a:p>
            <a:fld id="{27DBE774-1EC6-46D8-BB0E-45551AE7386C}" type="slidenum">
              <a:rPr lang="en-GB" smtClean="0"/>
              <a:t>14</a:t>
            </a:fld>
            <a:endParaRPr lang="en-GB"/>
          </a:p>
        </p:txBody>
      </p:sp>
    </p:spTree>
    <p:extLst>
      <p:ext uri="{BB962C8B-B14F-4D97-AF65-F5344CB8AC3E}">
        <p14:creationId xmlns:p14="http://schemas.microsoft.com/office/powerpoint/2010/main" val="387153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4EE78-B049-4D07-92FA-3257EBA9918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96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1" dirty="0">
                <a:solidFill>
                  <a:srgbClr val="1E1E1E"/>
                </a:solidFill>
                <a:effectLst/>
                <a:latin typeface="Roboto" panose="02000000000000000000" pitchFamily="2" charset="0"/>
              </a:rPr>
              <a:t>A jarring image to illustrate nature’s catastrophic decline. </a:t>
            </a:r>
          </a:p>
          <a:p>
            <a:pPr algn="l"/>
            <a:endParaRPr lang="en-GB" b="0" i="1" dirty="0">
              <a:solidFill>
                <a:srgbClr val="1E1E1E"/>
              </a:solidFill>
              <a:effectLst/>
              <a:latin typeface="Roboto" panose="02000000000000000000" pitchFamily="2" charset="0"/>
            </a:endParaRPr>
          </a:p>
          <a:p>
            <a:pPr algn="l"/>
            <a:r>
              <a:rPr lang="en-GB" b="0" i="1" dirty="0">
                <a:solidFill>
                  <a:srgbClr val="1E1E1E"/>
                </a:solidFill>
                <a:effectLst/>
                <a:latin typeface="Roboto" panose="02000000000000000000" pitchFamily="2" charset="0"/>
              </a:rPr>
              <a:t>A study in 2022 found that humans are now living 9.7km away from a natural area, 7% further than in 2000. Europe has the highest distance…other areas now following this trend. (</a:t>
            </a:r>
            <a:r>
              <a:rPr lang="en-US" b="0" i="0" dirty="0" err="1">
                <a:solidFill>
                  <a:srgbClr val="595959"/>
                </a:solidFill>
                <a:effectLst/>
                <a:latin typeface="RobotoBold"/>
              </a:rPr>
              <a:t>Cazalis</a:t>
            </a:r>
            <a:r>
              <a:rPr lang="en-US" b="0" i="0" dirty="0">
                <a:solidFill>
                  <a:srgbClr val="595959"/>
                </a:solidFill>
                <a:effectLst/>
                <a:latin typeface="RobotoBold"/>
              </a:rPr>
              <a:t>, V.,</a:t>
            </a:r>
            <a:r>
              <a:rPr lang="en-US" b="0" i="0" dirty="0">
                <a:solidFill>
                  <a:srgbClr val="595959"/>
                </a:solidFill>
                <a:effectLst/>
                <a:latin typeface="RobotoRegular"/>
              </a:rPr>
              <a:t> </a:t>
            </a:r>
            <a:r>
              <a:rPr lang="en-US" b="0" i="0" dirty="0" err="1">
                <a:solidFill>
                  <a:srgbClr val="595959"/>
                </a:solidFill>
                <a:effectLst/>
                <a:latin typeface="RobotoRegular"/>
              </a:rPr>
              <a:t>Loreau</a:t>
            </a:r>
            <a:r>
              <a:rPr lang="en-US" b="0" i="0" dirty="0">
                <a:solidFill>
                  <a:srgbClr val="595959"/>
                </a:solidFill>
                <a:effectLst/>
                <a:latin typeface="RobotoRegular"/>
              </a:rPr>
              <a:t>, M., Barragan-Jason, G. (2022). A global synthesis of trends in human experience of nature. Frontiers in Ecology and the Environment</a:t>
            </a:r>
            <a:r>
              <a:rPr lang="en-GB" b="0" i="0" dirty="0">
                <a:solidFill>
                  <a:srgbClr val="595959"/>
                </a:solidFill>
                <a:effectLst/>
                <a:latin typeface="RobotoRegular"/>
              </a:rPr>
              <a:t>).</a:t>
            </a:r>
          </a:p>
          <a:p>
            <a:pPr algn="l"/>
            <a:endParaRPr lang="en-GB" b="0" i="0" dirty="0">
              <a:solidFill>
                <a:srgbClr val="595959"/>
              </a:solidFill>
              <a:effectLst/>
              <a:latin typeface="RobotoRegular"/>
            </a:endParaRPr>
          </a:p>
          <a:p>
            <a:pPr algn="l"/>
            <a:endParaRPr lang="en-GB" b="0" i="0" dirty="0">
              <a:solidFill>
                <a:srgbClr val="595959"/>
              </a:solidFill>
              <a:effectLst/>
              <a:latin typeface="RobotoRegular"/>
            </a:endParaRPr>
          </a:p>
          <a:p>
            <a:pPr algn="l"/>
            <a:endParaRPr lang="en-GB" b="0" i="1" dirty="0">
              <a:solidFill>
                <a:srgbClr val="1E1E1E"/>
              </a:solidFill>
              <a:effectLst/>
              <a:latin typeface="Roboto" panose="02000000000000000000" pitchFamily="2" charset="0"/>
            </a:endParaRPr>
          </a:p>
          <a:p>
            <a:pPr algn="l"/>
            <a:r>
              <a:rPr lang="en-US" sz="1800" b="1" i="0" u="none" strike="noStrike" baseline="0" dirty="0">
                <a:solidFill>
                  <a:srgbClr val="09516B"/>
                </a:solidFill>
                <a:latin typeface="Abhaya Libre SemiBold"/>
              </a:rPr>
              <a:t>The UK has committed to protect and conserve at least </a:t>
            </a:r>
            <a:r>
              <a:rPr lang="en-US" sz="1800" b="1" i="0" u="sng" strike="noStrike" baseline="0" dirty="0">
                <a:solidFill>
                  <a:srgbClr val="09516B"/>
                </a:solidFill>
                <a:latin typeface="Abhaya Libre SemiBold"/>
              </a:rPr>
              <a:t>30% of land and sea for biodiversity by 2030</a:t>
            </a:r>
            <a:r>
              <a:rPr lang="en-US" sz="1800" b="1" i="0" u="none" strike="noStrike" baseline="0" dirty="0">
                <a:solidFill>
                  <a:srgbClr val="09516B"/>
                </a:solidFill>
                <a:latin typeface="Abhaya Libre SemiBold"/>
              </a:rPr>
              <a:t>, with further statutory nature targets in the </a:t>
            </a:r>
            <a:r>
              <a:rPr lang="en-US" sz="1800" b="1" i="0" u="sng" strike="noStrike" baseline="0" dirty="0">
                <a:solidFill>
                  <a:srgbClr val="09516B"/>
                </a:solidFill>
                <a:latin typeface="Abhaya Libre SemiBold"/>
              </a:rPr>
              <a:t>Environment Act 2021</a:t>
            </a:r>
            <a:r>
              <a:rPr lang="en-US" sz="1800" b="1" i="0" u="none" strike="noStrike" baseline="0" dirty="0">
                <a:solidFill>
                  <a:srgbClr val="09516B"/>
                </a:solidFill>
                <a:latin typeface="Abhaya Libre SemiBold"/>
              </a:rPr>
              <a:t>. </a:t>
            </a:r>
          </a:p>
          <a:p>
            <a:pPr algn="l"/>
            <a:endParaRPr lang="en-GB" b="0" i="1" dirty="0">
              <a:solidFill>
                <a:srgbClr val="1E1E1E"/>
              </a:solidFill>
              <a:effectLst/>
              <a:latin typeface="Roboto" panose="02000000000000000000" pitchFamily="2" charset="0"/>
            </a:endParaRPr>
          </a:p>
          <a:p>
            <a:endParaRPr lang="en-GB" b="0" i="1" dirty="0">
              <a:solidFill>
                <a:srgbClr val="1E1E1E"/>
              </a:solidFill>
              <a:effectLst/>
              <a:latin typeface="Roboto" panose="02000000000000000000" pitchFamily="2" charset="0"/>
            </a:endParaRPr>
          </a:p>
          <a:p>
            <a:endParaRPr lang="en-GB" b="0" i="1" dirty="0">
              <a:solidFill>
                <a:srgbClr val="1E1E1E"/>
              </a:solidFill>
              <a:effectLst/>
              <a:latin typeface="Roboto" panose="02000000000000000000" pitchFamily="2" charset="0"/>
            </a:endParaRP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2</a:t>
            </a:fld>
            <a:endParaRPr lang="en-GB"/>
          </a:p>
        </p:txBody>
      </p:sp>
    </p:spTree>
    <p:extLst>
      <p:ext uri="{BB962C8B-B14F-4D97-AF65-F5344CB8AC3E}">
        <p14:creationId xmlns:p14="http://schemas.microsoft.com/office/powerpoint/2010/main" val="806763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Abhaya Libre"/>
            </a:endParaRPr>
          </a:p>
          <a:p>
            <a:r>
              <a:rPr lang="en-US" sz="1800" b="0" i="0" u="none" strike="noStrike" baseline="0" dirty="0">
                <a:latin typeface="Abhaya Libre"/>
              </a:rPr>
              <a:t>recreation value of Northern natural capital valued at £2.75 billion per year. </a:t>
            </a:r>
          </a:p>
          <a:p>
            <a:r>
              <a:rPr lang="en-US" sz="1800" b="0" i="0" u="none" strike="noStrike" baseline="0" dirty="0">
                <a:solidFill>
                  <a:srgbClr val="000000"/>
                </a:solidFill>
                <a:latin typeface="Abhaya Libre"/>
              </a:rPr>
              <a:t>It’s estimated that </a:t>
            </a:r>
            <a:r>
              <a:rPr lang="en-US" sz="1800" b="0" i="0" u="sng" strike="noStrike" baseline="0" dirty="0">
                <a:solidFill>
                  <a:srgbClr val="000000"/>
                </a:solidFill>
                <a:latin typeface="Abhaya Libre"/>
              </a:rPr>
              <a:t>22-114 jobs </a:t>
            </a:r>
            <a:r>
              <a:rPr lang="en-US" sz="1800" b="0" i="0" u="none" strike="noStrike" baseline="0" dirty="0">
                <a:solidFill>
                  <a:srgbClr val="000000"/>
                </a:solidFill>
                <a:latin typeface="Abhaya Libre"/>
              </a:rPr>
              <a:t>are created for every 100 ha of woodland planted and 30-56 jobs for every 100 ha of coastal habitat restored. </a:t>
            </a:r>
          </a:p>
          <a:p>
            <a:r>
              <a:rPr lang="en-GB" sz="1800" b="0" i="0" u="sng" strike="noStrike" baseline="0" dirty="0">
                <a:solidFill>
                  <a:srgbClr val="000000"/>
                </a:solidFill>
                <a:latin typeface="Abhaya Libre"/>
              </a:rPr>
              <a:t>More than 28,000 farming businesses </a:t>
            </a:r>
            <a:r>
              <a:rPr lang="en-US" sz="1800" b="0" i="0" u="none" strike="noStrike" baseline="0" dirty="0">
                <a:solidFill>
                  <a:srgbClr val="000000"/>
                </a:solidFill>
                <a:latin typeface="Abhaya Libre"/>
              </a:rPr>
              <a:t>in </a:t>
            </a:r>
            <a:r>
              <a:rPr lang="en-US" sz="1800" b="0" i="0" u="none" strike="noStrike" baseline="0">
                <a:solidFill>
                  <a:srgbClr val="000000"/>
                </a:solidFill>
                <a:latin typeface="Abhaya Libre"/>
              </a:rPr>
              <a:t>the North</a:t>
            </a:r>
          </a:p>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3</a:t>
            </a:fld>
            <a:endParaRPr lang="en-GB"/>
          </a:p>
        </p:txBody>
      </p:sp>
    </p:spTree>
    <p:extLst>
      <p:ext uri="{BB962C8B-B14F-4D97-AF65-F5344CB8AC3E}">
        <p14:creationId xmlns:p14="http://schemas.microsoft.com/office/powerpoint/2010/main" val="63627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Abhaya Libre"/>
            </a:endParaRPr>
          </a:p>
          <a:p>
            <a:r>
              <a:rPr lang="en-US" sz="1800" b="0" i="0" u="none" strike="noStrike" baseline="0" dirty="0">
                <a:latin typeface="Abhaya Libre"/>
              </a:rPr>
              <a:t>Treating nature as an underpinning infrastructure will enable better integration of policy, spatial planning and economic decision-making. </a:t>
            </a:r>
          </a:p>
          <a:p>
            <a:endParaRPr lang="en-US" sz="1800" b="0" i="0" u="none" strike="noStrike" baseline="0" dirty="0">
              <a:solidFill>
                <a:srgbClr val="1E1E1E"/>
              </a:solidFill>
              <a:effectLst/>
              <a:latin typeface="Abhaya Libre"/>
            </a:endParaRPr>
          </a:p>
          <a:p>
            <a:r>
              <a:rPr lang="en-US" b="0" i="1" dirty="0">
                <a:solidFill>
                  <a:srgbClr val="1E1E1E"/>
                </a:solidFill>
                <a:effectLst/>
                <a:latin typeface="Roboto" panose="02000000000000000000" pitchFamily="2" charset="0"/>
              </a:rPr>
              <a:t>Nature-based Infrastructure: How natural infrastructure solutions can address sustainable development challenges and the triple planetary crisis</a:t>
            </a:r>
            <a:r>
              <a:rPr lang="en-US" b="0" i="0" dirty="0">
                <a:solidFill>
                  <a:srgbClr val="1E1E1E"/>
                </a:solidFill>
                <a:effectLst/>
                <a:latin typeface="Roboto" panose="02000000000000000000" pitchFamily="2" charset="0"/>
              </a:rPr>
              <a:t> is published by UNEP, UNOPS, and the University of Oxford; </a:t>
            </a:r>
            <a:r>
              <a:rPr lang="en-GB" dirty="0"/>
              <a:t>https://wedocs.unep.org/handle/20.500.11822/44022;jsessionid=8EFD155024FF2091F2CA07D1BEF4BA50</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4</a:t>
            </a:fld>
            <a:endParaRPr lang="en-GB"/>
          </a:p>
        </p:txBody>
      </p:sp>
    </p:spTree>
    <p:extLst>
      <p:ext uri="{BB962C8B-B14F-4D97-AF65-F5344CB8AC3E}">
        <p14:creationId xmlns:p14="http://schemas.microsoft.com/office/powerpoint/2010/main" val="2856823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5</a:t>
            </a:fld>
            <a:endParaRPr lang="en-GB"/>
          </a:p>
        </p:txBody>
      </p:sp>
    </p:spTree>
    <p:extLst>
      <p:ext uri="{BB962C8B-B14F-4D97-AF65-F5344CB8AC3E}">
        <p14:creationId xmlns:p14="http://schemas.microsoft.com/office/powerpoint/2010/main" val="1849326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libri" panose="020F0502020204030204" pitchFamily="34" charset="0"/>
              </a:rPr>
              <a:t>Nature North is a pan-regional cross-sector collaboration of more than 50 </a:t>
            </a:r>
            <a:r>
              <a:rPr lang="en-US" b="0" i="0" dirty="0" err="1">
                <a:solidFill>
                  <a:srgbClr val="212121"/>
                </a:solidFill>
                <a:effectLst/>
                <a:latin typeface="Calibri" panose="020F0502020204030204" pitchFamily="34" charset="0"/>
              </a:rPr>
              <a:t>organisations</a:t>
            </a:r>
            <a:r>
              <a:rPr lang="en-US" b="0" i="0" dirty="0">
                <a:solidFill>
                  <a:srgbClr val="212121"/>
                </a:solidFill>
                <a:effectLst/>
                <a:latin typeface="Calibri" panose="020F0502020204030204" pitchFamily="34" charset="0"/>
              </a:rPr>
              <a:t>, partnerships, agencies and businesses working for nature recovery across the North of England. </a:t>
            </a:r>
          </a:p>
          <a:p>
            <a:pPr algn="l"/>
            <a:endParaRPr lang="en-US" b="0" i="0" dirty="0">
              <a:solidFill>
                <a:srgbClr val="21212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libri" panose="020F0502020204030204" pitchFamily="34" charset="0"/>
              </a:rPr>
              <a:t>with ambitious plans to draw </a:t>
            </a:r>
            <a:r>
              <a:rPr lang="en-US" b="1" i="0" dirty="0">
                <a:solidFill>
                  <a:srgbClr val="212121"/>
                </a:solidFill>
                <a:effectLst/>
                <a:latin typeface="Calibri" panose="020F0502020204030204" pitchFamily="34" charset="0"/>
              </a:rPr>
              <a:t>investment into large-scale and connected nature recovery</a:t>
            </a:r>
            <a:r>
              <a:rPr lang="en-US" b="0" i="0" dirty="0">
                <a:solidFill>
                  <a:srgbClr val="212121"/>
                </a:solidFill>
                <a:effectLst/>
                <a:latin typeface="Calibri" panose="020F0502020204030204" pitchFamily="34" charset="0"/>
              </a:rPr>
              <a:t>. </a:t>
            </a:r>
            <a:endParaRPr lang="en-GB" dirty="0"/>
          </a:p>
          <a:p>
            <a:pPr algn="l"/>
            <a:endParaRPr lang="en-US" b="0" i="0" dirty="0">
              <a:solidFill>
                <a:srgbClr val="212121"/>
              </a:solidFill>
              <a:effectLst/>
              <a:latin typeface="Calibri" panose="020F0502020204030204" pitchFamily="34" charset="0"/>
            </a:endParaRPr>
          </a:p>
          <a:p>
            <a:pPr algn="l" rtl="0">
              <a:buFont typeface="Arial" panose="020B0604020202020204" pitchFamily="34" charset="0"/>
              <a:buChar char="•"/>
            </a:pPr>
            <a:r>
              <a:rPr lang="en-US" b="0" i="0" dirty="0">
                <a:solidFill>
                  <a:srgbClr val="212121"/>
                </a:solidFill>
                <a:effectLst/>
                <a:latin typeface="Calibri" panose="020F0502020204030204" pitchFamily="34" charset="0"/>
              </a:rPr>
              <a:t>We are working closely with a range of </a:t>
            </a:r>
            <a:r>
              <a:rPr lang="en-US" b="0" i="0" dirty="0" err="1">
                <a:solidFill>
                  <a:srgbClr val="212121"/>
                </a:solidFill>
                <a:effectLst/>
                <a:latin typeface="Calibri" panose="020F0502020204030204" pitchFamily="34" charset="0"/>
              </a:rPr>
              <a:t>organisations</a:t>
            </a:r>
            <a:r>
              <a:rPr lang="en-US" b="0" i="0" dirty="0">
                <a:solidFill>
                  <a:srgbClr val="212121"/>
                </a:solidFill>
                <a:effectLst/>
                <a:latin typeface="Calibri" panose="020F0502020204030204" pitchFamily="34" charset="0"/>
              </a:rPr>
              <a:t> through our Partnership Board, this includes the Wildlife Trusts who are an important partner bringing a wealth of knowledge and expertise. </a:t>
            </a:r>
          </a:p>
          <a:p>
            <a:pPr algn="l" rtl="0">
              <a:buFont typeface="Arial" panose="020B0604020202020204" pitchFamily="34" charset="0"/>
              <a:buChar char="•"/>
            </a:pPr>
            <a:r>
              <a:rPr lang="en-US" b="0" i="0" dirty="0">
                <a:solidFill>
                  <a:srgbClr val="212121"/>
                </a:solidFill>
                <a:effectLst/>
                <a:latin typeface="Calibri" panose="020F0502020204030204" pitchFamily="34" charset="0"/>
              </a:rPr>
              <a:t>But we know, Nature is also important to many other individuals and </a:t>
            </a:r>
            <a:r>
              <a:rPr lang="en-US" b="0" i="0" dirty="0" err="1">
                <a:solidFill>
                  <a:srgbClr val="212121"/>
                </a:solidFill>
                <a:effectLst/>
                <a:latin typeface="Calibri" panose="020F0502020204030204" pitchFamily="34" charset="0"/>
              </a:rPr>
              <a:t>organisations</a:t>
            </a:r>
            <a:r>
              <a:rPr lang="en-US" b="0" i="0" dirty="0">
                <a:solidFill>
                  <a:srgbClr val="212121"/>
                </a:solidFill>
                <a:effectLst/>
                <a:latin typeface="Calibri" panose="020F0502020204030204" pitchFamily="34" charset="0"/>
              </a:rPr>
              <a:t>.</a:t>
            </a:r>
          </a:p>
          <a:p>
            <a:pPr algn="l" rtl="0">
              <a:buFont typeface="Arial" panose="020B0604020202020204" pitchFamily="34" charset="0"/>
              <a:buChar char="•"/>
            </a:pPr>
            <a:r>
              <a:rPr lang="en-US" b="0" i="0" dirty="0">
                <a:solidFill>
                  <a:srgbClr val="212121"/>
                </a:solidFill>
                <a:effectLst/>
                <a:latin typeface="Calibri" panose="020F0502020204030204" pitchFamily="34" charset="0"/>
              </a:rPr>
              <a:t>Through our Advisory Group and Investable Propositions, we are working to build an effective cross-sector collaborative partnership for nature. This encompasses environment, business, infrastructure, health, education, culture, heritage, sport and tourism.</a:t>
            </a:r>
          </a:p>
        </p:txBody>
      </p:sp>
      <p:sp>
        <p:nvSpPr>
          <p:cNvPr id="4" name="Slide Number Placeholder 3"/>
          <p:cNvSpPr>
            <a:spLocks noGrp="1"/>
          </p:cNvSpPr>
          <p:nvPr>
            <p:ph type="sldNum" sz="quarter" idx="5"/>
          </p:nvPr>
        </p:nvSpPr>
        <p:spPr/>
        <p:txBody>
          <a:bodyPr/>
          <a:lstStyle/>
          <a:p>
            <a:fld id="{27DBE774-1EC6-46D8-BB0E-45551AE7386C}" type="slidenum">
              <a:rPr lang="en-GB" smtClean="0"/>
              <a:t>6</a:t>
            </a:fld>
            <a:endParaRPr lang="en-GB"/>
          </a:p>
        </p:txBody>
      </p:sp>
    </p:spTree>
    <p:extLst>
      <p:ext uri="{BB962C8B-B14F-4D97-AF65-F5344CB8AC3E}">
        <p14:creationId xmlns:p14="http://schemas.microsoft.com/office/powerpoint/2010/main" val="2192516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40450" cy="3454400"/>
          </a:xfrm>
        </p:spPr>
      </p:sp>
      <p:sp>
        <p:nvSpPr>
          <p:cNvPr id="3" name="Notes Placeholder 2"/>
          <p:cNvSpPr>
            <a:spLocks noGrp="1"/>
          </p:cNvSpPr>
          <p:nvPr>
            <p:ph type="body" idx="1"/>
          </p:nvPr>
        </p:nvSpPr>
        <p:spPr/>
        <p:txBody>
          <a:bodyPr/>
          <a:lstStyle/>
          <a:p>
            <a:r>
              <a:rPr lang="en-GB" dirty="0"/>
              <a:t>The Nature North collaboration formed in 2020. </a:t>
            </a:r>
          </a:p>
          <a:p>
            <a:endParaRPr lang="en-GB" dirty="0"/>
          </a:p>
          <a:p>
            <a:r>
              <a:rPr lang="en-GB" dirty="0"/>
              <a:t>The area covered is shown on this map, with blurry edge to enable work with neighbouring regions and across estuaries. </a:t>
            </a:r>
            <a:r>
              <a:rPr lang="en-GB" b="1" dirty="0"/>
              <a:t>Why a Northern approach?</a:t>
            </a:r>
          </a:p>
          <a:p>
            <a:endParaRPr lang="en-GB" dirty="0"/>
          </a:p>
          <a:p>
            <a:r>
              <a:rPr lang="en-GB" dirty="0"/>
              <a:t>The collaboration are working to…</a:t>
            </a:r>
          </a:p>
          <a:p>
            <a:endParaRPr lang="en-GB" dirty="0"/>
          </a:p>
          <a:p>
            <a:r>
              <a:rPr lang="en-GB" dirty="0"/>
              <a:t>Working to develop investable propositions that align the nature project pipeline to potential sources of funding, and create an ambitious vision of what we can achieve for the North if we invest in our natural assets.</a:t>
            </a:r>
          </a:p>
        </p:txBody>
      </p:sp>
      <p:sp>
        <p:nvSpPr>
          <p:cNvPr id="4" name="Slide Number Placeholder 3"/>
          <p:cNvSpPr>
            <a:spLocks noGrp="1"/>
          </p:cNvSpPr>
          <p:nvPr>
            <p:ph type="sldNum" sz="quarter" idx="5"/>
          </p:nvPr>
        </p:nvSpPr>
        <p:spPr/>
        <p:txBody>
          <a:bodyPr/>
          <a:lstStyle/>
          <a:p>
            <a:fld id="{27DBE774-1EC6-46D8-BB0E-45551AE7386C}" type="slidenum">
              <a:rPr lang="en-GB" smtClean="0"/>
              <a:t>7</a:t>
            </a:fld>
            <a:endParaRPr lang="en-GB"/>
          </a:p>
        </p:txBody>
      </p:sp>
    </p:spTree>
    <p:extLst>
      <p:ext uri="{BB962C8B-B14F-4D97-AF65-F5344CB8AC3E}">
        <p14:creationId xmlns:p14="http://schemas.microsoft.com/office/powerpoint/2010/main" val="1162265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Advocacy is vitally important – we work to influence those who can make things happen, one key way was the recent launch of our strategic plan for a </a:t>
            </a:r>
            <a:r>
              <a:rPr lang="en-GB" dirty="0" err="1"/>
              <a:t>Nture</a:t>
            </a:r>
            <a:r>
              <a:rPr lang="en-GB" dirty="0"/>
              <a:t> Positive Regional Economy. This was created collaboratively with over 400 individuals and organisations involved. It set our a clear vision and steps to take to secure our ambitions for the North. Please take time to read this. We are looking for people to work with us to make take this forward.</a:t>
            </a:r>
          </a:p>
          <a:p>
            <a:endParaRPr lang="en-GB" dirty="0"/>
          </a:p>
        </p:txBody>
      </p:sp>
      <p:sp>
        <p:nvSpPr>
          <p:cNvPr id="4" name="Slide Number Placeholder 3"/>
          <p:cNvSpPr>
            <a:spLocks noGrp="1"/>
          </p:cNvSpPr>
          <p:nvPr>
            <p:ph type="sldNum" sz="quarter" idx="5"/>
          </p:nvPr>
        </p:nvSpPr>
        <p:spPr/>
        <p:txBody>
          <a:bodyPr/>
          <a:lstStyle/>
          <a:p>
            <a:fld id="{27DBE774-1EC6-46D8-BB0E-45551AE7386C}" type="slidenum">
              <a:rPr lang="en-GB" smtClean="0"/>
              <a:t>8</a:t>
            </a:fld>
            <a:endParaRPr lang="en-GB"/>
          </a:p>
        </p:txBody>
      </p:sp>
    </p:spTree>
    <p:extLst>
      <p:ext uri="{BB962C8B-B14F-4D97-AF65-F5344CB8AC3E}">
        <p14:creationId xmlns:p14="http://schemas.microsoft.com/office/powerpoint/2010/main" val="549060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u="none" strike="noStrike" baseline="0" dirty="0">
                <a:latin typeface="Abhaya Libre"/>
              </a:rPr>
              <a:t>Climate impacts can be mitigated by investing in the resilience of surrounding landscapes and catchments – this can also deliver all those extra benefits too.</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b="0" i="0" u="none" strike="noStrike" baseline="0" dirty="0">
              <a:latin typeface="Abhaya Libre"/>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cs typeface="Calibri"/>
              </a:rPr>
              <a:t>The slide shown shows which </a:t>
            </a:r>
            <a:r>
              <a:rPr lang="en-US" sz="1200" dirty="0" err="1">
                <a:cs typeface="Calibri"/>
              </a:rPr>
              <a:t>organisations</a:t>
            </a:r>
            <a:r>
              <a:rPr lang="en-US" sz="1200" dirty="0">
                <a:cs typeface="Calibri"/>
              </a:rPr>
              <a:t> are facilitating the development of Investable Propositions, a collaborative approach, bringing in key stakeholders</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US" sz="1200" dirty="0">
                <a:cs typeface="Calibri"/>
              </a:rPr>
              <a:t>Together we are developing partnerships to secure funding, build a pipeline project with project deliverers, use spatial analysis alongside ‘on the ground’ knowledge and develop relationships with existing and potential buyers, funders and investors.</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cs typeface="Calibri"/>
            </a:endParaRPr>
          </a:p>
          <a:p>
            <a:pPr marL="408305" indent="-228600" algn="just"/>
            <a:r>
              <a:rPr lang="en-GB" sz="1200" b="1" u="sng" dirty="0">
                <a:solidFill>
                  <a:srgbClr val="FFFFFF"/>
                </a:solidFill>
                <a:effectLst/>
                <a:highlight>
                  <a:srgbClr val="00FF00"/>
                </a:highlight>
                <a:latin typeface="Ebrima" panose="02000000000000000000" pitchFamily="2" charset="0"/>
                <a:ea typeface="Ebrima" panose="02000000000000000000" pitchFamily="2" charset="0"/>
                <a:cs typeface="Times New Roman" panose="02020603050405020304" pitchFamily="18" charset="0"/>
                <a:hlinkClick r:id="rId3"/>
              </a:rPr>
              <a:t>Great North Bog</a:t>
            </a:r>
            <a:r>
              <a:rPr lang="en-GB" sz="1200" dirty="0">
                <a:effectLst/>
                <a:highlight>
                  <a:srgbClr val="00FF00"/>
                </a:highlight>
                <a:latin typeface="Ebrima" panose="02000000000000000000" pitchFamily="2" charset="0"/>
                <a:ea typeface="Ebrima" panose="02000000000000000000" pitchFamily="2" charset="0"/>
                <a:cs typeface="Times New Roman" panose="02020603050405020304" pitchFamily="18" charset="0"/>
              </a:rPr>
              <a:t> – a landscape scale initiative supported by six leading peat restoration partnerships restoring 7,000km</a:t>
            </a:r>
            <a:r>
              <a:rPr lang="en-GB" sz="1200" baseline="30000" dirty="0">
                <a:effectLst/>
                <a:highlight>
                  <a:srgbClr val="00FF00"/>
                </a:highlight>
                <a:latin typeface="Ebrima" panose="02000000000000000000" pitchFamily="2" charset="0"/>
                <a:ea typeface="Ebrima" panose="02000000000000000000" pitchFamily="2" charset="0"/>
                <a:cs typeface="Times New Roman" panose="02020603050405020304" pitchFamily="18" charset="0"/>
              </a:rPr>
              <a:t>2</a:t>
            </a:r>
            <a:r>
              <a:rPr lang="en-GB" sz="1200" dirty="0">
                <a:effectLst/>
                <a:highlight>
                  <a:srgbClr val="00FF00"/>
                </a:highlight>
                <a:latin typeface="Ebrima" panose="02000000000000000000" pitchFamily="2" charset="0"/>
                <a:ea typeface="Ebrima" panose="02000000000000000000" pitchFamily="2" charset="0"/>
                <a:cs typeface="Times New Roman" panose="02020603050405020304" pitchFamily="18" charset="0"/>
              </a:rPr>
              <a:t> of upland peat</a:t>
            </a:r>
            <a:endParaRPr lang="en-GB" sz="1200" dirty="0">
              <a:effectLst/>
              <a:latin typeface="Ebrima" panose="02000000000000000000" pitchFamily="2" charset="0"/>
              <a:ea typeface="Ebrima" panose="02000000000000000000" pitchFamily="2" charset="0"/>
              <a:cs typeface="Times New Roman" panose="02020603050405020304" pitchFamily="18" charset="0"/>
            </a:endParaRPr>
          </a:p>
          <a:p>
            <a:pPr marL="408305" indent="-228600" algn="just"/>
            <a:r>
              <a:rPr lang="en-GB" sz="1200" b="1" u="sng" dirty="0">
                <a:solidFill>
                  <a:srgbClr val="FFFFFF"/>
                </a:solidFill>
                <a:effectLst/>
                <a:highlight>
                  <a:srgbClr val="00FF00"/>
                </a:highlight>
                <a:latin typeface="Ebrima" panose="02000000000000000000" pitchFamily="2" charset="0"/>
                <a:ea typeface="Ebrima" panose="02000000000000000000" pitchFamily="2" charset="0"/>
                <a:cs typeface="Times New Roman" panose="02020603050405020304" pitchFamily="18" charset="0"/>
                <a:hlinkClick r:id="rId4"/>
              </a:rPr>
              <a:t>Northern Forest</a:t>
            </a:r>
            <a:r>
              <a:rPr lang="en-GB" sz="1200" dirty="0">
                <a:effectLst/>
                <a:highlight>
                  <a:srgbClr val="00FF00"/>
                </a:highlight>
                <a:latin typeface="Ebrima" panose="02000000000000000000" pitchFamily="2" charset="0"/>
                <a:ea typeface="Ebrima" panose="02000000000000000000" pitchFamily="2" charset="0"/>
                <a:cs typeface="Times New Roman" panose="02020603050405020304" pitchFamily="18" charset="0"/>
              </a:rPr>
              <a:t> – a </a:t>
            </a:r>
            <a:r>
              <a:rPr lang="en-GB" sz="1200" dirty="0">
                <a:solidFill>
                  <a:srgbClr val="71777D"/>
                </a:solidFill>
                <a:effectLst/>
                <a:highlight>
                  <a:srgbClr val="00FF00"/>
                </a:highlight>
                <a:latin typeface="Roboto" panose="02000000000000000000" pitchFamily="2" charset="0"/>
                <a:ea typeface="Ebrima" panose="02000000000000000000" pitchFamily="2" charset="0"/>
                <a:cs typeface="Times New Roman" panose="02020603050405020304" pitchFamily="18" charset="0"/>
              </a:rPr>
              <a:t>collaborative initiative to create new woodlands and protect ancient ones across the</a:t>
            </a:r>
            <a:r>
              <a:rPr lang="en-GB" sz="1200" b="1" dirty="0">
                <a:solidFill>
                  <a:srgbClr val="767676"/>
                </a:solidFill>
                <a:effectLst/>
                <a:highlight>
                  <a:srgbClr val="00FF00"/>
                </a:highlight>
                <a:latin typeface="Roboto" panose="02000000000000000000" pitchFamily="2" charset="0"/>
                <a:ea typeface="Ebrima" panose="02000000000000000000" pitchFamily="2" charset="0"/>
                <a:cs typeface="Times New Roman" panose="02020603050405020304" pitchFamily="18" charset="0"/>
              </a:rPr>
              <a:t> north</a:t>
            </a:r>
            <a:r>
              <a:rPr lang="en-GB" sz="1200" b="1" dirty="0">
                <a:solidFill>
                  <a:srgbClr val="71777D"/>
                </a:solidFill>
                <a:effectLst/>
                <a:highlight>
                  <a:srgbClr val="00FF00"/>
                </a:highlight>
                <a:latin typeface="Roboto" panose="02000000000000000000" pitchFamily="2" charset="0"/>
                <a:ea typeface="Ebrima" panose="02000000000000000000" pitchFamily="2" charset="0"/>
                <a:cs typeface="Times New Roman" panose="02020603050405020304" pitchFamily="18" charset="0"/>
              </a:rPr>
              <a:t> </a:t>
            </a:r>
            <a:r>
              <a:rPr lang="en-GB" sz="1200" dirty="0">
                <a:solidFill>
                  <a:srgbClr val="71777D"/>
                </a:solidFill>
                <a:effectLst/>
                <a:highlight>
                  <a:srgbClr val="00FF00"/>
                </a:highlight>
                <a:latin typeface="Roboto" panose="02000000000000000000" pitchFamily="2" charset="0"/>
                <a:ea typeface="Ebrima" panose="02000000000000000000" pitchFamily="2" charset="0"/>
                <a:cs typeface="Times New Roman" panose="02020603050405020304" pitchFamily="18" charset="0"/>
              </a:rPr>
              <a:t>of</a:t>
            </a:r>
            <a:r>
              <a:rPr lang="en-GB" sz="1200" b="1" dirty="0">
                <a:solidFill>
                  <a:srgbClr val="767676"/>
                </a:solidFill>
                <a:effectLst/>
                <a:highlight>
                  <a:srgbClr val="00FF00"/>
                </a:highlight>
                <a:latin typeface="Roboto" panose="02000000000000000000" pitchFamily="2" charset="0"/>
                <a:ea typeface="Ebrima" panose="02000000000000000000" pitchFamily="2" charset="0"/>
                <a:cs typeface="Times New Roman" panose="02020603050405020304" pitchFamily="18" charset="0"/>
              </a:rPr>
              <a:t> England, </a:t>
            </a:r>
            <a:r>
              <a:rPr lang="en-GB" sz="1200" dirty="0">
                <a:effectLst/>
                <a:highlight>
                  <a:srgbClr val="00FF00"/>
                </a:highlight>
                <a:latin typeface="Ebrima" panose="02000000000000000000" pitchFamily="2" charset="0"/>
                <a:ea typeface="Ebrima" panose="02000000000000000000" pitchFamily="2" charset="0"/>
                <a:cs typeface="Times New Roman" panose="02020603050405020304" pitchFamily="18" charset="0"/>
              </a:rPr>
              <a:t>establishing 50 million trees by 2043.</a:t>
            </a:r>
            <a:endParaRPr lang="en-GB" sz="1200" dirty="0">
              <a:effectLst/>
              <a:latin typeface="Ebrima" panose="02000000000000000000" pitchFamily="2" charset="0"/>
              <a:ea typeface="Ebrima" panose="02000000000000000000" pitchFamily="2" charset="0"/>
              <a:cs typeface="Times New Roman" panose="02020603050405020304" pitchFamily="18" charset="0"/>
            </a:endParaRPr>
          </a:p>
          <a:p>
            <a:pPr defTabSz="990752">
              <a:lnSpc>
                <a:spcPct val="150000"/>
              </a:lnSpc>
              <a:defRPr/>
            </a:pPr>
            <a:endParaRPr lang="en-GB" sz="1200" dirty="0"/>
          </a:p>
          <a:p>
            <a:pPr defTabSz="990752">
              <a:lnSpc>
                <a:spcPct val="150000"/>
              </a:lnSpc>
              <a:defRPr/>
            </a:pPr>
            <a:r>
              <a:rPr lang="en-GB" sz="1200" dirty="0"/>
              <a:t>Rivers Nature North: </a:t>
            </a:r>
            <a:r>
              <a:rPr lang="en-GB" sz="1200" b="1" dirty="0">
                <a:solidFill>
                  <a:schemeClr val="accent6">
                    <a:lumMod val="50000"/>
                  </a:schemeClr>
                </a:solidFill>
              </a:rPr>
              <a:t>Environment Agency </a:t>
            </a:r>
            <a:r>
              <a:rPr lang="en-US" sz="1200" dirty="0" err="1"/>
              <a:t>Utilising</a:t>
            </a:r>
            <a:r>
              <a:rPr lang="en-US" sz="1200" dirty="0"/>
              <a:t> nature based solutions to drive improvement in our rivers and other freshwater bodies.</a:t>
            </a:r>
            <a:endParaRPr lang="en-GB" sz="1200" dirty="0"/>
          </a:p>
          <a:p>
            <a:pPr defTabSz="990752">
              <a:lnSpc>
                <a:spcPct val="150000"/>
              </a:lnSpc>
              <a:defRPr/>
            </a:pPr>
            <a:r>
              <a:rPr lang="en-GB" sz="1200" dirty="0"/>
              <a:t>Green Northern Connections: </a:t>
            </a:r>
            <a:r>
              <a:rPr lang="en-GB" sz="1200" b="1" dirty="0">
                <a:solidFill>
                  <a:schemeClr val="accent6">
                    <a:lumMod val="50000"/>
                  </a:schemeClr>
                </a:solidFill>
              </a:rPr>
              <a:t>Wildlife Trusts </a:t>
            </a:r>
            <a:r>
              <a:rPr lang="en-US" sz="1200" dirty="0"/>
              <a:t>Working with major transport and energy infrastructure developments to mitigate impacts and build in climate change resilience.</a:t>
            </a:r>
          </a:p>
          <a:p>
            <a:pPr defTabSz="990752">
              <a:lnSpc>
                <a:spcPct val="150000"/>
              </a:lnSpc>
              <a:defRPr/>
            </a:pPr>
            <a:r>
              <a:rPr lang="en-US" sz="1200" dirty="0"/>
              <a:t>Northern Coasts and Estuaries: </a:t>
            </a:r>
            <a:r>
              <a:rPr lang="en-GB" sz="1200" b="1" dirty="0">
                <a:solidFill>
                  <a:schemeClr val="accent6">
                    <a:lumMod val="50000"/>
                  </a:schemeClr>
                </a:solidFill>
              </a:rPr>
              <a:t>RSPB </a:t>
            </a:r>
            <a:r>
              <a:rPr lang="en-US" sz="1200" dirty="0"/>
              <a:t>Use of nature based solutions to address economic and environmental decline in coastal areas</a:t>
            </a:r>
          </a:p>
          <a:p>
            <a:pPr defTabSz="990752">
              <a:lnSpc>
                <a:spcPct val="150000"/>
              </a:lnSpc>
              <a:defRPr/>
            </a:pPr>
            <a:r>
              <a:rPr lang="en-US" sz="1200" dirty="0"/>
              <a:t>Resilient Farming North: </a:t>
            </a:r>
            <a:r>
              <a:rPr lang="en-GB" sz="1200" b="1" dirty="0">
                <a:solidFill>
                  <a:schemeClr val="accent6">
                    <a:lumMod val="50000"/>
                  </a:schemeClr>
                </a:solidFill>
              </a:rPr>
              <a:t>Natural England </a:t>
            </a:r>
            <a:r>
              <a:rPr lang="en-US" sz="1200" dirty="0"/>
              <a:t>Supporting farmers to make a sustainable transition through changes in subsidies, markets and climate through with nature based solutions.</a:t>
            </a:r>
            <a:endParaRPr lang="en-GB" sz="1200" dirty="0"/>
          </a:p>
          <a:p>
            <a:pPr defTabSz="990752">
              <a:lnSpc>
                <a:spcPct val="150000"/>
              </a:lnSpc>
              <a:defRPr/>
            </a:pPr>
            <a:r>
              <a:rPr lang="en-US" sz="1200" dirty="0"/>
              <a:t>Urban Nature North: </a:t>
            </a:r>
            <a:r>
              <a:rPr lang="en-GB" sz="1200" b="1" dirty="0">
                <a:solidFill>
                  <a:schemeClr val="accent6">
                    <a:lumMod val="50000"/>
                  </a:schemeClr>
                </a:solidFill>
              </a:rPr>
              <a:t>National Trust </a:t>
            </a:r>
            <a:r>
              <a:rPr lang="en-US" sz="1200" dirty="0"/>
              <a:t> Addressing health and productivity inequalities and drawing people back to towns and cities through green space.</a:t>
            </a:r>
            <a:endParaRPr lang="en-GB" sz="1200" dirty="0"/>
          </a:p>
          <a:p>
            <a:pPr>
              <a:lnSpc>
                <a:spcPct val="150000"/>
              </a:lnSpc>
            </a:pPr>
            <a:endParaRPr lang="en-US" sz="12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8A418-741A-F14D-BEB1-D8FD173B068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1516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AC6DE8E-D937-4185-8466-2354AF7365B1}"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384352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6DE8E-D937-4185-8466-2354AF7365B1}"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203892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6DE8E-D937-4185-8466-2354AF7365B1}"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2139031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rge Statemen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1034-DA7B-FCB5-301D-7578936AB06D}"/>
              </a:ext>
            </a:extLst>
          </p:cNvPr>
          <p:cNvSpPr>
            <a:spLocks noGrp="1"/>
          </p:cNvSpPr>
          <p:nvPr>
            <p:ph type="ctrTitle" hasCustomPrompt="1"/>
          </p:nvPr>
        </p:nvSpPr>
        <p:spPr>
          <a:xfrm>
            <a:off x="813342" y="2229808"/>
            <a:ext cx="8398114" cy="1929964"/>
          </a:xfrm>
        </p:spPr>
        <p:txBody>
          <a:bodyPr anchor="t">
            <a:noAutofit/>
          </a:bodyPr>
          <a:lstStyle>
            <a:lvl1pPr algn="l">
              <a:defRPr sz="5400" b="1">
                <a:solidFill>
                  <a:schemeClr val="tx2"/>
                </a:solidFill>
              </a:defRPr>
            </a:lvl1pPr>
          </a:lstStyle>
          <a:p>
            <a:r>
              <a:rPr lang="en-GB" dirty="0"/>
              <a:t>CLICK TO EDIT MASTER TITLE STYLE</a:t>
            </a:r>
          </a:p>
        </p:txBody>
      </p:sp>
    </p:spTree>
    <p:extLst>
      <p:ext uri="{BB962C8B-B14F-4D97-AF65-F5344CB8AC3E}">
        <p14:creationId xmlns:p14="http://schemas.microsoft.com/office/powerpoint/2010/main" val="970337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86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1034-DA7B-FCB5-301D-7578936AB06D}"/>
              </a:ext>
            </a:extLst>
          </p:cNvPr>
          <p:cNvSpPr>
            <a:spLocks noGrp="1"/>
          </p:cNvSpPr>
          <p:nvPr>
            <p:ph type="ctrTitle" hasCustomPrompt="1"/>
          </p:nvPr>
        </p:nvSpPr>
        <p:spPr>
          <a:xfrm>
            <a:off x="1266423" y="2743253"/>
            <a:ext cx="4829577" cy="2387600"/>
          </a:xfrm>
        </p:spPr>
        <p:txBody>
          <a:bodyPr anchor="t">
            <a:normAutofit/>
          </a:bodyPr>
          <a:lstStyle>
            <a:lvl1pPr algn="l">
              <a:defRPr sz="4800" b="1">
                <a:solidFill>
                  <a:schemeClr val="bg1"/>
                </a:solidFill>
              </a:defRPr>
            </a:lvl1pPr>
          </a:lstStyle>
          <a:p>
            <a:r>
              <a:rPr lang="en-GB"/>
              <a:t>CLICK TO EDIT MASTER TITLE STYLE</a:t>
            </a:r>
          </a:p>
        </p:txBody>
      </p:sp>
      <p:sp>
        <p:nvSpPr>
          <p:cNvPr id="6" name="Picture Placeholder 5">
            <a:extLst>
              <a:ext uri="{FF2B5EF4-FFF2-40B4-BE49-F238E27FC236}">
                <a16:creationId xmlns:a16="http://schemas.microsoft.com/office/drawing/2014/main" id="{37F913FB-0D8E-DE33-802A-C7143808B33F}"/>
              </a:ext>
            </a:extLst>
          </p:cNvPr>
          <p:cNvSpPr>
            <a:spLocks noGrp="1"/>
          </p:cNvSpPr>
          <p:nvPr>
            <p:ph type="pic" sz="quarter" idx="10"/>
          </p:nvPr>
        </p:nvSpPr>
        <p:spPr>
          <a:xfrm>
            <a:off x="6483179" y="0"/>
            <a:ext cx="5708822" cy="6858000"/>
          </a:xfrm>
        </p:spPr>
        <p:txBody>
          <a:bodyPr/>
          <a:lstStyle>
            <a:lvl1pPr marL="0" indent="0">
              <a:buNone/>
              <a:defRPr/>
            </a:lvl1pPr>
          </a:lstStyle>
          <a:p>
            <a:endParaRPr lang="en-GB"/>
          </a:p>
        </p:txBody>
      </p:sp>
    </p:spTree>
    <p:extLst>
      <p:ext uri="{BB962C8B-B14F-4D97-AF65-F5344CB8AC3E}">
        <p14:creationId xmlns:p14="http://schemas.microsoft.com/office/powerpoint/2010/main" val="7067664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86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1034-DA7B-FCB5-301D-7578936AB06D}"/>
              </a:ext>
            </a:extLst>
          </p:cNvPr>
          <p:cNvSpPr>
            <a:spLocks noGrp="1"/>
          </p:cNvSpPr>
          <p:nvPr>
            <p:ph type="ctrTitle" hasCustomPrompt="1"/>
          </p:nvPr>
        </p:nvSpPr>
        <p:spPr>
          <a:xfrm>
            <a:off x="813342" y="2784443"/>
            <a:ext cx="5216755" cy="1929964"/>
          </a:xfrm>
        </p:spPr>
        <p:txBody>
          <a:bodyPr anchor="t">
            <a:normAutofit/>
          </a:bodyPr>
          <a:lstStyle>
            <a:lvl1pPr algn="l">
              <a:defRPr sz="44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D80A3A43-F74C-F094-F11A-BE634F06AD45}"/>
              </a:ext>
            </a:extLst>
          </p:cNvPr>
          <p:cNvSpPr>
            <a:spLocks noGrp="1"/>
          </p:cNvSpPr>
          <p:nvPr>
            <p:ph type="body" sz="quarter" idx="10"/>
          </p:nvPr>
        </p:nvSpPr>
        <p:spPr>
          <a:xfrm>
            <a:off x="809625" y="4954484"/>
            <a:ext cx="5286375" cy="658812"/>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4280369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86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Long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FC45-9110-2967-CE63-FEC8129A2614}"/>
              </a:ext>
            </a:extLst>
          </p:cNvPr>
          <p:cNvSpPr>
            <a:spLocks noGrp="1"/>
          </p:cNvSpPr>
          <p:nvPr>
            <p:ph type="title" hasCustomPrompt="1"/>
          </p:nvPr>
        </p:nvSpPr>
        <p:spPr>
          <a:xfrm>
            <a:off x="0" y="801097"/>
            <a:ext cx="10515600" cy="646331"/>
          </a:xfrm>
          <a:noFill/>
        </p:spPr>
        <p:txBody>
          <a:bodyPr lIns="864000">
            <a:spAutoFit/>
          </a:bodyPr>
          <a:lstStyle>
            <a:lvl1pPr>
              <a:defRPr sz="4000" b="1">
                <a:solidFill>
                  <a:schemeClr val="tx2"/>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14A54C87-59E8-D457-2F00-6C3E2898EB80}"/>
              </a:ext>
            </a:extLst>
          </p:cNvPr>
          <p:cNvSpPr>
            <a:spLocks noGrp="1"/>
          </p:cNvSpPr>
          <p:nvPr>
            <p:ph idx="1"/>
          </p:nvPr>
        </p:nvSpPr>
        <p:spPr>
          <a:xfrm>
            <a:off x="838200" y="1825625"/>
            <a:ext cx="10515600" cy="4028034"/>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033333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ullet poi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2FC45-9110-2967-CE63-FEC8129A2614}"/>
              </a:ext>
            </a:extLst>
          </p:cNvPr>
          <p:cNvSpPr>
            <a:spLocks noGrp="1"/>
          </p:cNvSpPr>
          <p:nvPr>
            <p:ph type="title" hasCustomPrompt="1"/>
          </p:nvPr>
        </p:nvSpPr>
        <p:spPr>
          <a:xfrm>
            <a:off x="0" y="801097"/>
            <a:ext cx="10515600" cy="646331"/>
          </a:xfrm>
          <a:solidFill>
            <a:schemeClr val="tx2"/>
          </a:solidFill>
        </p:spPr>
        <p:txBody>
          <a:bodyPr lIns="864000">
            <a:spAutoFit/>
          </a:bodyPr>
          <a:lstStyle>
            <a:lvl1pPr>
              <a:defRPr sz="4000" b="1">
                <a:solidFill>
                  <a:schemeClr val="bg1"/>
                </a:solidFill>
              </a:defRPr>
            </a:lvl1pPr>
          </a:lstStyle>
          <a:p>
            <a:r>
              <a:rPr lang="en-GB"/>
              <a:t>CLICK TO EDIT MASTER TITLE STYLE</a:t>
            </a:r>
          </a:p>
        </p:txBody>
      </p:sp>
      <p:sp>
        <p:nvSpPr>
          <p:cNvPr id="3" name="Content Placeholder 2">
            <a:extLst>
              <a:ext uri="{FF2B5EF4-FFF2-40B4-BE49-F238E27FC236}">
                <a16:creationId xmlns:a16="http://schemas.microsoft.com/office/drawing/2014/main" id="{14A54C87-59E8-D457-2F00-6C3E2898EB80}"/>
              </a:ext>
            </a:extLst>
          </p:cNvPr>
          <p:cNvSpPr>
            <a:spLocks noGrp="1"/>
          </p:cNvSpPr>
          <p:nvPr>
            <p:ph idx="1"/>
          </p:nvPr>
        </p:nvSpPr>
        <p:spPr>
          <a:xfrm>
            <a:off x="838200" y="1825625"/>
            <a:ext cx="10515600" cy="4028034"/>
          </a:xfrm>
        </p:spPr>
        <p:txBody>
          <a:bodyPr>
            <a:normAutofit/>
          </a:bodyPr>
          <a:lstStyle>
            <a:lvl1pPr marL="342900" indent="-342900">
              <a:buFont typeface="Arial" panose="020B0604020202020204" pitchFamily="34" charset="0"/>
              <a:buChar char="•"/>
              <a:defRPr sz="24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65338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1447F-BC78-6783-C26B-F0FC14359923}"/>
              </a:ext>
            </a:extLst>
          </p:cNvPr>
          <p:cNvSpPr>
            <a:spLocks noGrp="1"/>
          </p:cNvSpPr>
          <p:nvPr>
            <p:ph type="title" hasCustomPrompt="1"/>
          </p:nvPr>
        </p:nvSpPr>
        <p:spPr>
          <a:xfrm>
            <a:off x="0" y="801097"/>
            <a:ext cx="5343993" cy="978729"/>
          </a:xfrm>
          <a:noFill/>
        </p:spPr>
        <p:txBody>
          <a:bodyPr wrap="square" lIns="864000" anchor="t">
            <a:spAutoFit/>
          </a:bodyPr>
          <a:lstStyle>
            <a:lvl1pPr>
              <a:defRPr sz="3200" b="1">
                <a:solidFill>
                  <a:schemeClr val="tx2"/>
                </a:solidFill>
              </a:defRPr>
            </a:lvl1pPr>
          </a:lstStyle>
          <a:p>
            <a:r>
              <a:rPr lang="en-GB"/>
              <a:t>CLICK TO EDIT MASTER TITLE STYLE</a:t>
            </a:r>
          </a:p>
        </p:txBody>
      </p:sp>
      <p:sp>
        <p:nvSpPr>
          <p:cNvPr id="3" name="Picture Placeholder 2">
            <a:extLst>
              <a:ext uri="{FF2B5EF4-FFF2-40B4-BE49-F238E27FC236}">
                <a16:creationId xmlns:a16="http://schemas.microsoft.com/office/drawing/2014/main" id="{5F5DCA3A-4B1D-8CB1-FA7F-22D48ABCE03D}"/>
              </a:ext>
            </a:extLst>
          </p:cNvPr>
          <p:cNvSpPr>
            <a:spLocks noGrp="1"/>
          </p:cNvSpPr>
          <p:nvPr>
            <p:ph type="pic" idx="1"/>
          </p:nvPr>
        </p:nvSpPr>
        <p:spPr>
          <a:xfrm>
            <a:off x="5831174" y="0"/>
            <a:ext cx="636082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59D691F-BC9C-543F-0904-93EC3A9F0BD5}"/>
              </a:ext>
            </a:extLst>
          </p:cNvPr>
          <p:cNvSpPr>
            <a:spLocks noGrp="1"/>
          </p:cNvSpPr>
          <p:nvPr>
            <p:ph type="body" sz="half" idx="2"/>
          </p:nvPr>
        </p:nvSpPr>
        <p:spPr>
          <a:xfrm>
            <a:off x="839788" y="2151090"/>
            <a:ext cx="4391779" cy="357515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604219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Statemen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1034-DA7B-FCB5-301D-7578936AB06D}"/>
              </a:ext>
            </a:extLst>
          </p:cNvPr>
          <p:cNvSpPr>
            <a:spLocks noGrp="1"/>
          </p:cNvSpPr>
          <p:nvPr>
            <p:ph type="ctrTitle" hasCustomPrompt="1"/>
          </p:nvPr>
        </p:nvSpPr>
        <p:spPr>
          <a:xfrm>
            <a:off x="813342" y="2229808"/>
            <a:ext cx="8398114" cy="1929964"/>
          </a:xfrm>
        </p:spPr>
        <p:txBody>
          <a:bodyPr anchor="t">
            <a:noAutofit/>
          </a:bodyPr>
          <a:lstStyle>
            <a:lvl1pPr algn="l">
              <a:defRPr sz="5400" b="1">
                <a:solidFill>
                  <a:schemeClr val="tx2"/>
                </a:solidFill>
              </a:defRPr>
            </a:lvl1pPr>
          </a:lstStyle>
          <a:p>
            <a:r>
              <a:rPr lang="en-GB"/>
              <a:t>CLICK TO EDIT MASTER TITLE STYLE</a:t>
            </a:r>
          </a:p>
        </p:txBody>
      </p:sp>
    </p:spTree>
    <p:extLst>
      <p:ext uri="{BB962C8B-B14F-4D97-AF65-F5344CB8AC3E}">
        <p14:creationId xmlns:p14="http://schemas.microsoft.com/office/powerpoint/2010/main" val="2903162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86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1034-DA7B-FCB5-301D-7578936AB06D}"/>
              </a:ext>
            </a:extLst>
          </p:cNvPr>
          <p:cNvSpPr>
            <a:spLocks noGrp="1"/>
          </p:cNvSpPr>
          <p:nvPr>
            <p:ph type="ctrTitle" hasCustomPrompt="1"/>
          </p:nvPr>
        </p:nvSpPr>
        <p:spPr>
          <a:xfrm>
            <a:off x="813342" y="2784443"/>
            <a:ext cx="5282658" cy="1929964"/>
          </a:xfrm>
        </p:spPr>
        <p:txBody>
          <a:bodyPr anchor="t">
            <a:noAutofit/>
          </a:bodyPr>
          <a:lstStyle>
            <a:lvl1pPr algn="l">
              <a:defRPr sz="4800" b="1">
                <a:solidFill>
                  <a:schemeClr val="tx2"/>
                </a:solidFill>
              </a:defRPr>
            </a:lvl1pPr>
          </a:lstStyle>
          <a:p>
            <a:r>
              <a:rPr lang="en-GB"/>
              <a:t>CLICK TO EDIT MASTER TITLE STYLE</a:t>
            </a:r>
          </a:p>
        </p:txBody>
      </p:sp>
      <p:sp>
        <p:nvSpPr>
          <p:cNvPr id="8" name="Text Placeholder 7">
            <a:extLst>
              <a:ext uri="{FF2B5EF4-FFF2-40B4-BE49-F238E27FC236}">
                <a16:creationId xmlns:a16="http://schemas.microsoft.com/office/drawing/2014/main" id="{D80A3A43-F74C-F094-F11A-BE634F06AD45}"/>
              </a:ext>
            </a:extLst>
          </p:cNvPr>
          <p:cNvSpPr>
            <a:spLocks noGrp="1"/>
          </p:cNvSpPr>
          <p:nvPr>
            <p:ph type="body" sz="quarter" idx="10"/>
          </p:nvPr>
        </p:nvSpPr>
        <p:spPr>
          <a:xfrm>
            <a:off x="809625" y="4954484"/>
            <a:ext cx="5286375" cy="658812"/>
          </a:xfrm>
        </p:spPr>
        <p:txBody>
          <a:bodyPr>
            <a:normAutofit/>
          </a:bodyPr>
          <a:lstStyle>
            <a:lvl1pPr marL="0" indent="0">
              <a:buNone/>
              <a:defRPr sz="240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605039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86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6DE8E-D937-4185-8466-2354AF7365B1}"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254350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56A4-752F-609C-6C69-0A451C697B3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D4E32E2F-381F-2977-9303-9DEE557356F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F9FCDEB-2288-5739-A937-5335D9EBEAB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662512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256A-C87F-771A-41C0-C453CD0B09C1}"/>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D4AA7AB-E812-45D2-F57B-B53E13F04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8F3345B-E146-80F5-F800-5ABFF3A7B9A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796EB223-BDC8-EBEC-23B2-277D5E800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087419-D02F-0BA0-EA41-F7C8E87E33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19635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292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A1034-DA7B-FCB5-301D-7578936AB06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E50639A-CE39-9A88-D3D3-7714E86E8E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415110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251886" y="3195638"/>
            <a:ext cx="1153794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914400" y="1395414"/>
            <a:ext cx="10363200" cy="1470025"/>
          </a:xfrm>
        </p:spPr>
        <p:txBody>
          <a:bodyPr/>
          <a:lstStyle>
            <a:lvl1pPr algn="l">
              <a:defRPr/>
            </a:lvl1pPr>
          </a:lstStyle>
          <a:p>
            <a:r>
              <a:rPr lang="en-GB" dirty="0"/>
              <a:t>Click to edit Master title style</a:t>
            </a:r>
            <a:endParaRPr lang="en-US" dirty="0"/>
          </a:p>
        </p:txBody>
      </p:sp>
      <p:sp>
        <p:nvSpPr>
          <p:cNvPr id="3" name="Subtitle 2"/>
          <p:cNvSpPr>
            <a:spLocks noGrp="1"/>
          </p:cNvSpPr>
          <p:nvPr>
            <p:ph type="subTitle" idx="1"/>
          </p:nvPr>
        </p:nvSpPr>
        <p:spPr>
          <a:xfrm>
            <a:off x="914400" y="3588282"/>
            <a:ext cx="10363200" cy="1752600"/>
          </a:xfrm>
        </p:spPr>
        <p:txBody>
          <a:bodyPr/>
          <a:lstStyle>
            <a:lvl1pPr marL="0" indent="0" algn="l">
              <a:buNone/>
              <a:defRPr>
                <a:solidFill>
                  <a:schemeClr val="tx1">
                    <a:lumMod val="50000"/>
                    <a:lumOff val="50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GB" dirty="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43A0EADD-DE02-CC49-9B3F-85801715054A}"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BEB3ADC-1B5C-944C-B3FE-D400FA699A7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934436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cxnSp>
        <p:nvCxnSpPr>
          <p:cNvPr id="4" name="Straight Connector 3"/>
          <p:cNvCxnSpPr/>
          <p:nvPr userDrawn="1"/>
        </p:nvCxnSpPr>
        <p:spPr>
          <a:xfrm>
            <a:off x="251886" y="3195638"/>
            <a:ext cx="11537949"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914400" y="1395414"/>
            <a:ext cx="10363200" cy="1470025"/>
          </a:xfrm>
        </p:spPr>
        <p:txBody>
          <a:bodyPr/>
          <a:lstStyle>
            <a:lvl1pPr algn="l">
              <a:defRPr/>
            </a:lvl1pPr>
          </a:lstStyle>
          <a:p>
            <a:r>
              <a:rPr lang="en-GB" dirty="0"/>
              <a:t>Click to edit Master title style</a:t>
            </a:r>
            <a:endParaRPr lang="en-US" dirty="0"/>
          </a:p>
        </p:txBody>
      </p:sp>
      <p:sp>
        <p:nvSpPr>
          <p:cNvPr id="3" name="Subtitle 2"/>
          <p:cNvSpPr>
            <a:spLocks noGrp="1"/>
          </p:cNvSpPr>
          <p:nvPr>
            <p:ph type="subTitle" idx="1"/>
          </p:nvPr>
        </p:nvSpPr>
        <p:spPr>
          <a:xfrm>
            <a:off x="914400" y="3588282"/>
            <a:ext cx="10363200" cy="1752600"/>
          </a:xfrm>
        </p:spPr>
        <p:txBody>
          <a:bodyPr/>
          <a:lstStyle>
            <a:lvl1pPr marL="0" indent="0" algn="l">
              <a:buNone/>
              <a:defRPr>
                <a:solidFill>
                  <a:schemeClr val="tx1">
                    <a:lumMod val="50000"/>
                    <a:lumOff val="50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lang="en-GB" dirty="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43A0EADD-DE02-CC49-9B3F-85801715054A}"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BEB3ADC-1B5C-944C-B3FE-D400FA699A7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86304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7C4C779D-506A-BE49-957D-9D41B83118F9}"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F6BD63C-6C41-894D-BB96-82A03EF3EA0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pic>
        <p:nvPicPr>
          <p:cNvPr id="7" name="Picture 2">
            <a:extLst>
              <a:ext uri="{FF2B5EF4-FFF2-40B4-BE49-F238E27FC236}">
                <a16:creationId xmlns:a16="http://schemas.microsoft.com/office/drawing/2014/main" id="{8CBCCFDF-3085-C5C6-9F15-3929C5B15E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951" y="6035675"/>
            <a:ext cx="12192000" cy="82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6275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24E145D6-E40B-6945-B30E-EF7D270DEAA4}"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B1C144-053C-A742-B51D-24E8ED82DBD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8556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7F2F8934-1F72-E64E-9F51-6FC00919A334}"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B58F348-A844-594F-B877-F49EA93C593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30733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5AAE5A04-1041-BA42-882A-7B0C270477FA}"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5F0E74BD-0E53-704F-9BFE-F5E87D9D202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7761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C6DE8E-D937-4185-8466-2354AF7365B1}"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323354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ACAE452-4B28-4045-A664-A4191FCDB42C}"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B078C210-2D21-074A-A26B-F6D6363C947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68724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71099B4-EDF1-7241-A9C0-5C7EDDC5F784}"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0AC85E6-892C-B148-A399-151635434BE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4671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72FE99A9-7AC4-0248-9E05-8B2C93A2E11B}"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5DE7B47-C2D5-AC4D-97B7-785587AAC4C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36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85E158A3-5FBF-B545-8224-46DA30CC1DA1}"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8C83EBF-C7A1-C74B-83D8-2CD6D45AC97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4036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F1516CE8-8DB1-9F49-B3EA-4CCE8B1AEF64}"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B6A705C-6E45-354F-97E5-FC8CDA9DCCC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6052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GB" dirty="0"/>
              <a:t>Click to edit Master title style</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0FB16448-960D-F140-8C87-AF518A3F029A}"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3088D35-9804-0147-8784-14F87CB2081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8273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9901767" cy="1143000"/>
          </a:xfrm>
        </p:spPr>
        <p:txBody>
          <a:bodyPr/>
          <a:lstStyle/>
          <a:p>
            <a:r>
              <a:rPr lang="en-GB" dirty="0"/>
              <a:t>Click to edit Master title style</a:t>
            </a:r>
            <a:endParaRPr lang="en-US" dirty="0"/>
          </a:p>
        </p:txBody>
      </p:sp>
      <p:sp>
        <p:nvSpPr>
          <p:cNvPr id="3" name="Table Placeholder 2"/>
          <p:cNvSpPr>
            <a:spLocks noGrp="1"/>
          </p:cNvSpPr>
          <p:nvPr>
            <p:ph type="tbl" idx="1"/>
          </p:nvPr>
        </p:nvSpPr>
        <p:spPr>
          <a:xfrm>
            <a:off x="914401" y="2000250"/>
            <a:ext cx="9901767" cy="3803650"/>
          </a:xfrm>
        </p:spPr>
        <p:txBody>
          <a:bodyPr/>
          <a:lstStyle/>
          <a:p>
            <a:pPr lvl="0"/>
            <a:endParaRPr lang="en-US" noProof="0"/>
          </a:p>
        </p:txBody>
      </p:sp>
    </p:spTree>
    <p:extLst>
      <p:ext uri="{BB962C8B-B14F-4D97-AF65-F5344CB8AC3E}">
        <p14:creationId xmlns:p14="http://schemas.microsoft.com/office/powerpoint/2010/main" val="2201028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FCDD4B-77A1-4D8A-8AA6-B9B001C29453}"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4A21-2FEE-4A42-8C5A-0D85DF34C3B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743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CDD4B-77A1-4D8A-8AA6-B9B001C29453}"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5938677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FCDD4B-77A1-4D8A-8AA6-B9B001C29453}"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4A21-2FEE-4A42-8C5A-0D85DF34C3B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512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C6DE8E-D937-4185-8466-2354AF7365B1}" type="datetimeFigureOut">
              <a:rPr lang="en-GB" smtClean="0"/>
              <a:t>23/05/2025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11302759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FCDD4B-77A1-4D8A-8AA6-B9B001C29453}" type="datetimeFigureOut">
              <a:rPr lang="en-GB" smtClean="0"/>
              <a:t>23/05/2025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10267391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FCDD4B-77A1-4D8A-8AA6-B9B001C29453}" type="datetimeFigureOut">
              <a:rPr lang="en-GB" smtClean="0"/>
              <a:t>23/05/2025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41487463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FCDD4B-77A1-4D8A-8AA6-B9B001C29453}" type="datetimeFigureOut">
              <a:rPr lang="en-GB" smtClean="0"/>
              <a:t>23/05/2025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1869530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7FCDD4B-77A1-4D8A-8AA6-B9B001C29453}" type="datetimeFigureOut">
              <a:rPr lang="en-GB" smtClean="0"/>
              <a:t>23/05/2025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4278896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7FCDD4B-77A1-4D8A-8AA6-B9B001C29453}" type="datetimeFigureOut">
              <a:rPr lang="en-GB" smtClean="0"/>
              <a:t>23/05/2025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8F64A21-2FEE-4A42-8C5A-0D85DF34C3B6}" type="slidenum">
              <a:rPr lang="en-GB" smtClean="0"/>
              <a:t>‹#›</a:t>
            </a:fld>
            <a:endParaRPr lang="en-GB"/>
          </a:p>
        </p:txBody>
      </p:sp>
    </p:spTree>
    <p:extLst>
      <p:ext uri="{BB962C8B-B14F-4D97-AF65-F5344CB8AC3E}">
        <p14:creationId xmlns:p14="http://schemas.microsoft.com/office/powerpoint/2010/main" val="3442721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FCDD4B-77A1-4D8A-8AA6-B9B001C29453}" type="datetimeFigureOut">
              <a:rPr lang="en-GB" smtClean="0"/>
              <a:t>23/05/2025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8052178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CDD4B-77A1-4D8A-8AA6-B9B001C29453}"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2875322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FCDD4B-77A1-4D8A-8AA6-B9B001C29453}" type="datetimeFigureOut">
              <a:rPr lang="en-GB" smtClean="0"/>
              <a:t>23/05/2025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4A21-2FEE-4A42-8C5A-0D85DF34C3B6}" type="slidenum">
              <a:rPr lang="en-GB" smtClean="0"/>
              <a:t>‹#›</a:t>
            </a:fld>
            <a:endParaRPr lang="en-GB"/>
          </a:p>
        </p:txBody>
      </p:sp>
    </p:spTree>
    <p:extLst>
      <p:ext uri="{BB962C8B-B14F-4D97-AF65-F5344CB8AC3E}">
        <p14:creationId xmlns:p14="http://schemas.microsoft.com/office/powerpoint/2010/main" val="3176452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6DE8E-D937-4185-8466-2354AF7365B1}" type="datetimeFigureOut">
              <a:rPr lang="en-GB" smtClean="0"/>
              <a:t>23/05/2025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182319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C6DE8E-D937-4185-8466-2354AF7365B1}" type="datetimeFigureOut">
              <a:rPr lang="en-GB" smtClean="0"/>
              <a:t>23/05/2025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453701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6DE8E-D937-4185-8466-2354AF7365B1}" type="datetimeFigureOut">
              <a:rPr lang="en-GB" smtClean="0"/>
              <a:t>23/05/2025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3188400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6DE8E-D937-4185-8466-2354AF7365B1}" type="datetimeFigureOut">
              <a:rPr lang="en-GB" smtClean="0"/>
              <a:t>23/05/2025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117862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C6DE8E-D937-4185-8466-2354AF7365B1}" type="datetimeFigureOut">
              <a:rPr lang="en-GB" smtClean="0"/>
              <a:t>23/05/2025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EBC9AEF-A3B7-44EC-8CAF-A9AEAA8E25C4}" type="slidenum">
              <a:rPr lang="en-GB" smtClean="0"/>
              <a:t>‹#›</a:t>
            </a:fld>
            <a:endParaRPr lang="en-GB"/>
          </a:p>
        </p:txBody>
      </p:sp>
    </p:spTree>
    <p:extLst>
      <p:ext uri="{BB962C8B-B14F-4D97-AF65-F5344CB8AC3E}">
        <p14:creationId xmlns:p14="http://schemas.microsoft.com/office/powerpoint/2010/main" val="1700727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C6DE8E-D937-4185-8466-2354AF7365B1}" type="datetimeFigureOut">
              <a:rPr lang="en-GB" smtClean="0"/>
              <a:t>23/05/2025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C9AEF-A3B7-44EC-8CAF-A9AEAA8E25C4}" type="slidenum">
              <a:rPr lang="en-GB" smtClean="0"/>
              <a:t>‹#›</a:t>
            </a:fld>
            <a:endParaRPr lang="en-GB"/>
          </a:p>
        </p:txBody>
      </p:sp>
    </p:spTree>
    <p:extLst>
      <p:ext uri="{BB962C8B-B14F-4D97-AF65-F5344CB8AC3E}">
        <p14:creationId xmlns:p14="http://schemas.microsoft.com/office/powerpoint/2010/main" val="16933173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7775B-A7FD-349E-973C-D0D60ED7D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E4369B7-FDFA-23C2-A0BE-8FE0F446D4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172674F-A7BF-F31D-5697-770CBAF5CA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9252C-9442-6043-858D-885BA4ADF92C}" type="datetimeFigureOut">
              <a:rPr lang="en-GB" smtClean="0"/>
              <a:t>23/05/2025</a:t>
            </a:fld>
            <a:endParaRPr lang="en-GB"/>
          </a:p>
        </p:txBody>
      </p:sp>
      <p:sp>
        <p:nvSpPr>
          <p:cNvPr id="5" name="Footer Placeholder 4">
            <a:extLst>
              <a:ext uri="{FF2B5EF4-FFF2-40B4-BE49-F238E27FC236}">
                <a16:creationId xmlns:a16="http://schemas.microsoft.com/office/drawing/2014/main" id="{AE6A0B4A-F69C-D352-FD5E-18593CCC2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2A7016-958B-442F-2C70-85000795B3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14E7B-2059-6146-92A5-31B71B24F4D0}" type="slidenum">
              <a:rPr lang="en-GB" smtClean="0"/>
              <a:t>‹#›</a:t>
            </a:fld>
            <a:endParaRPr lang="en-GB"/>
          </a:p>
        </p:txBody>
      </p:sp>
    </p:spTree>
    <p:extLst>
      <p:ext uri="{BB962C8B-B14F-4D97-AF65-F5344CB8AC3E}">
        <p14:creationId xmlns:p14="http://schemas.microsoft.com/office/powerpoint/2010/main" val="6885240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alpha val="29828"/>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446088"/>
            <a:ext cx="1097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ctr" anchorCtr="0" compatLnSpc="1">
            <a:prstTxWarp prst="textNoShape">
              <a:avLst/>
            </a:prstTxWarp>
          </a:bodyPr>
          <a:lstStyle/>
          <a:p>
            <a:pPr lvl="0"/>
            <a:r>
              <a:rPr lang="en-GB" dirty="0"/>
              <a:t>Click to edit Master title style</a:t>
            </a:r>
            <a:endParaRPr lang="en-US" dirty="0"/>
          </a:p>
        </p:txBody>
      </p:sp>
      <p:sp>
        <p:nvSpPr>
          <p:cNvPr id="1027" name="Text Placeholder 2"/>
          <p:cNvSpPr>
            <a:spLocks noGrp="1"/>
          </p:cNvSpPr>
          <p:nvPr>
            <p:ph type="body" idx="1"/>
          </p:nvPr>
        </p:nvSpPr>
        <p:spPr bwMode="auto">
          <a:xfrm>
            <a:off x="609600" y="1662113"/>
            <a:ext cx="10972800" cy="452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29" tIns="45715" rIns="91429" bIns="45715"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1FCBD6D6-2473-424A-B19E-652A23433BFB}" type="datetimeFigureOut">
              <a:rPr lang="en-US">
                <a:solidFill>
                  <a:prstClr val="black">
                    <a:tint val="75000"/>
                  </a:prstClr>
                </a:solidFill>
                <a:latin typeface="Calibri"/>
              </a:rPr>
              <a:pPr>
                <a:defRPr/>
              </a:pPr>
              <a:t>5/23/2025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29" tIns="45715" rIns="91429" bIns="45715"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29" tIns="45715" rIns="91429" bIns="45715"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0BEF8CDF-4DCD-5949-AEDB-78EAAC8C953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
        <p:nvSpPr>
          <p:cNvPr id="3" name="Rectangle 2">
            <a:extLst>
              <a:ext uri="{FF2B5EF4-FFF2-40B4-BE49-F238E27FC236}">
                <a16:creationId xmlns:a16="http://schemas.microsoft.com/office/drawing/2014/main" id="{8DCF999E-8C38-D341-95C8-FB1AC4A4A4ED}"/>
              </a:ext>
            </a:extLst>
          </p:cNvPr>
          <p:cNvSpPr>
            <a:spLocks noChangeArrowheads="1"/>
          </p:cNvSpPr>
          <p:nvPr userDrawn="1"/>
        </p:nvSpPr>
        <p:spPr bwMode="auto">
          <a:xfrm flipV="1">
            <a:off x="14819148" y="5524499"/>
            <a:ext cx="62501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 name="Picture 2">
            <a:extLst>
              <a:ext uri="{FF2B5EF4-FFF2-40B4-BE49-F238E27FC236}">
                <a16:creationId xmlns:a16="http://schemas.microsoft.com/office/drawing/2014/main" id="{5F4E1F98-2CDA-46C9-495B-88A30B8F6129}"/>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951" y="6035675"/>
            <a:ext cx="12192000" cy="822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5136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457145" rtl="0" eaLnBrk="0" fontAlgn="base" hangingPunct="0">
        <a:spcBef>
          <a:spcPct val="0"/>
        </a:spcBef>
        <a:spcAft>
          <a:spcPct val="0"/>
        </a:spcAft>
        <a:defRPr sz="4400" b="1" kern="1200">
          <a:solidFill>
            <a:schemeClr val="tx1"/>
          </a:solidFill>
          <a:latin typeface="Barlow" pitchFamily="2" charset="77"/>
          <a:ea typeface="ＭＳ Ｐゴシック" charset="0"/>
          <a:cs typeface="Barlow" pitchFamily="2" charset="77"/>
        </a:defRPr>
      </a:lvl1pPr>
      <a:lvl2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45"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90"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5"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81"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59" indent="-342859" algn="l" defTabSz="457145" rtl="0" eaLnBrk="0" fontAlgn="base" hangingPunct="0">
        <a:spcBef>
          <a:spcPct val="20000"/>
        </a:spcBef>
        <a:spcAft>
          <a:spcPct val="0"/>
        </a:spcAft>
        <a:buFont typeface="Arial" charset="0"/>
        <a:buChar char="•"/>
        <a:defRPr sz="3200" kern="1200">
          <a:solidFill>
            <a:schemeClr val="tx1"/>
          </a:solidFill>
          <a:latin typeface="Barlow" pitchFamily="2" charset="77"/>
          <a:ea typeface="ＭＳ Ｐゴシック" charset="0"/>
          <a:cs typeface="Calibri" panose="020F0502020204030204" pitchFamily="34" charset="0"/>
        </a:defRPr>
      </a:lvl1pPr>
      <a:lvl2pPr marL="742861" indent="-285716" algn="l" defTabSz="457145" rtl="0" eaLnBrk="0" fontAlgn="base" hangingPunct="0">
        <a:spcBef>
          <a:spcPct val="20000"/>
        </a:spcBef>
        <a:spcAft>
          <a:spcPct val="0"/>
        </a:spcAft>
        <a:buFont typeface="Arial" charset="0"/>
        <a:buChar char="–"/>
        <a:defRPr sz="2800" kern="1200">
          <a:solidFill>
            <a:schemeClr val="tx1"/>
          </a:solidFill>
          <a:latin typeface="Barlow" pitchFamily="2" charset="77"/>
          <a:ea typeface="ＭＳ Ｐゴシック" charset="0"/>
          <a:cs typeface="Calibri" panose="020F0502020204030204" pitchFamily="34" charset="0"/>
        </a:defRPr>
      </a:lvl2pPr>
      <a:lvl3pPr marL="1142863" indent="-228573" algn="l" defTabSz="457145" rtl="0" eaLnBrk="0" fontAlgn="base" hangingPunct="0">
        <a:spcBef>
          <a:spcPct val="20000"/>
        </a:spcBef>
        <a:spcAft>
          <a:spcPct val="0"/>
        </a:spcAft>
        <a:buFont typeface="Arial" charset="0"/>
        <a:buChar char="•"/>
        <a:defRPr sz="2400" kern="1200">
          <a:solidFill>
            <a:schemeClr val="tx1"/>
          </a:solidFill>
          <a:latin typeface="Barlow" pitchFamily="2" charset="77"/>
          <a:ea typeface="ＭＳ Ｐゴシック" charset="0"/>
          <a:cs typeface="Calibri" panose="020F0502020204030204" pitchFamily="34" charset="0"/>
        </a:defRPr>
      </a:lvl3pPr>
      <a:lvl4pPr marL="1600008"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4pPr>
      <a:lvl5pPr marL="2057153"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5" rtl="0" eaLnBrk="1" latinLnBrk="0" hangingPunct="1">
        <a:defRPr sz="1800" kern="1200">
          <a:solidFill>
            <a:schemeClr val="tx1"/>
          </a:solidFill>
          <a:latin typeface="+mn-lt"/>
          <a:ea typeface="+mn-ea"/>
          <a:cs typeface="+mn-cs"/>
        </a:defRPr>
      </a:lvl1pPr>
      <a:lvl2pPr marL="457145" algn="l" defTabSz="457145" rtl="0" eaLnBrk="1" latinLnBrk="0" hangingPunct="1">
        <a:defRPr sz="1800" kern="1200">
          <a:solidFill>
            <a:schemeClr val="tx1"/>
          </a:solidFill>
          <a:latin typeface="+mn-lt"/>
          <a:ea typeface="+mn-ea"/>
          <a:cs typeface="+mn-cs"/>
        </a:defRPr>
      </a:lvl2pPr>
      <a:lvl3pPr marL="914290" algn="l" defTabSz="457145" rtl="0" eaLnBrk="1" latinLnBrk="0" hangingPunct="1">
        <a:defRPr sz="1800" kern="1200">
          <a:solidFill>
            <a:schemeClr val="tx1"/>
          </a:solidFill>
          <a:latin typeface="+mn-lt"/>
          <a:ea typeface="+mn-ea"/>
          <a:cs typeface="+mn-cs"/>
        </a:defRPr>
      </a:lvl3pPr>
      <a:lvl4pPr marL="1371435" algn="l" defTabSz="457145" rtl="0" eaLnBrk="1" latinLnBrk="0" hangingPunct="1">
        <a:defRPr sz="1800" kern="1200">
          <a:solidFill>
            <a:schemeClr val="tx1"/>
          </a:solidFill>
          <a:latin typeface="+mn-lt"/>
          <a:ea typeface="+mn-ea"/>
          <a:cs typeface="+mn-cs"/>
        </a:defRPr>
      </a:lvl4pPr>
      <a:lvl5pPr marL="1828581" algn="l" defTabSz="457145" rtl="0" eaLnBrk="1" latinLnBrk="0" hangingPunct="1">
        <a:defRPr sz="1800" kern="1200">
          <a:solidFill>
            <a:schemeClr val="tx1"/>
          </a:solidFill>
          <a:latin typeface="+mn-lt"/>
          <a:ea typeface="+mn-ea"/>
          <a:cs typeface="+mn-cs"/>
        </a:defRPr>
      </a:lvl5pPr>
      <a:lvl6pPr marL="2285726" algn="l" defTabSz="457145" rtl="0" eaLnBrk="1" latinLnBrk="0" hangingPunct="1">
        <a:defRPr sz="1800" kern="1200">
          <a:solidFill>
            <a:schemeClr val="tx1"/>
          </a:solidFill>
          <a:latin typeface="+mn-lt"/>
          <a:ea typeface="+mn-ea"/>
          <a:cs typeface="+mn-cs"/>
        </a:defRPr>
      </a:lvl6pPr>
      <a:lvl7pPr marL="2742871" algn="l" defTabSz="457145" rtl="0" eaLnBrk="1" latinLnBrk="0" hangingPunct="1">
        <a:defRPr sz="1800" kern="1200">
          <a:solidFill>
            <a:schemeClr val="tx1"/>
          </a:solidFill>
          <a:latin typeface="+mn-lt"/>
          <a:ea typeface="+mn-ea"/>
          <a:cs typeface="+mn-cs"/>
        </a:defRPr>
      </a:lvl7pPr>
      <a:lvl8pPr marL="3200016" algn="l" defTabSz="457145" rtl="0" eaLnBrk="1" latinLnBrk="0" hangingPunct="1">
        <a:defRPr sz="1800" kern="1200">
          <a:solidFill>
            <a:schemeClr val="tx1"/>
          </a:solidFill>
          <a:latin typeface="+mn-lt"/>
          <a:ea typeface="+mn-ea"/>
          <a:cs typeface="+mn-cs"/>
        </a:defRPr>
      </a:lvl8pPr>
      <a:lvl9pPr marL="3657161" algn="l" defTabSz="4571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933B038-4715-416F-B4BB-3D00716D1CE9}" type="datetimeFigureOut">
              <a:rPr lang="en-GB" smtClean="0"/>
              <a:t>23/05/2025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ACA8D9A-28AE-4B25-BE7F-CC8189AA67BC}"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99835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mailto:info@naturenorth.org.uk" TargetMode="Externa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25.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5.svg"/><Relationship Id="rId4" Type="http://schemas.openxmlformats.org/officeDocument/2006/relationships/diagramData" Target="../diagrams/data1.xml"/><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9.xml"/><Relationship Id="rId4" Type="http://schemas.openxmlformats.org/officeDocument/2006/relationships/hyperlink" Target="mailto:info@naturenorth.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hyperlink" Target="https://www.reuters.com/world/uk/uk-economy-shrank-record-11-2020-worst-since-1709-2022-08-22/#:~:text=Gross%20domestic%20product%20fell%20by,by%20the%20Bank%20of%20England."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hyperlink" Target="https://www.parliament.uk/globalassets/documents/commons/lib/research/key_issues/key-issues-recession-and-recovery.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8.jpg"/><Relationship Id="rId3" Type="http://schemas.openxmlformats.org/officeDocument/2006/relationships/image" Target="../media/image14.jpe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7.jpg"/><Relationship Id="rId2" Type="http://schemas.openxmlformats.org/officeDocument/2006/relationships/notesSlide" Target="../notesSlides/notesSlide6.xml"/><Relationship Id="rId16" Type="http://schemas.openxmlformats.org/officeDocument/2006/relationships/image" Target="../media/image26.jpeg"/><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5.svg"/><Relationship Id="rId10" Type="http://schemas.openxmlformats.org/officeDocument/2006/relationships/image" Target="../media/image21.png"/><Relationship Id="rId19" Type="http://schemas.openxmlformats.org/officeDocument/2006/relationships/image" Target="../media/image29.jpe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5.svg"/><Relationship Id="rId4" Type="http://schemas.openxmlformats.org/officeDocument/2006/relationships/image" Target="../media/image31.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C3A5E7-7A9D-D620-0A3A-031A217A17E5}"/>
              </a:ext>
            </a:extLst>
          </p:cNvPr>
          <p:cNvSpPr>
            <a:spLocks noGrp="1"/>
          </p:cNvSpPr>
          <p:nvPr>
            <p:ph type="ctrTitle"/>
          </p:nvPr>
        </p:nvSpPr>
        <p:spPr>
          <a:xfrm>
            <a:off x="630620" y="2204720"/>
            <a:ext cx="5546792" cy="2060728"/>
          </a:xfrm>
        </p:spPr>
        <p:txBody>
          <a:bodyPr>
            <a:noAutofit/>
          </a:bodyPr>
          <a:lstStyle/>
          <a:p>
            <a:r>
              <a:rPr lang="en-GB" sz="3600" dirty="0"/>
              <a:t>Nature North: </a:t>
            </a:r>
            <a:br>
              <a:rPr lang="en-GB" sz="3600" dirty="0"/>
            </a:br>
            <a:r>
              <a:rPr lang="en-GB" sz="3600" b="0" dirty="0"/>
              <a:t>Investing in Nature for the North</a:t>
            </a:r>
          </a:p>
        </p:txBody>
      </p:sp>
      <p:pic>
        <p:nvPicPr>
          <p:cNvPr id="9" name="Picture Placeholder 8">
            <a:extLst>
              <a:ext uri="{FF2B5EF4-FFF2-40B4-BE49-F238E27FC236}">
                <a16:creationId xmlns:a16="http://schemas.microsoft.com/office/drawing/2014/main" id="{09D38D31-8CD9-427B-C668-26CFFF79F0FB}"/>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a:stretch/>
        </p:blipFill>
        <p:spPr>
          <a:xfrm>
            <a:off x="6872989" y="0"/>
            <a:ext cx="5319011" cy="6858000"/>
          </a:xfrm>
        </p:spPr>
      </p:pic>
      <p:pic>
        <p:nvPicPr>
          <p:cNvPr id="10" name="Graphic 9">
            <a:extLst>
              <a:ext uri="{FF2B5EF4-FFF2-40B4-BE49-F238E27FC236}">
                <a16:creationId xmlns:a16="http://schemas.microsoft.com/office/drawing/2014/main" id="{A8BE4CFC-9D40-0188-90BB-4975B8D5CC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4431" y="368289"/>
            <a:ext cx="3649885" cy="916715"/>
          </a:xfrm>
          <a:prstGeom prst="rect">
            <a:avLst/>
          </a:prstGeom>
        </p:spPr>
      </p:pic>
      <p:sp>
        <p:nvSpPr>
          <p:cNvPr id="5" name="Graphic 3">
            <a:extLst>
              <a:ext uri="{FF2B5EF4-FFF2-40B4-BE49-F238E27FC236}">
                <a16:creationId xmlns:a16="http://schemas.microsoft.com/office/drawing/2014/main" id="{48D501A6-92EF-EE8C-65B0-9DDB5F519226}"/>
              </a:ext>
            </a:extLst>
          </p:cNvPr>
          <p:cNvSpPr/>
          <p:nvPr/>
        </p:nvSpPr>
        <p:spPr>
          <a:xfrm>
            <a:off x="7906032" y="1598872"/>
            <a:ext cx="6743136" cy="8528535"/>
          </a:xfrm>
          <a:custGeom>
            <a:avLst/>
            <a:gdLst>
              <a:gd name="connsiteX0" fmla="*/ 5166290 w 5318969"/>
              <a:gd name="connsiteY0" fmla="*/ 4392308 h 6727287"/>
              <a:gd name="connsiteX1" fmla="*/ 5208769 w 5318969"/>
              <a:gd name="connsiteY1" fmla="*/ 2497081 h 6727287"/>
              <a:gd name="connsiteX2" fmla="*/ 4939352 w 5318969"/>
              <a:gd name="connsiteY2" fmla="*/ 2422288 h 6727287"/>
              <a:gd name="connsiteX3" fmla="*/ 4434422 w 5318969"/>
              <a:gd name="connsiteY3" fmla="*/ 1299260 h 6727287"/>
              <a:gd name="connsiteX4" fmla="*/ 3923119 w 5318969"/>
              <a:gd name="connsiteY4" fmla="*/ 1377240 h 6727287"/>
              <a:gd name="connsiteX5" fmla="*/ 2680765 w 5318969"/>
              <a:gd name="connsiteY5" fmla="*/ 15204 h 6727287"/>
              <a:gd name="connsiteX6" fmla="*/ 2659526 w 5318969"/>
              <a:gd name="connsiteY6" fmla="*/ 0 h 6727287"/>
              <a:gd name="connsiteX7" fmla="*/ 2638286 w 5318969"/>
              <a:gd name="connsiteY7" fmla="*/ 15204 h 6727287"/>
              <a:gd name="connsiteX8" fmla="*/ 1396014 w 5318969"/>
              <a:gd name="connsiteY8" fmla="*/ 1377322 h 6727287"/>
              <a:gd name="connsiteX9" fmla="*/ 884711 w 5318969"/>
              <a:gd name="connsiteY9" fmla="*/ 1299342 h 6727287"/>
              <a:gd name="connsiteX10" fmla="*/ 379781 w 5318969"/>
              <a:gd name="connsiteY10" fmla="*/ 2422370 h 6727287"/>
              <a:gd name="connsiteX11" fmla="*/ 110364 w 5318969"/>
              <a:gd name="connsiteY11" fmla="*/ 2497162 h 6727287"/>
              <a:gd name="connsiteX12" fmla="*/ 152762 w 5318969"/>
              <a:gd name="connsiteY12" fmla="*/ 4392390 h 6727287"/>
              <a:gd name="connsiteX13" fmla="*/ 0 w 5318969"/>
              <a:gd name="connsiteY13" fmla="*/ 4540912 h 6727287"/>
              <a:gd name="connsiteX14" fmla="*/ 1038535 w 5318969"/>
              <a:gd name="connsiteY14" fmla="*/ 6092667 h 6727287"/>
              <a:gd name="connsiteX15" fmla="*/ 4280435 w 5318969"/>
              <a:gd name="connsiteY15" fmla="*/ 6092667 h 6727287"/>
              <a:gd name="connsiteX16" fmla="*/ 5318970 w 5318969"/>
              <a:gd name="connsiteY16" fmla="*/ 4540912 h 6727287"/>
              <a:gd name="connsiteX17" fmla="*/ 5166208 w 5318969"/>
              <a:gd name="connsiteY17" fmla="*/ 4392390 h 67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8969" h="6727287">
                <a:moveTo>
                  <a:pt x="5166290" y="4392308"/>
                </a:moveTo>
                <a:cubicBezTo>
                  <a:pt x="5424106" y="3606458"/>
                  <a:pt x="5208769" y="2497081"/>
                  <a:pt x="5208769" y="2497081"/>
                </a:cubicBezTo>
                <a:cubicBezTo>
                  <a:pt x="5208769" y="2497081"/>
                  <a:pt x="5081495" y="2433895"/>
                  <a:pt x="4939352" y="2422288"/>
                </a:cubicBezTo>
                <a:cubicBezTo>
                  <a:pt x="4710210" y="1765996"/>
                  <a:pt x="4434422" y="1299260"/>
                  <a:pt x="4434422" y="1299260"/>
                </a:cubicBezTo>
                <a:cubicBezTo>
                  <a:pt x="4434422" y="1299260"/>
                  <a:pt x="4226518" y="1289778"/>
                  <a:pt x="3923119" y="1377240"/>
                </a:cubicBezTo>
                <a:cubicBezTo>
                  <a:pt x="3368193" y="528205"/>
                  <a:pt x="2680765" y="15204"/>
                  <a:pt x="2680765" y="15204"/>
                </a:cubicBezTo>
                <a:lnTo>
                  <a:pt x="2659526" y="0"/>
                </a:lnTo>
                <a:lnTo>
                  <a:pt x="2638286" y="15204"/>
                </a:lnTo>
                <a:cubicBezTo>
                  <a:pt x="2638286" y="15204"/>
                  <a:pt x="1950858" y="528205"/>
                  <a:pt x="1396014" y="1377322"/>
                </a:cubicBezTo>
                <a:cubicBezTo>
                  <a:pt x="1092614" y="1289860"/>
                  <a:pt x="884711" y="1299342"/>
                  <a:pt x="884711" y="1299342"/>
                </a:cubicBezTo>
                <a:cubicBezTo>
                  <a:pt x="884711" y="1299342"/>
                  <a:pt x="608842" y="1766078"/>
                  <a:pt x="379781" y="2422370"/>
                </a:cubicBezTo>
                <a:cubicBezTo>
                  <a:pt x="237639" y="2433977"/>
                  <a:pt x="110364" y="2497162"/>
                  <a:pt x="110364" y="2497162"/>
                </a:cubicBezTo>
                <a:cubicBezTo>
                  <a:pt x="110364" y="2497162"/>
                  <a:pt x="-104973" y="3606458"/>
                  <a:pt x="152762" y="4392390"/>
                </a:cubicBezTo>
                <a:cubicBezTo>
                  <a:pt x="152762" y="4392390"/>
                  <a:pt x="35045" y="4471433"/>
                  <a:pt x="0" y="4540912"/>
                </a:cubicBezTo>
                <a:cubicBezTo>
                  <a:pt x="0" y="4540912"/>
                  <a:pt x="341141" y="5400083"/>
                  <a:pt x="1038535" y="6092667"/>
                </a:cubicBezTo>
                <a:cubicBezTo>
                  <a:pt x="1859773" y="6908189"/>
                  <a:pt x="3398010" y="6968922"/>
                  <a:pt x="4280435" y="6092667"/>
                </a:cubicBezTo>
                <a:cubicBezTo>
                  <a:pt x="4977829" y="5400083"/>
                  <a:pt x="5318970" y="4540912"/>
                  <a:pt x="5318970" y="4540912"/>
                </a:cubicBezTo>
                <a:cubicBezTo>
                  <a:pt x="5283924" y="4471433"/>
                  <a:pt x="5166208" y="4392390"/>
                  <a:pt x="5166208" y="4392390"/>
                </a:cubicBezTo>
                <a:close/>
              </a:path>
            </a:pathLst>
          </a:custGeom>
          <a:noFill/>
          <a:ln w="11432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7" name="TextBox 6">
            <a:extLst>
              <a:ext uri="{FF2B5EF4-FFF2-40B4-BE49-F238E27FC236}">
                <a16:creationId xmlns:a16="http://schemas.microsoft.com/office/drawing/2014/main" id="{5460E105-7338-9C19-A55B-3A2DC3F2CB6E}"/>
              </a:ext>
            </a:extLst>
          </p:cNvPr>
          <p:cNvSpPr txBox="1"/>
          <p:nvPr/>
        </p:nvSpPr>
        <p:spPr>
          <a:xfrm>
            <a:off x="630620" y="5863139"/>
            <a:ext cx="42186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hlinkClick r:id="rId6">
                  <a:extLst>
                    <a:ext uri="{A12FA001-AC4F-418D-AE19-62706E023703}">
                      <ahyp:hlinkClr xmlns:ahyp="http://schemas.microsoft.com/office/drawing/2018/hyperlinkcolor" val="tx"/>
                    </a:ext>
                  </a:extLst>
                </a:hlinkClick>
              </a:rPr>
              <a:t>info@naturenorth.org.uk</a:t>
            </a:r>
            <a:endParaRPr kumimoji="0" lang="en-GB" sz="1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rPr>
              <a:t>www.naturenorth.org.uk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anose="02020603050405020304"/>
              <a:ea typeface="+mn-ea"/>
              <a:cs typeface="+mn-cs"/>
            </a:endParaRPr>
          </a:p>
        </p:txBody>
      </p:sp>
      <p:sp>
        <p:nvSpPr>
          <p:cNvPr id="8" name="TextBox 7">
            <a:extLst>
              <a:ext uri="{FF2B5EF4-FFF2-40B4-BE49-F238E27FC236}">
                <a16:creationId xmlns:a16="http://schemas.microsoft.com/office/drawing/2014/main" id="{85D9BBD4-DADA-4C54-A9B4-81E9AAFB5BF9}"/>
              </a:ext>
            </a:extLst>
          </p:cNvPr>
          <p:cNvSpPr txBox="1"/>
          <p:nvPr/>
        </p:nvSpPr>
        <p:spPr>
          <a:xfrm>
            <a:off x="630620" y="4858292"/>
            <a:ext cx="7111109" cy="675186"/>
          </a:xfrm>
          <a:prstGeom prst="rect">
            <a:avLst/>
          </a:prstGeom>
          <a:noFill/>
        </p:spPr>
        <p:txBody>
          <a:bodyPr wrap="square" lIns="74295" tIns="37148" rIns="74295" bIns="37148" rtlCol="0" anchor="t">
            <a:spAutoFit/>
          </a:bodyPr>
          <a:lstStyle/>
          <a:p>
            <a:r>
              <a:rPr lang="en-GB" sz="1950" b="1" dirty="0">
                <a:solidFill>
                  <a:schemeClr val="bg1"/>
                </a:solidFill>
                <a:ea typeface="+mj-ea"/>
                <a:cs typeface="+mj-cs"/>
              </a:rPr>
              <a:t>Steph Hepworth | Tom Burditt</a:t>
            </a:r>
            <a:br>
              <a:rPr lang="en-GB" sz="1950" b="1" dirty="0">
                <a:solidFill>
                  <a:schemeClr val="bg1"/>
                </a:solidFill>
                <a:ea typeface="+mj-ea"/>
                <a:cs typeface="+mj-cs"/>
              </a:rPr>
            </a:br>
            <a:r>
              <a:rPr lang="en-GB" sz="1950" b="1" dirty="0">
                <a:solidFill>
                  <a:schemeClr val="bg1"/>
                </a:solidFill>
                <a:ea typeface="+mj-ea"/>
                <a:cs typeface="+mj-cs"/>
              </a:rPr>
              <a:t>Nature North</a:t>
            </a:r>
            <a:endParaRPr lang="en-GB" sz="1950" dirty="0">
              <a:solidFill>
                <a:schemeClr val="bg1"/>
              </a:solidFill>
              <a:ea typeface="Calibri"/>
              <a:cs typeface="Calibri"/>
            </a:endParaRPr>
          </a:p>
        </p:txBody>
      </p:sp>
    </p:spTree>
    <p:extLst>
      <p:ext uri="{BB962C8B-B14F-4D97-AF65-F5344CB8AC3E}">
        <p14:creationId xmlns:p14="http://schemas.microsoft.com/office/powerpoint/2010/main" val="1400660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C82CB-7CF5-41C9-9907-6C23379BA79A}"/>
              </a:ext>
            </a:extLst>
          </p:cNvPr>
          <p:cNvSpPr>
            <a:spLocks noGrp="1"/>
          </p:cNvSpPr>
          <p:nvPr>
            <p:ph type="title"/>
          </p:nvPr>
        </p:nvSpPr>
        <p:spPr>
          <a:xfrm>
            <a:off x="117514" y="0"/>
            <a:ext cx="7682428" cy="1325563"/>
          </a:xfrm>
        </p:spPr>
        <p:txBody>
          <a:bodyPr>
            <a:normAutofit fontScale="90000"/>
          </a:bodyPr>
          <a:lstStyle/>
          <a:p>
            <a:r>
              <a:rPr lang="en-GB" sz="3600" b="1" dirty="0"/>
              <a:t>Green Northern Connections </a:t>
            </a:r>
            <a:br>
              <a:rPr lang="en-GB" sz="3600" b="1" dirty="0"/>
            </a:br>
            <a:r>
              <a:rPr lang="en-GB" sz="3100" dirty="0"/>
              <a:t>Partnership Building to drive integrated approaches</a:t>
            </a:r>
            <a:endParaRPr lang="en-GB" sz="3600" dirty="0"/>
          </a:p>
        </p:txBody>
      </p:sp>
      <p:pic>
        <p:nvPicPr>
          <p:cNvPr id="8" name="Content Placeholder 7">
            <a:extLst>
              <a:ext uri="{FF2B5EF4-FFF2-40B4-BE49-F238E27FC236}">
                <a16:creationId xmlns:a16="http://schemas.microsoft.com/office/drawing/2014/main" id="{35E9E3B2-5575-4647-9EB4-CD8A9829D6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71538" y="4504509"/>
            <a:ext cx="4328404" cy="2247440"/>
          </a:xfrm>
        </p:spPr>
      </p:pic>
      <p:pic>
        <p:nvPicPr>
          <p:cNvPr id="10" name="Graphic 9">
            <a:extLst>
              <a:ext uri="{FF2B5EF4-FFF2-40B4-BE49-F238E27FC236}">
                <a16:creationId xmlns:a16="http://schemas.microsoft.com/office/drawing/2014/main" id="{9F8D0184-1AD9-41EC-A85A-071E7B30DD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7363" y="5844594"/>
            <a:ext cx="2574874" cy="646712"/>
          </a:xfrm>
          <a:prstGeom prst="rect">
            <a:avLst/>
          </a:prstGeom>
        </p:spPr>
      </p:pic>
      <p:sp>
        <p:nvSpPr>
          <p:cNvPr id="12" name="TextBox 11">
            <a:extLst>
              <a:ext uri="{FF2B5EF4-FFF2-40B4-BE49-F238E27FC236}">
                <a16:creationId xmlns:a16="http://schemas.microsoft.com/office/drawing/2014/main" id="{BF4377A1-2020-4B5D-9E9B-FFCB28CB44DB}"/>
              </a:ext>
            </a:extLst>
          </p:cNvPr>
          <p:cNvSpPr txBox="1"/>
          <p:nvPr/>
        </p:nvSpPr>
        <p:spPr>
          <a:xfrm>
            <a:off x="8328752" y="4770304"/>
            <a:ext cx="3745734" cy="1815882"/>
          </a:xfrm>
          <a:prstGeom prst="rect">
            <a:avLst/>
          </a:prstGeom>
          <a:noFill/>
        </p:spPr>
        <p:txBody>
          <a:bodyPr wrap="square">
            <a:spAutoFit/>
          </a:bodyPr>
          <a:lstStyle/>
          <a:p>
            <a:pPr algn="ctr"/>
            <a:r>
              <a:rPr kumimoji="0" lang="en-US" sz="1600" i="0" u="none" strike="noStrike" kern="1200" cap="none" spc="0" normalizeH="0" baseline="0" noProof="0" dirty="0">
                <a:ln>
                  <a:noFill/>
                </a:ln>
                <a:solidFill>
                  <a:prstClr val="black"/>
                </a:solidFill>
                <a:effectLst/>
                <a:uLnTx/>
                <a:uFillTx/>
                <a:latin typeface="Calibri"/>
                <a:ea typeface="+mn-ea"/>
                <a:cs typeface="+mn-cs"/>
              </a:rPr>
              <a:t>“Greener major infrastructure developments like transport and energy that (more than) mitigate their impacts, build in climate change resilience, and which provide opportunities for improved nature connectivity and public benefit at landscape scale”	</a:t>
            </a:r>
            <a:endParaRPr lang="en-GB" sz="1600" dirty="0"/>
          </a:p>
        </p:txBody>
      </p:sp>
      <p:pic>
        <p:nvPicPr>
          <p:cNvPr id="13" name="Picture 12">
            <a:extLst>
              <a:ext uri="{FF2B5EF4-FFF2-40B4-BE49-F238E27FC236}">
                <a16:creationId xmlns:a16="http://schemas.microsoft.com/office/drawing/2014/main" id="{EACEA523-2D6B-492E-8DFB-85534C661D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7362" y="1651842"/>
            <a:ext cx="3872097" cy="2909869"/>
          </a:xfrm>
          <a:prstGeom prst="rect">
            <a:avLst/>
          </a:prstGeom>
        </p:spPr>
      </p:pic>
      <p:pic>
        <p:nvPicPr>
          <p:cNvPr id="14" name="Picture 13">
            <a:extLst>
              <a:ext uri="{FF2B5EF4-FFF2-40B4-BE49-F238E27FC236}">
                <a16:creationId xmlns:a16="http://schemas.microsoft.com/office/drawing/2014/main" id="{AD201100-2E7D-4620-A10D-5E1537384095}"/>
              </a:ext>
            </a:extLst>
          </p:cNvPr>
          <p:cNvPicPr>
            <a:picLocks noChangeAspect="1"/>
          </p:cNvPicPr>
          <p:nvPr/>
        </p:nvPicPr>
        <p:blipFill rotWithShape="1">
          <a:blip r:embed="rId7"/>
          <a:srcRect l="32473" t="15558" r="21621" b="23515"/>
          <a:stretch/>
        </p:blipFill>
        <p:spPr>
          <a:xfrm>
            <a:off x="4270079" y="1287584"/>
            <a:ext cx="3872097" cy="2890646"/>
          </a:xfrm>
          <a:prstGeom prst="rect">
            <a:avLst/>
          </a:prstGeom>
        </p:spPr>
      </p:pic>
      <p:pic>
        <p:nvPicPr>
          <p:cNvPr id="1026" name="Picture 2">
            <a:extLst>
              <a:ext uri="{FF2B5EF4-FFF2-40B4-BE49-F238E27FC236}">
                <a16:creationId xmlns:a16="http://schemas.microsoft.com/office/drawing/2014/main" id="{02E1F7B4-BB0F-448C-B972-AC64AD25EA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2796" y="2405794"/>
            <a:ext cx="3881690" cy="2090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869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220746-B303-4B79-A4B2-0418A28DA7A7}"/>
              </a:ext>
            </a:extLst>
          </p:cNvPr>
          <p:cNvPicPr>
            <a:picLocks noChangeAspect="1"/>
          </p:cNvPicPr>
          <p:nvPr/>
        </p:nvPicPr>
        <p:blipFill rotWithShape="1">
          <a:blip r:embed="rId2"/>
          <a:srcRect b="20501"/>
          <a:stretch/>
        </p:blipFill>
        <p:spPr>
          <a:xfrm>
            <a:off x="8449900" y="3607358"/>
            <a:ext cx="3749997" cy="2461805"/>
          </a:xfrm>
          <a:prstGeom prst="rect">
            <a:avLst/>
          </a:prstGeom>
        </p:spPr>
      </p:pic>
      <p:pic>
        <p:nvPicPr>
          <p:cNvPr id="7" name="Picture 6">
            <a:extLst>
              <a:ext uri="{FF2B5EF4-FFF2-40B4-BE49-F238E27FC236}">
                <a16:creationId xmlns:a16="http://schemas.microsoft.com/office/drawing/2014/main" id="{2D8F0A50-BAC3-4ED9-B6B1-86974A36E99C}"/>
              </a:ext>
            </a:extLst>
          </p:cNvPr>
          <p:cNvPicPr>
            <a:picLocks noChangeAspect="1"/>
          </p:cNvPicPr>
          <p:nvPr/>
        </p:nvPicPr>
        <p:blipFill>
          <a:blip r:embed="rId3"/>
          <a:stretch>
            <a:fillRect/>
          </a:stretch>
        </p:blipFill>
        <p:spPr>
          <a:xfrm>
            <a:off x="1" y="3906385"/>
            <a:ext cx="8472678" cy="2166889"/>
          </a:xfrm>
          <a:prstGeom prst="rect">
            <a:avLst/>
          </a:prstGeom>
        </p:spPr>
      </p:pic>
      <p:pic>
        <p:nvPicPr>
          <p:cNvPr id="8" name="Picture 7">
            <a:extLst>
              <a:ext uri="{FF2B5EF4-FFF2-40B4-BE49-F238E27FC236}">
                <a16:creationId xmlns:a16="http://schemas.microsoft.com/office/drawing/2014/main" id="{CF3C7703-F53D-4BCC-9B2D-D5D7A75C6CC8}"/>
              </a:ext>
            </a:extLst>
          </p:cNvPr>
          <p:cNvPicPr>
            <a:picLocks noChangeAspect="1"/>
          </p:cNvPicPr>
          <p:nvPr/>
        </p:nvPicPr>
        <p:blipFill>
          <a:blip r:embed="rId4"/>
          <a:stretch>
            <a:fillRect/>
          </a:stretch>
        </p:blipFill>
        <p:spPr>
          <a:xfrm>
            <a:off x="8472679" y="0"/>
            <a:ext cx="3727218" cy="2098050"/>
          </a:xfrm>
          <a:prstGeom prst="rect">
            <a:avLst/>
          </a:prstGeom>
        </p:spPr>
      </p:pic>
      <p:pic>
        <p:nvPicPr>
          <p:cNvPr id="9" name="Picture 8">
            <a:extLst>
              <a:ext uri="{FF2B5EF4-FFF2-40B4-BE49-F238E27FC236}">
                <a16:creationId xmlns:a16="http://schemas.microsoft.com/office/drawing/2014/main" id="{3C74D662-8C9E-49C6-B269-19EF477D374C}"/>
              </a:ext>
            </a:extLst>
          </p:cNvPr>
          <p:cNvPicPr>
            <a:picLocks noChangeAspect="1"/>
          </p:cNvPicPr>
          <p:nvPr/>
        </p:nvPicPr>
        <p:blipFill>
          <a:blip r:embed="rId5"/>
          <a:stretch>
            <a:fillRect/>
          </a:stretch>
        </p:blipFill>
        <p:spPr>
          <a:xfrm>
            <a:off x="8472679" y="2073104"/>
            <a:ext cx="1845408" cy="2461805"/>
          </a:xfrm>
          <a:prstGeom prst="rect">
            <a:avLst/>
          </a:prstGeom>
        </p:spPr>
      </p:pic>
      <p:pic>
        <p:nvPicPr>
          <p:cNvPr id="10" name="Picture 9">
            <a:extLst>
              <a:ext uri="{FF2B5EF4-FFF2-40B4-BE49-F238E27FC236}">
                <a16:creationId xmlns:a16="http://schemas.microsoft.com/office/drawing/2014/main" id="{4752E79E-9970-45A8-A308-DD7DC8F15BD7}"/>
              </a:ext>
            </a:extLst>
          </p:cNvPr>
          <p:cNvPicPr>
            <a:picLocks noChangeAspect="1"/>
          </p:cNvPicPr>
          <p:nvPr/>
        </p:nvPicPr>
        <p:blipFill>
          <a:blip r:embed="rId6"/>
          <a:stretch>
            <a:fillRect/>
          </a:stretch>
        </p:blipFill>
        <p:spPr>
          <a:xfrm>
            <a:off x="10336288" y="2073104"/>
            <a:ext cx="1845408" cy="2465587"/>
          </a:xfrm>
          <a:prstGeom prst="rect">
            <a:avLst/>
          </a:prstGeom>
        </p:spPr>
      </p:pic>
      <p:sp>
        <p:nvSpPr>
          <p:cNvPr id="12" name="TextBox 11">
            <a:extLst>
              <a:ext uri="{FF2B5EF4-FFF2-40B4-BE49-F238E27FC236}">
                <a16:creationId xmlns:a16="http://schemas.microsoft.com/office/drawing/2014/main" id="{2B2E1DD3-308B-408E-A4D2-002D19E9461E}"/>
              </a:ext>
            </a:extLst>
          </p:cNvPr>
          <p:cNvSpPr txBox="1"/>
          <p:nvPr/>
        </p:nvSpPr>
        <p:spPr>
          <a:xfrm>
            <a:off x="73009" y="694626"/>
            <a:ext cx="8399670" cy="329320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B536D"/>
                </a:solidFill>
                <a:effectLst/>
                <a:uLnTx/>
                <a:uFillTx/>
                <a:latin typeface="AbhayaLibre-Regular"/>
                <a:ea typeface="+mn-ea"/>
                <a:cs typeface="+mn-cs"/>
              </a:rPr>
              <a:t>Critical infrastructure operators across the North have already made commitments towards mitigating climate change and improving biodiversity on land that they own - and through operations and services - as part of the UK’s </a:t>
            </a:r>
            <a:r>
              <a:rPr kumimoji="0" lang="en-US" sz="1600" b="1" i="0" u="none" strike="noStrike" kern="0" cap="none" spc="0" normalizeH="0" baseline="0" noProof="0" dirty="0">
                <a:ln>
                  <a:noFill/>
                </a:ln>
                <a:solidFill>
                  <a:srgbClr val="0B536D"/>
                </a:solidFill>
                <a:effectLst/>
                <a:uLnTx/>
                <a:uFillTx/>
                <a:latin typeface="AbhayaLibre-Regular"/>
                <a:ea typeface="+mn-ea"/>
                <a:cs typeface="+mn-cs"/>
              </a:rPr>
              <a:t>n</a:t>
            </a:r>
            <a:r>
              <a:rPr kumimoji="0" lang="en-US" sz="1600" b="1" i="0" u="none" strike="noStrike" kern="0" cap="none" spc="0" normalizeH="0" baseline="0" noProof="0" dirty="0">
                <a:ln>
                  <a:noFill/>
                </a:ln>
                <a:solidFill>
                  <a:srgbClr val="0B536D"/>
                </a:solidFill>
                <a:effectLst/>
                <a:uLnTx/>
                <a:uFillTx/>
                <a:latin typeface="AbhayaLibre-Bold"/>
                <a:ea typeface="+mn-ea"/>
                <a:cs typeface="+mn-cs"/>
              </a:rPr>
              <a:t>ational and global commitments.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0" cap="none" spc="0" normalizeH="0" baseline="0" noProof="0" dirty="0">
              <a:ln>
                <a:noFill/>
              </a:ln>
              <a:solidFill>
                <a:srgbClr val="0B536D"/>
              </a:solidFill>
              <a:effectLst/>
              <a:uLnTx/>
              <a:uFillTx/>
              <a:latin typeface="AbhayaLibre-Bold"/>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B536D"/>
                </a:solidFill>
                <a:effectLst/>
                <a:uLnTx/>
                <a:uFillTx/>
                <a:latin typeface="AbhayaLibre-Regular"/>
                <a:ea typeface="+mn-ea"/>
                <a:cs typeface="+mn-cs"/>
              </a:rPr>
              <a:t>We know we can use nature to </a:t>
            </a:r>
            <a:r>
              <a:rPr kumimoji="0" lang="en-US" sz="1600" b="1" i="0" u="none" strike="noStrike" kern="0" cap="none" spc="0" normalizeH="0" baseline="0" noProof="0" dirty="0">
                <a:ln>
                  <a:noFill/>
                </a:ln>
                <a:solidFill>
                  <a:srgbClr val="0B536D"/>
                </a:solidFill>
                <a:effectLst/>
                <a:uLnTx/>
                <a:uFillTx/>
                <a:latin typeface="AbhayaLibre-Bold"/>
                <a:ea typeface="+mn-ea"/>
                <a:cs typeface="+mn-cs"/>
              </a:rPr>
              <a:t>de-risk </a:t>
            </a:r>
            <a:r>
              <a:rPr kumimoji="0" lang="en-US" sz="1600" b="0" i="0" u="none" strike="noStrike" kern="0" cap="none" spc="0" normalizeH="0" baseline="0" noProof="0" dirty="0">
                <a:ln>
                  <a:noFill/>
                </a:ln>
                <a:solidFill>
                  <a:srgbClr val="0B536D"/>
                </a:solidFill>
                <a:effectLst/>
                <a:uLnTx/>
                <a:uFillTx/>
                <a:latin typeface="AbhayaLibre-Regular"/>
                <a:ea typeface="+mn-ea"/>
                <a:cs typeface="+mn-cs"/>
              </a:rPr>
              <a:t>our road, rail, energy and water services, boost resilience to disruption and avoid costs linked to a changing climate and environmental risk (e.g. flooding, drought, pollution).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B536D"/>
              </a:solidFill>
              <a:effectLst/>
              <a:uLnTx/>
              <a:uFillTx/>
              <a:latin typeface="AbhayaLibre-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B536D"/>
                </a:solidFill>
                <a:effectLst/>
                <a:uLnTx/>
                <a:uFillTx/>
                <a:latin typeface="AbhayaLibre-Regular"/>
                <a:ea typeface="+mn-ea"/>
                <a:cs typeface="+mn-cs"/>
              </a:rPr>
              <a:t>Habitat recovery also provides the opportunity to </a:t>
            </a:r>
            <a:r>
              <a:rPr kumimoji="0" lang="en-US" sz="1600" b="1" i="0" u="none" strike="noStrike" kern="0" cap="none" spc="0" normalizeH="0" baseline="0" noProof="0" dirty="0">
                <a:ln>
                  <a:noFill/>
                </a:ln>
                <a:solidFill>
                  <a:srgbClr val="0B536D"/>
                </a:solidFill>
                <a:effectLst/>
                <a:uLnTx/>
                <a:uFillTx/>
                <a:latin typeface="AbhayaLibre-Bold"/>
                <a:ea typeface="+mn-ea"/>
                <a:cs typeface="+mn-cs"/>
              </a:rPr>
              <a:t>mitigate </a:t>
            </a:r>
            <a:r>
              <a:rPr kumimoji="0" lang="en-US" sz="1600" b="0" i="0" u="none" strike="noStrike" kern="0" cap="none" spc="0" normalizeH="0" baseline="0" noProof="0" dirty="0">
                <a:ln>
                  <a:noFill/>
                </a:ln>
                <a:solidFill>
                  <a:srgbClr val="0B536D"/>
                </a:solidFill>
                <a:effectLst/>
                <a:uLnTx/>
                <a:uFillTx/>
                <a:latin typeface="AbhayaLibre-Regular"/>
                <a:ea typeface="+mn-ea"/>
                <a:cs typeface="+mn-cs"/>
              </a:rPr>
              <a:t>the impacts of infrastructure build and operation.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B536D"/>
              </a:solidFill>
              <a:effectLst/>
              <a:uLnTx/>
              <a:uFillTx/>
              <a:latin typeface="AbhayaLibre-Regular"/>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rgbClr val="0B536D"/>
                </a:solidFill>
                <a:effectLst/>
                <a:uLnTx/>
                <a:uFillTx/>
                <a:latin typeface="AbhayaLibre-Regular"/>
                <a:ea typeface="+mn-ea"/>
                <a:cs typeface="+mn-cs"/>
              </a:rPr>
              <a:t>If properly planned and coordinated, we can do all this in a way that enables greater ecological connectivity: enabling species to move around the region as easily as people can!</a:t>
            </a:r>
            <a:endParaRPr kumimoji="0" lang="en-GB" sz="1600" b="0" i="0" u="none" strike="noStrike" kern="0" cap="none" spc="0" normalizeH="0" baseline="0" noProof="0" dirty="0">
              <a:ln>
                <a:noFill/>
              </a:ln>
              <a:solidFill>
                <a:prstClr val="black"/>
              </a:solidFill>
              <a:effectLst/>
              <a:uLnTx/>
              <a:uFillTx/>
              <a:latin typeface="Calibri"/>
              <a:ea typeface="+mn-ea"/>
              <a:cs typeface="+mn-cs"/>
            </a:endParaRPr>
          </a:p>
        </p:txBody>
      </p:sp>
      <p:sp>
        <p:nvSpPr>
          <p:cNvPr id="13" name="Title 7">
            <a:extLst>
              <a:ext uri="{FF2B5EF4-FFF2-40B4-BE49-F238E27FC236}">
                <a16:creationId xmlns:a16="http://schemas.microsoft.com/office/drawing/2014/main" id="{237A73C0-7C49-4940-9967-8A994F0EC74D}"/>
              </a:ext>
            </a:extLst>
          </p:cNvPr>
          <p:cNvSpPr>
            <a:spLocks noGrp="1"/>
          </p:cNvSpPr>
          <p:nvPr>
            <p:ph type="title"/>
          </p:nvPr>
        </p:nvSpPr>
        <p:spPr>
          <a:xfrm>
            <a:off x="0" y="-67897"/>
            <a:ext cx="8472679" cy="852623"/>
          </a:xfrm>
        </p:spPr>
        <p:txBody>
          <a:bodyPr/>
          <a:lstStyle/>
          <a:p>
            <a:r>
              <a:rPr lang="en-US" sz="3600" b="0" dirty="0">
                <a:latin typeface="AbhayaLibre-Regular"/>
              </a:rPr>
              <a:t>Green Northern Connections</a:t>
            </a:r>
            <a:endParaRPr lang="en-GB" sz="3600" b="0" dirty="0">
              <a:latin typeface="AbhayaLibre-Regular"/>
            </a:endParaRPr>
          </a:p>
        </p:txBody>
      </p:sp>
    </p:spTree>
    <p:extLst>
      <p:ext uri="{BB962C8B-B14F-4D97-AF65-F5344CB8AC3E}">
        <p14:creationId xmlns:p14="http://schemas.microsoft.com/office/powerpoint/2010/main" val="163454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0C82CB-7CF5-41C9-9907-6C23379BA79A}"/>
              </a:ext>
            </a:extLst>
          </p:cNvPr>
          <p:cNvSpPr>
            <a:spLocks noGrp="1"/>
          </p:cNvSpPr>
          <p:nvPr>
            <p:ph type="title"/>
          </p:nvPr>
        </p:nvSpPr>
        <p:spPr>
          <a:xfrm>
            <a:off x="117514" y="0"/>
            <a:ext cx="7682428" cy="1325563"/>
          </a:xfrm>
        </p:spPr>
        <p:txBody>
          <a:bodyPr>
            <a:normAutofit fontScale="90000"/>
          </a:bodyPr>
          <a:lstStyle/>
          <a:p>
            <a:r>
              <a:rPr lang="en-GB" sz="3600" b="1" dirty="0"/>
              <a:t>Green Northern Connections </a:t>
            </a:r>
            <a:br>
              <a:rPr lang="en-GB" sz="3600" b="1" dirty="0"/>
            </a:br>
            <a:r>
              <a:rPr lang="en-GB" sz="3100" dirty="0"/>
              <a:t>Partnership Building to drive integrated approaches</a:t>
            </a:r>
            <a:endParaRPr lang="en-GB" sz="3600" dirty="0"/>
          </a:p>
        </p:txBody>
      </p:sp>
      <p:pic>
        <p:nvPicPr>
          <p:cNvPr id="8" name="Content Placeholder 7">
            <a:extLst>
              <a:ext uri="{FF2B5EF4-FFF2-40B4-BE49-F238E27FC236}">
                <a16:creationId xmlns:a16="http://schemas.microsoft.com/office/drawing/2014/main" id="{35E9E3B2-5575-4647-9EB4-CD8A9829D6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8806" y="209321"/>
            <a:ext cx="3685680" cy="1913718"/>
          </a:xfrm>
        </p:spPr>
      </p:pic>
      <p:sp>
        <p:nvSpPr>
          <p:cNvPr id="9" name="TextBox 8">
            <a:extLst>
              <a:ext uri="{FF2B5EF4-FFF2-40B4-BE49-F238E27FC236}">
                <a16:creationId xmlns:a16="http://schemas.microsoft.com/office/drawing/2014/main" id="{8C75D4B4-4895-4353-8DE2-128597B11292}"/>
              </a:ext>
            </a:extLst>
          </p:cNvPr>
          <p:cNvSpPr txBox="1"/>
          <p:nvPr/>
        </p:nvSpPr>
        <p:spPr>
          <a:xfrm>
            <a:off x="5545316" y="1613570"/>
            <a:ext cx="4072330" cy="300148"/>
          </a:xfrm>
          <a:prstGeom prst="rect">
            <a:avLst/>
          </a:prstGeom>
          <a:noFill/>
        </p:spPr>
        <p:txBody>
          <a:bodyPr wrap="square" lIns="74295" tIns="37148" rIns="74295" bIns="37148" rtlCol="0" anchor="t">
            <a:spAutoFit/>
          </a:bodyPr>
          <a:lstStyle/>
          <a:p>
            <a:pPr marL="232178" indent="-232178">
              <a:buFont typeface="Arial" panose="020B0604020202020204" pitchFamily="34" charset="0"/>
              <a:buChar char="•"/>
            </a:pPr>
            <a:endParaRPr lang="en-GB" sz="1463" b="1" dirty="0">
              <a:solidFill>
                <a:srgbClr val="0B526C"/>
              </a:solidFill>
            </a:endParaRPr>
          </a:p>
        </p:txBody>
      </p:sp>
      <p:graphicFrame>
        <p:nvGraphicFramePr>
          <p:cNvPr id="6" name="Diagram 5">
            <a:extLst>
              <a:ext uri="{FF2B5EF4-FFF2-40B4-BE49-F238E27FC236}">
                <a16:creationId xmlns:a16="http://schemas.microsoft.com/office/drawing/2014/main" id="{B2015B92-99F9-48E7-AF79-BDEE2FCEA2AD}"/>
              </a:ext>
            </a:extLst>
          </p:cNvPr>
          <p:cNvGraphicFramePr/>
          <p:nvPr/>
        </p:nvGraphicFramePr>
        <p:xfrm>
          <a:off x="-973157" y="1325563"/>
          <a:ext cx="12074486" cy="5144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Graphic 9">
            <a:extLst>
              <a:ext uri="{FF2B5EF4-FFF2-40B4-BE49-F238E27FC236}">
                <a16:creationId xmlns:a16="http://schemas.microsoft.com/office/drawing/2014/main" id="{9F8D0184-1AD9-41EC-A85A-071E7B30DD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16789" y="2201725"/>
            <a:ext cx="2574874" cy="646712"/>
          </a:xfrm>
          <a:prstGeom prst="rect">
            <a:avLst/>
          </a:prstGeom>
        </p:spPr>
      </p:pic>
      <p:sp>
        <p:nvSpPr>
          <p:cNvPr id="12" name="TextBox 11">
            <a:extLst>
              <a:ext uri="{FF2B5EF4-FFF2-40B4-BE49-F238E27FC236}">
                <a16:creationId xmlns:a16="http://schemas.microsoft.com/office/drawing/2014/main" id="{BF4377A1-2020-4B5D-9E9B-FFCB28CB44DB}"/>
              </a:ext>
            </a:extLst>
          </p:cNvPr>
          <p:cNvSpPr txBox="1"/>
          <p:nvPr/>
        </p:nvSpPr>
        <p:spPr>
          <a:xfrm>
            <a:off x="8846882" y="2991749"/>
            <a:ext cx="3114688" cy="1200329"/>
          </a:xfrm>
          <a:prstGeom prst="rect">
            <a:avLst/>
          </a:prstGeom>
          <a:noFill/>
        </p:spPr>
        <p:txBody>
          <a:bodyPr wrap="square">
            <a:spAutoFit/>
          </a:bodyPr>
          <a:lstStyle/>
          <a:p>
            <a:pPr algn="ctr"/>
            <a:r>
              <a:rPr kumimoji="0" lang="en-US" sz="1200" b="1" i="0" u="none" strike="noStrike" kern="1200" cap="none" spc="0" normalizeH="0" baseline="0" noProof="0" dirty="0">
                <a:ln>
                  <a:noFill/>
                </a:ln>
                <a:solidFill>
                  <a:prstClr val="black"/>
                </a:solidFill>
                <a:effectLst/>
                <a:uLnTx/>
                <a:uFillTx/>
                <a:latin typeface="Calibri"/>
                <a:ea typeface="+mn-ea"/>
                <a:cs typeface="+mn-cs"/>
              </a:rPr>
              <a:t>“Greener major infrastructure developments like transport and energy that (more than) mitigate their impacts, build in climate change resilience, and which provide opportunities for improved nature connectivity and public benefit at landscape scale”	</a:t>
            </a:r>
            <a:endParaRPr lang="en-GB" sz="1200" dirty="0"/>
          </a:p>
        </p:txBody>
      </p:sp>
    </p:spTree>
    <p:extLst>
      <p:ext uri="{BB962C8B-B14F-4D97-AF65-F5344CB8AC3E}">
        <p14:creationId xmlns:p14="http://schemas.microsoft.com/office/powerpoint/2010/main" val="238604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a city&#10;&#10;AI-generated content may be incorrect.">
            <a:extLst>
              <a:ext uri="{FF2B5EF4-FFF2-40B4-BE49-F238E27FC236}">
                <a16:creationId xmlns:a16="http://schemas.microsoft.com/office/drawing/2014/main" id="{3CE6DFFD-5E37-EC68-74FC-543A8159363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835654"/>
            <a:ext cx="12192000" cy="6022346"/>
          </a:xfrm>
          <a:prstGeom prst="rect">
            <a:avLst/>
          </a:prstGeom>
        </p:spPr>
      </p:pic>
      <p:sp>
        <p:nvSpPr>
          <p:cNvPr id="7" name="TextBox 6">
            <a:extLst>
              <a:ext uri="{FF2B5EF4-FFF2-40B4-BE49-F238E27FC236}">
                <a16:creationId xmlns:a16="http://schemas.microsoft.com/office/drawing/2014/main" id="{B173CE4F-D821-3F75-350C-A8D34E0BDDB6}"/>
              </a:ext>
            </a:extLst>
          </p:cNvPr>
          <p:cNvSpPr txBox="1"/>
          <p:nvPr/>
        </p:nvSpPr>
        <p:spPr>
          <a:xfrm>
            <a:off x="955409" y="373989"/>
            <a:ext cx="7744708" cy="461665"/>
          </a:xfrm>
          <a:prstGeom prst="rect">
            <a:avLst/>
          </a:prstGeom>
          <a:noFill/>
        </p:spPr>
        <p:txBody>
          <a:bodyPr wrap="square" rtlCol="0">
            <a:spAutoFit/>
          </a:bodyPr>
          <a:lstStyle/>
          <a:p>
            <a:pPr marL="9525"/>
            <a:r>
              <a:rPr lang="en-GB" sz="2400" dirty="0">
                <a:solidFill>
                  <a:srgbClr val="0B536C"/>
                </a:solidFill>
                <a:effectLst/>
                <a:latin typeface="Staatliches" pitchFamily="2" charset="0"/>
              </a:rPr>
              <a:t>Green Northern Connections concept</a:t>
            </a:r>
          </a:p>
        </p:txBody>
      </p:sp>
      <p:pic>
        <p:nvPicPr>
          <p:cNvPr id="12" name="Picture 11">
            <a:extLst>
              <a:ext uri="{FF2B5EF4-FFF2-40B4-BE49-F238E27FC236}">
                <a16:creationId xmlns:a16="http://schemas.microsoft.com/office/drawing/2014/main" id="{FF22729E-51D9-A067-F320-7EC30ADD30B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0393" y="2316021"/>
            <a:ext cx="1866838" cy="1631027"/>
          </a:xfrm>
          <a:prstGeom prst="rect">
            <a:avLst/>
          </a:prstGeom>
        </p:spPr>
      </p:pic>
      <p:pic>
        <p:nvPicPr>
          <p:cNvPr id="10" name="Picture 9">
            <a:extLst>
              <a:ext uri="{FF2B5EF4-FFF2-40B4-BE49-F238E27FC236}">
                <a16:creationId xmlns:a16="http://schemas.microsoft.com/office/drawing/2014/main" id="{B8EB0729-BC33-85B0-1473-E1C8D80FA2F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282907" y="292183"/>
            <a:ext cx="2701811" cy="2701811"/>
          </a:xfrm>
          <a:prstGeom prst="ellipse">
            <a:avLst/>
          </a:prstGeom>
          <a:ln w="38100">
            <a:solidFill>
              <a:schemeClr val="tx2"/>
            </a:solidFill>
          </a:ln>
        </p:spPr>
      </p:pic>
    </p:spTree>
    <p:extLst>
      <p:ext uri="{BB962C8B-B14F-4D97-AF65-F5344CB8AC3E}">
        <p14:creationId xmlns:p14="http://schemas.microsoft.com/office/powerpoint/2010/main" val="1825539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0BB29-93BC-CD2C-F972-8D92807A18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5CD5B68-7A6D-8532-FE50-A34CFE2B1A1C}"/>
              </a:ext>
            </a:extLst>
          </p:cNvPr>
          <p:cNvSpPr>
            <a:spLocks noGrp="1"/>
          </p:cNvSpPr>
          <p:nvPr>
            <p:ph type="title"/>
          </p:nvPr>
        </p:nvSpPr>
        <p:spPr>
          <a:xfrm>
            <a:off x="304801" y="-126331"/>
            <a:ext cx="11342293" cy="1325563"/>
          </a:xfrm>
        </p:spPr>
        <p:txBody>
          <a:bodyPr>
            <a:normAutofit/>
          </a:bodyPr>
          <a:lstStyle/>
          <a:p>
            <a:r>
              <a:rPr lang="en-GB" sz="3600" b="1" dirty="0"/>
              <a:t>Why are infrastructure organisations working with us?</a:t>
            </a:r>
          </a:p>
        </p:txBody>
      </p:sp>
      <p:sp>
        <p:nvSpPr>
          <p:cNvPr id="9" name="TextBox 8">
            <a:extLst>
              <a:ext uri="{FF2B5EF4-FFF2-40B4-BE49-F238E27FC236}">
                <a16:creationId xmlns:a16="http://schemas.microsoft.com/office/drawing/2014/main" id="{CFCF31EE-DE78-D457-703F-BC73013A8A67}"/>
              </a:ext>
            </a:extLst>
          </p:cNvPr>
          <p:cNvSpPr txBox="1"/>
          <p:nvPr/>
        </p:nvSpPr>
        <p:spPr>
          <a:xfrm>
            <a:off x="5545316" y="1613570"/>
            <a:ext cx="4072330" cy="300148"/>
          </a:xfrm>
          <a:prstGeom prst="rect">
            <a:avLst/>
          </a:prstGeom>
          <a:noFill/>
        </p:spPr>
        <p:txBody>
          <a:bodyPr wrap="square" lIns="74295" tIns="37148" rIns="74295" bIns="37148" rtlCol="0" anchor="t">
            <a:spAutoFit/>
          </a:bodyPr>
          <a:lstStyle/>
          <a:p>
            <a:pPr marL="232178" indent="-232178">
              <a:buFont typeface="Arial" panose="020B0604020202020204" pitchFamily="34" charset="0"/>
              <a:buChar char="•"/>
            </a:pPr>
            <a:endParaRPr lang="en-GB" sz="1463" b="1" dirty="0">
              <a:solidFill>
                <a:srgbClr val="0B526C"/>
              </a:solidFill>
            </a:endParaRPr>
          </a:p>
        </p:txBody>
      </p:sp>
      <p:graphicFrame>
        <p:nvGraphicFramePr>
          <p:cNvPr id="4" name="Table 3">
            <a:extLst>
              <a:ext uri="{FF2B5EF4-FFF2-40B4-BE49-F238E27FC236}">
                <a16:creationId xmlns:a16="http://schemas.microsoft.com/office/drawing/2014/main" id="{06C891CC-C1DC-8BAC-409D-F3E8BD8B6557}"/>
              </a:ext>
            </a:extLst>
          </p:cNvPr>
          <p:cNvGraphicFramePr>
            <a:graphicFrameLocks noGrp="1"/>
          </p:cNvGraphicFramePr>
          <p:nvPr>
            <p:extLst>
              <p:ext uri="{D42A27DB-BD31-4B8C-83A1-F6EECF244321}">
                <p14:modId xmlns:p14="http://schemas.microsoft.com/office/powerpoint/2010/main" val="2785902739"/>
              </p:ext>
            </p:extLst>
          </p:nvPr>
        </p:nvGraphicFramePr>
        <p:xfrm>
          <a:off x="304801" y="835165"/>
          <a:ext cx="9564292" cy="6022835"/>
        </p:xfrm>
        <a:graphic>
          <a:graphicData uri="http://schemas.openxmlformats.org/drawingml/2006/table">
            <a:tbl>
              <a:tblPr firstRow="1" bandRow="1">
                <a:tableStyleId>{5C22544A-7EE6-4342-B048-85BDC9FD1C3A}</a:tableStyleId>
              </a:tblPr>
              <a:tblGrid>
                <a:gridCol w="2391073">
                  <a:extLst>
                    <a:ext uri="{9D8B030D-6E8A-4147-A177-3AD203B41FA5}">
                      <a16:colId xmlns:a16="http://schemas.microsoft.com/office/drawing/2014/main" val="4188629758"/>
                    </a:ext>
                  </a:extLst>
                </a:gridCol>
                <a:gridCol w="2391073">
                  <a:extLst>
                    <a:ext uri="{9D8B030D-6E8A-4147-A177-3AD203B41FA5}">
                      <a16:colId xmlns:a16="http://schemas.microsoft.com/office/drawing/2014/main" val="4082782735"/>
                    </a:ext>
                  </a:extLst>
                </a:gridCol>
                <a:gridCol w="2391073">
                  <a:extLst>
                    <a:ext uri="{9D8B030D-6E8A-4147-A177-3AD203B41FA5}">
                      <a16:colId xmlns:a16="http://schemas.microsoft.com/office/drawing/2014/main" val="3041108012"/>
                    </a:ext>
                  </a:extLst>
                </a:gridCol>
                <a:gridCol w="2391073">
                  <a:extLst>
                    <a:ext uri="{9D8B030D-6E8A-4147-A177-3AD203B41FA5}">
                      <a16:colId xmlns:a16="http://schemas.microsoft.com/office/drawing/2014/main" val="4278692418"/>
                    </a:ext>
                  </a:extLst>
                </a:gridCol>
              </a:tblGrid>
              <a:tr h="1118447">
                <a:tc>
                  <a:txBody>
                    <a:bodyPr/>
                    <a:lstStyle/>
                    <a:p>
                      <a:r>
                        <a:rPr lang="en-GB" dirty="0"/>
                        <a:t>Help meet – and target – biodiversity commitments for maximum impact</a:t>
                      </a:r>
                    </a:p>
                  </a:txBody>
                  <a:tcPr/>
                </a:tc>
                <a:tc>
                  <a:txBody>
                    <a:bodyPr/>
                    <a:lstStyle/>
                    <a:p>
                      <a:r>
                        <a:rPr lang="en-GB" dirty="0"/>
                        <a:t>Reductions in pollution and impact</a:t>
                      </a:r>
                    </a:p>
                  </a:txBody>
                  <a:tcPr/>
                </a:tc>
                <a:tc>
                  <a:txBody>
                    <a:bodyPr/>
                    <a:lstStyle/>
                    <a:p>
                      <a:r>
                        <a:rPr lang="en-GB" dirty="0"/>
                        <a:t>Increased resilience and reduced risk to the network</a:t>
                      </a:r>
                    </a:p>
                  </a:txBody>
                  <a:tcPr/>
                </a:tc>
                <a:tc>
                  <a:txBody>
                    <a:bodyPr/>
                    <a:lstStyle/>
                    <a:p>
                      <a:endParaRPr lang="en-GB" dirty="0"/>
                    </a:p>
                  </a:txBody>
                  <a:tcPr/>
                </a:tc>
                <a:extLst>
                  <a:ext uri="{0D108BD9-81ED-4DB2-BD59-A6C34878D82A}">
                    <a16:rowId xmlns:a16="http://schemas.microsoft.com/office/drawing/2014/main" val="2957426378"/>
                  </a:ext>
                </a:extLst>
              </a:tr>
              <a:tr h="698148">
                <a:tc>
                  <a:txBody>
                    <a:bodyPr/>
                    <a:lstStyle/>
                    <a:p>
                      <a:r>
                        <a:rPr lang="en-GB" dirty="0"/>
                        <a:t>CSR and above statutory commitments</a:t>
                      </a:r>
                    </a:p>
                  </a:txBody>
                  <a:tcPr/>
                </a:tc>
                <a:tc>
                  <a:txBody>
                    <a:bodyPr/>
                    <a:lstStyle/>
                    <a:p>
                      <a:r>
                        <a:rPr lang="en-GB" dirty="0"/>
                        <a:t>Noise and light</a:t>
                      </a:r>
                    </a:p>
                  </a:txBody>
                  <a:tcPr/>
                </a:tc>
                <a:tc>
                  <a:txBody>
                    <a:bodyPr/>
                    <a:lstStyle/>
                    <a:p>
                      <a:r>
                        <a:rPr lang="en-GB" dirty="0"/>
                        <a:t>Natural flood management</a:t>
                      </a:r>
                    </a:p>
                  </a:txBody>
                  <a:tcPr/>
                </a:tc>
                <a:tc>
                  <a:txBody>
                    <a:bodyPr/>
                    <a:lstStyle/>
                    <a:p>
                      <a:r>
                        <a:rPr lang="en-GB" dirty="0"/>
                        <a:t>Good news stories</a:t>
                      </a:r>
                    </a:p>
                  </a:txBody>
                  <a:tcPr/>
                </a:tc>
                <a:extLst>
                  <a:ext uri="{0D108BD9-81ED-4DB2-BD59-A6C34878D82A}">
                    <a16:rowId xmlns:a16="http://schemas.microsoft.com/office/drawing/2014/main" val="3122779122"/>
                  </a:ext>
                </a:extLst>
              </a:tr>
              <a:tr h="1118447">
                <a:tc>
                  <a:txBody>
                    <a:bodyPr/>
                    <a:lstStyle/>
                    <a:p>
                      <a:r>
                        <a:rPr lang="en-GB" dirty="0"/>
                        <a:t>Insetting BNG</a:t>
                      </a:r>
                    </a:p>
                  </a:txBody>
                  <a:tcPr/>
                </a:tc>
                <a:tc>
                  <a:txBody>
                    <a:bodyPr/>
                    <a:lstStyle/>
                    <a:p>
                      <a:r>
                        <a:rPr lang="en-GB" dirty="0"/>
                        <a:t>Air and CO2</a:t>
                      </a:r>
                    </a:p>
                  </a:txBody>
                  <a:tcPr/>
                </a:tc>
                <a:tc>
                  <a:txBody>
                    <a:bodyPr/>
                    <a:lstStyle/>
                    <a:p>
                      <a:r>
                        <a:rPr lang="en-GB" dirty="0"/>
                        <a:t>Increased tolerance to heat and drought (nature cools and dampens)</a:t>
                      </a:r>
                    </a:p>
                  </a:txBody>
                  <a:tcPr/>
                </a:tc>
                <a:tc>
                  <a:txBody>
                    <a:bodyPr/>
                    <a:lstStyle/>
                    <a:p>
                      <a:r>
                        <a:rPr lang="en-US" dirty="0"/>
                        <a:t>Enabling collaborative work and sharing of best practice</a:t>
                      </a:r>
                    </a:p>
                    <a:p>
                      <a:endParaRPr lang="en-GB" dirty="0"/>
                    </a:p>
                  </a:txBody>
                  <a:tcPr/>
                </a:tc>
                <a:extLst>
                  <a:ext uri="{0D108BD9-81ED-4DB2-BD59-A6C34878D82A}">
                    <a16:rowId xmlns:a16="http://schemas.microsoft.com/office/drawing/2014/main" val="1202571505"/>
                  </a:ext>
                </a:extLst>
              </a:tr>
              <a:tr h="1118447">
                <a:tc>
                  <a:txBody>
                    <a:bodyPr/>
                    <a:lstStyle/>
                    <a:p>
                      <a:r>
                        <a:rPr lang="en-GB" dirty="0"/>
                        <a:t>Offsetting BNG</a:t>
                      </a:r>
                    </a:p>
                    <a:p>
                      <a:r>
                        <a:rPr lang="en-GB" dirty="0"/>
                        <a:t>(5000ha needed across the North)</a:t>
                      </a:r>
                    </a:p>
                  </a:txBody>
                  <a:tcPr/>
                </a:tc>
                <a:tc>
                  <a:txBody>
                    <a:bodyPr/>
                    <a:lstStyle/>
                    <a:p>
                      <a:r>
                        <a:rPr lang="en-GB" dirty="0"/>
                        <a:t>Water</a:t>
                      </a:r>
                    </a:p>
                  </a:txBody>
                  <a:tcPr/>
                </a:tc>
                <a:tc>
                  <a:txBody>
                    <a:bodyPr/>
                    <a:lstStyle/>
                    <a:p>
                      <a:r>
                        <a:rPr lang="en-GB" dirty="0"/>
                        <a:t>Creative practical solutions, e.g. trackside ponds for signals</a:t>
                      </a:r>
                    </a:p>
                  </a:txBody>
                  <a:tcPr/>
                </a:tc>
                <a:tc>
                  <a:txBody>
                    <a:bodyPr/>
                    <a:lstStyle/>
                    <a:p>
                      <a:r>
                        <a:rPr lang="en-US" dirty="0"/>
                        <a:t>Escrow compliance for offsite works</a:t>
                      </a:r>
                    </a:p>
                    <a:p>
                      <a:endParaRPr lang="en-GB" dirty="0"/>
                    </a:p>
                  </a:txBody>
                  <a:tcPr/>
                </a:tc>
                <a:extLst>
                  <a:ext uri="{0D108BD9-81ED-4DB2-BD59-A6C34878D82A}">
                    <a16:rowId xmlns:a16="http://schemas.microsoft.com/office/drawing/2014/main" val="836207529"/>
                  </a:ext>
                </a:extLst>
              </a:tr>
              <a:tr h="677333">
                <a:tc>
                  <a:txBody>
                    <a:bodyPr/>
                    <a:lstStyle/>
                    <a:p>
                      <a:r>
                        <a:rPr lang="en-GB" dirty="0"/>
                        <a:t>Sales of BNG</a:t>
                      </a:r>
                    </a:p>
                  </a:txBody>
                  <a:tcPr/>
                </a:tc>
                <a:tc>
                  <a:txBody>
                    <a:bodyPr/>
                    <a:lstStyle/>
                    <a:p>
                      <a:r>
                        <a:rPr lang="en-GB" dirty="0"/>
                        <a:t>Nature-based routes to net zero</a:t>
                      </a:r>
                    </a:p>
                  </a:txBody>
                  <a:tcPr/>
                </a:tc>
                <a:tc>
                  <a:txBody>
                    <a:bodyPr/>
                    <a:lstStyle/>
                    <a:p>
                      <a:r>
                        <a:rPr lang="en-GB" dirty="0"/>
                        <a:t>Coastal and riverine erosion</a:t>
                      </a:r>
                    </a:p>
                  </a:txBody>
                  <a:tcPr/>
                </a:tc>
                <a:tc>
                  <a:txBody>
                    <a:bodyPr/>
                    <a:lstStyle/>
                    <a:p>
                      <a:r>
                        <a:rPr lang="en-GB" b="1" dirty="0">
                          <a:solidFill>
                            <a:schemeClr val="bg1"/>
                          </a:solidFill>
                        </a:rPr>
                        <a:t>Bring in funding to tip cost benefit analysis in favour of green not grey solutions</a:t>
                      </a:r>
                    </a:p>
                  </a:txBody>
                  <a:tcPr>
                    <a:solidFill>
                      <a:srgbClr val="FF0000"/>
                    </a:solidFill>
                  </a:tcPr>
                </a:tc>
                <a:extLst>
                  <a:ext uri="{0D108BD9-81ED-4DB2-BD59-A6C34878D82A}">
                    <a16:rowId xmlns:a16="http://schemas.microsoft.com/office/drawing/2014/main" val="3019875462"/>
                  </a:ext>
                </a:extLst>
              </a:tr>
              <a:tr h="631613">
                <a:tc>
                  <a:txBody>
                    <a:bodyPr/>
                    <a:lstStyle/>
                    <a:p>
                      <a:r>
                        <a:rPr lang="en-GB" dirty="0"/>
                        <a:t>Management of existing mitigation sites</a:t>
                      </a:r>
                    </a:p>
                  </a:txBody>
                  <a:tcPr/>
                </a:tc>
                <a:tc>
                  <a:txBody>
                    <a:bodyPr/>
                    <a:lstStyle/>
                    <a:p>
                      <a:endParaRPr lang="en-GB" dirty="0"/>
                    </a:p>
                  </a:txBody>
                  <a:tcPr/>
                </a:tc>
                <a:tc>
                  <a:txBody>
                    <a:bodyPr/>
                    <a:lstStyle/>
                    <a:p>
                      <a:endParaRPr lang="en-GB" dirty="0"/>
                    </a:p>
                  </a:txBody>
                  <a:tcPr/>
                </a:tc>
                <a:tc>
                  <a:txBody>
                    <a:bodyPr/>
                    <a:lstStyle/>
                    <a:p>
                      <a:r>
                        <a:rPr lang="en-GB" dirty="0"/>
                        <a:t>Management advice e.g. grass cuttings</a:t>
                      </a:r>
                    </a:p>
                  </a:txBody>
                  <a:tcPr/>
                </a:tc>
                <a:extLst>
                  <a:ext uri="{0D108BD9-81ED-4DB2-BD59-A6C34878D82A}">
                    <a16:rowId xmlns:a16="http://schemas.microsoft.com/office/drawing/2014/main" val="2610804562"/>
                  </a:ext>
                </a:extLst>
              </a:tr>
            </a:tbl>
          </a:graphicData>
        </a:graphic>
      </p:graphicFrame>
    </p:spTree>
    <p:extLst>
      <p:ext uri="{BB962C8B-B14F-4D97-AF65-F5344CB8AC3E}">
        <p14:creationId xmlns:p14="http://schemas.microsoft.com/office/powerpoint/2010/main" val="2596517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45DA4-7179-E338-31FE-6646BE693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A223F8-0207-B5F6-C58D-E8AB3C842F2A}"/>
              </a:ext>
            </a:extLst>
          </p:cNvPr>
          <p:cNvSpPr>
            <a:spLocks noGrp="1"/>
          </p:cNvSpPr>
          <p:nvPr>
            <p:ph type="title"/>
          </p:nvPr>
        </p:nvSpPr>
        <p:spPr>
          <a:xfrm>
            <a:off x="609599" y="446088"/>
            <a:ext cx="11446565" cy="1143000"/>
          </a:xfrm>
        </p:spPr>
        <p:txBody>
          <a:bodyPr/>
          <a:lstStyle/>
          <a:p>
            <a:r>
              <a:rPr lang="en-US" dirty="0"/>
              <a:t>Mapping opportunities to improve ecological connectivity and network resilience</a:t>
            </a:r>
            <a:endParaRPr lang="en-GB" dirty="0"/>
          </a:p>
        </p:txBody>
      </p:sp>
      <p:pic>
        <p:nvPicPr>
          <p:cNvPr id="8" name="Content Placeholder 7">
            <a:extLst>
              <a:ext uri="{FF2B5EF4-FFF2-40B4-BE49-F238E27FC236}">
                <a16:creationId xmlns:a16="http://schemas.microsoft.com/office/drawing/2014/main" id="{B718D0CF-BBCC-5B70-DD87-618D5C825D6D}"/>
              </a:ext>
            </a:extLst>
          </p:cNvPr>
          <p:cNvPicPr>
            <a:picLocks noGrp="1" noChangeAspect="1"/>
          </p:cNvPicPr>
          <p:nvPr>
            <p:ph idx="1"/>
          </p:nvPr>
        </p:nvPicPr>
        <p:blipFill>
          <a:blip r:embed="rId2"/>
          <a:stretch>
            <a:fillRect/>
          </a:stretch>
        </p:blipFill>
        <p:spPr>
          <a:xfrm>
            <a:off x="127621" y="1784938"/>
            <a:ext cx="5690555" cy="4238175"/>
          </a:xfrm>
        </p:spPr>
      </p:pic>
      <p:sp>
        <p:nvSpPr>
          <p:cNvPr id="9" name="Content Placeholder 2">
            <a:extLst>
              <a:ext uri="{FF2B5EF4-FFF2-40B4-BE49-F238E27FC236}">
                <a16:creationId xmlns:a16="http://schemas.microsoft.com/office/drawing/2014/main" id="{74C914C7-3446-0F23-1642-063D7A0A5505}"/>
              </a:ext>
            </a:extLst>
          </p:cNvPr>
          <p:cNvSpPr txBox="1">
            <a:spLocks/>
          </p:cNvSpPr>
          <p:nvPr/>
        </p:nvSpPr>
        <p:spPr bwMode="auto">
          <a:xfrm>
            <a:off x="5818177" y="1784938"/>
            <a:ext cx="6373824" cy="4079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t" anchorCtr="0" compatLnSpc="1">
            <a:prstTxWarp prst="textNoShape">
              <a:avLst/>
            </a:prstTxWarp>
          </a:bodyPr>
          <a:lstStyle>
            <a:lvl1pPr marL="342859" indent="-342859" algn="l" defTabSz="457145" rtl="0" eaLnBrk="0" fontAlgn="base" hangingPunct="0">
              <a:spcBef>
                <a:spcPct val="20000"/>
              </a:spcBef>
              <a:spcAft>
                <a:spcPct val="0"/>
              </a:spcAft>
              <a:buFont typeface="Arial" charset="0"/>
              <a:buChar char="•"/>
              <a:defRPr sz="3200" kern="1200">
                <a:solidFill>
                  <a:schemeClr val="tx1"/>
                </a:solidFill>
                <a:latin typeface="Barlow" pitchFamily="2" charset="77"/>
                <a:ea typeface="ＭＳ Ｐゴシック" charset="0"/>
                <a:cs typeface="Calibri" panose="020F0502020204030204" pitchFamily="34" charset="0"/>
              </a:defRPr>
            </a:lvl1pPr>
            <a:lvl2pPr marL="742861" indent="-285716" algn="l" defTabSz="457145" rtl="0" eaLnBrk="0" fontAlgn="base" hangingPunct="0">
              <a:spcBef>
                <a:spcPct val="20000"/>
              </a:spcBef>
              <a:spcAft>
                <a:spcPct val="0"/>
              </a:spcAft>
              <a:buFont typeface="Arial" charset="0"/>
              <a:buChar char="–"/>
              <a:defRPr sz="2800" kern="1200">
                <a:solidFill>
                  <a:schemeClr val="tx1"/>
                </a:solidFill>
                <a:latin typeface="Barlow" pitchFamily="2" charset="77"/>
                <a:ea typeface="ＭＳ Ｐゴシック" charset="0"/>
                <a:cs typeface="Calibri" panose="020F0502020204030204" pitchFamily="34" charset="0"/>
              </a:defRPr>
            </a:lvl2pPr>
            <a:lvl3pPr marL="1142863" indent="-228573" algn="l" defTabSz="457145" rtl="0" eaLnBrk="0" fontAlgn="base" hangingPunct="0">
              <a:spcBef>
                <a:spcPct val="20000"/>
              </a:spcBef>
              <a:spcAft>
                <a:spcPct val="0"/>
              </a:spcAft>
              <a:buFont typeface="Arial" charset="0"/>
              <a:buChar char="•"/>
              <a:defRPr sz="2400" kern="1200">
                <a:solidFill>
                  <a:schemeClr val="tx1"/>
                </a:solidFill>
                <a:latin typeface="Barlow" pitchFamily="2" charset="77"/>
                <a:ea typeface="ＭＳ Ｐゴシック" charset="0"/>
                <a:cs typeface="Calibri" panose="020F0502020204030204" pitchFamily="34" charset="0"/>
              </a:defRPr>
            </a:lvl3pPr>
            <a:lvl4pPr marL="1600008"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4pPr>
            <a:lvl5pPr marL="2057153"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rPr>
              <a:t>Mapped areas of Northern England where habitats are the most fragmented – and with high densities of linear infrastructure</a:t>
            </a: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rPr>
              <a:t>(i.e. where infrastructure assets and verges could have the biggest impact on creating nature networks (“the natural grid”).</a:t>
            </a:r>
          </a:p>
          <a:p>
            <a:pPr marL="0" marR="0" lvl="0" indent="0" algn="l" defTabSz="457145" rtl="0" eaLnBrk="0" fontAlgn="base" latinLnBrk="0" hangingPunct="0">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endParaRP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highlight>
                  <a:srgbClr val="00FFFF"/>
                </a:highlight>
                <a:uLnTx/>
                <a:uFillTx/>
                <a:latin typeface="Barlow" pitchFamily="2" charset="77"/>
                <a:ea typeface="ＭＳ Ｐゴシック" charset="0"/>
                <a:cs typeface="Calibri" panose="020F0502020204030204" pitchFamily="34" charset="0"/>
              </a:rPr>
              <a:t>Blue</a:t>
            </a:r>
            <a:r>
              <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rPr>
              <a:t> = wetland, </a:t>
            </a:r>
            <a:r>
              <a:rPr kumimoji="0" lang="en-US" sz="2000" b="0" i="0" u="none" strike="noStrike" kern="1200" cap="none" spc="0" normalizeH="0" baseline="0" noProof="0" dirty="0">
                <a:ln>
                  <a:noFill/>
                </a:ln>
                <a:solidFill>
                  <a:prstClr val="black"/>
                </a:solidFill>
                <a:effectLst/>
                <a:highlight>
                  <a:srgbClr val="00FF00"/>
                </a:highlight>
                <a:uLnTx/>
                <a:uFillTx/>
                <a:latin typeface="Barlow" pitchFamily="2" charset="77"/>
                <a:ea typeface="ＭＳ Ｐゴシック" charset="0"/>
                <a:cs typeface="Calibri" panose="020F0502020204030204" pitchFamily="34" charset="0"/>
              </a:rPr>
              <a:t>Green</a:t>
            </a:r>
            <a:r>
              <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rPr>
              <a:t> = grassland, </a:t>
            </a:r>
            <a:r>
              <a:rPr kumimoji="0" lang="en-US" sz="2000" b="0" i="0" u="none" strike="noStrike" kern="1200" cap="none" spc="0" normalizeH="0" baseline="0" noProof="0" dirty="0">
                <a:ln>
                  <a:noFill/>
                </a:ln>
                <a:solidFill>
                  <a:prstClr val="black"/>
                </a:solidFill>
                <a:effectLst/>
                <a:highlight>
                  <a:srgbClr val="FF00FF"/>
                </a:highlight>
                <a:uLnTx/>
                <a:uFillTx/>
                <a:latin typeface="Barlow" pitchFamily="2" charset="77"/>
                <a:ea typeface="ＭＳ Ｐゴシック" charset="0"/>
                <a:cs typeface="Calibri" panose="020F0502020204030204" pitchFamily="34" charset="0"/>
              </a:rPr>
              <a:t>Purple</a:t>
            </a:r>
            <a:r>
              <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rPr>
              <a:t>=heathland</a:t>
            </a:r>
          </a:p>
          <a:p>
            <a:pPr marL="0" marR="0" lvl="0" indent="0" algn="l" defTabSz="457145" rtl="0" eaLnBrk="0" fontAlgn="base" latinLnBrk="0" hangingPunct="0">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endParaRP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rPr>
              <a:t>Also mapped areas of poorest infrastructure resilience to assess opportunities where restoring nature could protect assets (see next slide).</a:t>
            </a: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endParaRP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endParaRPr kumimoji="0" lang="en-GB" sz="32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endParaRPr>
          </a:p>
        </p:txBody>
      </p:sp>
    </p:spTree>
    <p:extLst>
      <p:ext uri="{BB962C8B-B14F-4D97-AF65-F5344CB8AC3E}">
        <p14:creationId xmlns:p14="http://schemas.microsoft.com/office/powerpoint/2010/main" val="420623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908BC-297B-294A-833E-BC7BFB498716}"/>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B153A4-8FDF-99D4-9153-F34667390EC1}"/>
              </a:ext>
            </a:extLst>
          </p:cNvPr>
          <p:cNvPicPr>
            <a:picLocks noGrp="1" noChangeAspect="1"/>
          </p:cNvPicPr>
          <p:nvPr>
            <p:ph idx="1"/>
          </p:nvPr>
        </p:nvPicPr>
        <p:blipFill>
          <a:blip r:embed="rId2"/>
          <a:stretch>
            <a:fillRect/>
          </a:stretch>
        </p:blipFill>
        <p:spPr>
          <a:xfrm>
            <a:off x="609599" y="1730032"/>
            <a:ext cx="5448123" cy="4234349"/>
          </a:xfrm>
        </p:spPr>
      </p:pic>
      <p:pic>
        <p:nvPicPr>
          <p:cNvPr id="10" name="Picture 9">
            <a:extLst>
              <a:ext uri="{FF2B5EF4-FFF2-40B4-BE49-F238E27FC236}">
                <a16:creationId xmlns:a16="http://schemas.microsoft.com/office/drawing/2014/main" id="{7BE5DD82-D1ED-999D-D94F-30121ADEDF7A}"/>
              </a:ext>
            </a:extLst>
          </p:cNvPr>
          <p:cNvPicPr>
            <a:picLocks noChangeAspect="1"/>
          </p:cNvPicPr>
          <p:nvPr/>
        </p:nvPicPr>
        <p:blipFill>
          <a:blip r:embed="rId3"/>
          <a:stretch>
            <a:fillRect/>
          </a:stretch>
        </p:blipFill>
        <p:spPr>
          <a:xfrm>
            <a:off x="6464804" y="1753687"/>
            <a:ext cx="5713223" cy="4210693"/>
          </a:xfrm>
          <a:prstGeom prst="rect">
            <a:avLst/>
          </a:prstGeom>
        </p:spPr>
      </p:pic>
      <p:sp>
        <p:nvSpPr>
          <p:cNvPr id="12" name="Title 11">
            <a:extLst>
              <a:ext uri="{FF2B5EF4-FFF2-40B4-BE49-F238E27FC236}">
                <a16:creationId xmlns:a16="http://schemas.microsoft.com/office/drawing/2014/main" id="{507D991E-40F3-790E-A21D-7D97437BCCA2}"/>
              </a:ext>
            </a:extLst>
          </p:cNvPr>
          <p:cNvSpPr>
            <a:spLocks noGrp="1"/>
          </p:cNvSpPr>
          <p:nvPr>
            <p:ph type="title"/>
          </p:nvPr>
        </p:nvSpPr>
        <p:spPr>
          <a:xfrm>
            <a:off x="7046843" y="232668"/>
            <a:ext cx="4731025" cy="1143000"/>
          </a:xfrm>
        </p:spPr>
        <p:txBody>
          <a:bodyPr/>
          <a:lstStyle/>
          <a:p>
            <a:r>
              <a:rPr lang="en-US" sz="2000" dirty="0"/>
              <a:t>Historic flooding within area (blue)</a:t>
            </a:r>
            <a:br>
              <a:rPr lang="en-US" sz="2000" dirty="0"/>
            </a:br>
            <a:r>
              <a:rPr lang="en-US" sz="2000" dirty="0"/>
              <a:t>Network rail flooding incident (red dot)</a:t>
            </a:r>
            <a:endParaRPr lang="en-GB" sz="2000" dirty="0"/>
          </a:p>
        </p:txBody>
      </p:sp>
      <p:sp>
        <p:nvSpPr>
          <p:cNvPr id="13" name="Title 11">
            <a:extLst>
              <a:ext uri="{FF2B5EF4-FFF2-40B4-BE49-F238E27FC236}">
                <a16:creationId xmlns:a16="http://schemas.microsoft.com/office/drawing/2014/main" id="{8A5F14BD-11D2-0FAA-D61A-EF45422F71AB}"/>
              </a:ext>
            </a:extLst>
          </p:cNvPr>
          <p:cNvSpPr txBox="1">
            <a:spLocks/>
          </p:cNvSpPr>
          <p:nvPr/>
        </p:nvSpPr>
        <p:spPr bwMode="auto">
          <a:xfrm>
            <a:off x="609599" y="322119"/>
            <a:ext cx="544812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ctr" anchorCtr="0" compatLnSpc="1">
            <a:prstTxWarp prst="textNoShape">
              <a:avLst/>
            </a:prstTxWarp>
          </a:bodyPr>
          <a:lstStyle>
            <a:lvl1pPr algn="l" defTabSz="457145" rtl="0" eaLnBrk="0" fontAlgn="base" hangingPunct="0">
              <a:spcBef>
                <a:spcPct val="0"/>
              </a:spcBef>
              <a:spcAft>
                <a:spcPct val="0"/>
              </a:spcAft>
              <a:defRPr sz="4400" b="1" kern="1200">
                <a:solidFill>
                  <a:schemeClr val="tx1"/>
                </a:solidFill>
                <a:latin typeface="Barlow" pitchFamily="2" charset="77"/>
                <a:ea typeface="ＭＳ Ｐゴシック" charset="0"/>
                <a:cs typeface="Barlow" pitchFamily="2" charset="77"/>
              </a:defRPr>
            </a:lvl1pPr>
            <a:lvl2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45"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90"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5"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81"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14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Barlow" pitchFamily="2" charset="77"/>
                <a:ea typeface="ＭＳ Ｐゴシック" charset="0"/>
              </a:rPr>
              <a:t>Red = National Highways</a:t>
            </a:r>
          </a:p>
          <a:p>
            <a:pPr marL="0" marR="0" lvl="0" indent="0" algn="l" defTabSz="45714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Barlow" pitchFamily="2" charset="77"/>
                <a:ea typeface="ＭＳ Ｐゴシック" charset="0"/>
              </a:rPr>
              <a:t>Green = Network Rail</a:t>
            </a:r>
          </a:p>
          <a:p>
            <a:pPr marL="0" marR="0" lvl="0" indent="0" algn="l" defTabSz="45714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Barlow" pitchFamily="2" charset="77"/>
                <a:ea typeface="ＭＳ Ｐゴシック" charset="0"/>
              </a:rPr>
              <a:t>National Grid = Blue</a:t>
            </a:r>
          </a:p>
          <a:p>
            <a:pPr marL="0" marR="0" lvl="0" indent="0" algn="l" defTabSz="45714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Barlow" pitchFamily="2" charset="77"/>
                <a:ea typeface="ＭＳ Ｐゴシック" charset="0"/>
              </a:rPr>
              <a:t>Orange = Sustrans</a:t>
            </a:r>
          </a:p>
          <a:p>
            <a:pPr marL="0" marR="0" lvl="0" indent="0" algn="l" defTabSz="457145"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Barlow" pitchFamily="2" charset="77"/>
                <a:ea typeface="ＭＳ Ｐゴシック" charset="0"/>
              </a:rPr>
              <a:t>Black = Canals and Rivers Trust</a:t>
            </a:r>
            <a:endParaRPr kumimoji="0" lang="en-GB" sz="2000" b="1" i="0" u="none" strike="noStrike" kern="1200" cap="none" spc="0" normalizeH="0" baseline="0" noProof="0" dirty="0">
              <a:ln>
                <a:noFill/>
              </a:ln>
              <a:solidFill>
                <a:prstClr val="black"/>
              </a:solidFill>
              <a:effectLst/>
              <a:uLnTx/>
              <a:uFillTx/>
              <a:latin typeface="Barlow" pitchFamily="2" charset="77"/>
              <a:ea typeface="ＭＳ Ｐゴシック" charset="0"/>
            </a:endParaRPr>
          </a:p>
        </p:txBody>
      </p:sp>
    </p:spTree>
    <p:extLst>
      <p:ext uri="{BB962C8B-B14F-4D97-AF65-F5344CB8AC3E}">
        <p14:creationId xmlns:p14="http://schemas.microsoft.com/office/powerpoint/2010/main" val="8862171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9C10-B35A-4C2C-98D3-06013BB5C9F0}"/>
              </a:ext>
            </a:extLst>
          </p:cNvPr>
          <p:cNvSpPr>
            <a:spLocks noGrp="1"/>
          </p:cNvSpPr>
          <p:nvPr>
            <p:ph type="title"/>
          </p:nvPr>
        </p:nvSpPr>
        <p:spPr>
          <a:xfrm>
            <a:off x="182880" y="704892"/>
            <a:ext cx="11830780" cy="812623"/>
          </a:xfrm>
        </p:spPr>
        <p:txBody>
          <a:bodyPr>
            <a:noAutofit/>
          </a:bodyPr>
          <a:lstStyle/>
          <a:p>
            <a:r>
              <a:rPr lang="en-US" sz="4000" dirty="0"/>
              <a:t>Working with local Wildlife Trusts to identify a pipeline of potential projects </a:t>
            </a:r>
            <a:r>
              <a:rPr lang="en-US" sz="4000" b="1" u="sng" dirty="0"/>
              <a:t>on</a:t>
            </a:r>
            <a:r>
              <a:rPr lang="en-US" sz="4000" dirty="0"/>
              <a:t> or </a:t>
            </a:r>
            <a:r>
              <a:rPr lang="en-US" sz="4000" b="1" u="sng" dirty="0"/>
              <a:t>adjacent</a:t>
            </a:r>
            <a:r>
              <a:rPr lang="en-US" sz="4000" dirty="0"/>
              <a:t> to infrastructure land </a:t>
            </a:r>
            <a:endParaRPr lang="en-GB" sz="4000" dirty="0"/>
          </a:p>
        </p:txBody>
      </p:sp>
      <p:pic>
        <p:nvPicPr>
          <p:cNvPr id="5" name="Content Placeholder 4">
            <a:extLst>
              <a:ext uri="{FF2B5EF4-FFF2-40B4-BE49-F238E27FC236}">
                <a16:creationId xmlns:a16="http://schemas.microsoft.com/office/drawing/2014/main" id="{EEA1BC68-CDC2-A774-39BF-AD01F0E13660}"/>
              </a:ext>
            </a:extLst>
          </p:cNvPr>
          <p:cNvPicPr>
            <a:picLocks noGrp="1" noChangeAspect="1"/>
          </p:cNvPicPr>
          <p:nvPr>
            <p:ph idx="1"/>
          </p:nvPr>
        </p:nvPicPr>
        <p:blipFill>
          <a:blip r:embed="rId3"/>
          <a:stretch>
            <a:fillRect/>
          </a:stretch>
        </p:blipFill>
        <p:spPr>
          <a:xfrm>
            <a:off x="0" y="1517515"/>
            <a:ext cx="7597302" cy="4862500"/>
          </a:xfrm>
        </p:spPr>
      </p:pic>
      <p:sp>
        <p:nvSpPr>
          <p:cNvPr id="6" name="TextBox 5">
            <a:extLst>
              <a:ext uri="{FF2B5EF4-FFF2-40B4-BE49-F238E27FC236}">
                <a16:creationId xmlns:a16="http://schemas.microsoft.com/office/drawing/2014/main" id="{E94A61EB-3C75-42DA-2455-FD2978A1B556}"/>
              </a:ext>
            </a:extLst>
          </p:cNvPr>
          <p:cNvSpPr txBox="1"/>
          <p:nvPr/>
        </p:nvSpPr>
        <p:spPr>
          <a:xfrm>
            <a:off x="5214026" y="1683807"/>
            <a:ext cx="252919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Example from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Rivers Nature North Prospectus</a:t>
            </a:r>
          </a:p>
        </p:txBody>
      </p:sp>
      <p:sp>
        <p:nvSpPr>
          <p:cNvPr id="3" name="Content Placeholder 2">
            <a:extLst>
              <a:ext uri="{FF2B5EF4-FFF2-40B4-BE49-F238E27FC236}">
                <a16:creationId xmlns:a16="http://schemas.microsoft.com/office/drawing/2014/main" id="{ACFFC53B-6968-53C5-08CA-EE8AAF219C7D}"/>
              </a:ext>
            </a:extLst>
          </p:cNvPr>
          <p:cNvSpPr txBox="1">
            <a:spLocks/>
          </p:cNvSpPr>
          <p:nvPr/>
        </p:nvSpPr>
        <p:spPr bwMode="auto">
          <a:xfrm>
            <a:off x="7743217" y="1784938"/>
            <a:ext cx="4448784" cy="459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t" anchorCtr="0" compatLnSpc="1">
            <a:prstTxWarp prst="textNoShape">
              <a:avLst/>
            </a:prstTxWarp>
          </a:bodyPr>
          <a:lstStyle>
            <a:lvl1pPr marL="342859" indent="-342859" algn="l" defTabSz="457145" rtl="0" eaLnBrk="0" fontAlgn="base" hangingPunct="0">
              <a:spcBef>
                <a:spcPct val="20000"/>
              </a:spcBef>
              <a:spcAft>
                <a:spcPct val="0"/>
              </a:spcAft>
              <a:buFont typeface="Arial" charset="0"/>
              <a:buChar char="•"/>
              <a:defRPr sz="3200" kern="1200">
                <a:solidFill>
                  <a:schemeClr val="tx1"/>
                </a:solidFill>
                <a:latin typeface="Barlow" pitchFamily="2" charset="77"/>
                <a:ea typeface="ＭＳ Ｐゴシック" charset="0"/>
                <a:cs typeface="Calibri" panose="020F0502020204030204" pitchFamily="34" charset="0"/>
              </a:defRPr>
            </a:lvl1pPr>
            <a:lvl2pPr marL="742861" indent="-285716" algn="l" defTabSz="457145" rtl="0" eaLnBrk="0" fontAlgn="base" hangingPunct="0">
              <a:spcBef>
                <a:spcPct val="20000"/>
              </a:spcBef>
              <a:spcAft>
                <a:spcPct val="0"/>
              </a:spcAft>
              <a:buFont typeface="Arial" charset="0"/>
              <a:buChar char="–"/>
              <a:defRPr sz="2800" kern="1200">
                <a:solidFill>
                  <a:schemeClr val="tx1"/>
                </a:solidFill>
                <a:latin typeface="Barlow" pitchFamily="2" charset="77"/>
                <a:ea typeface="ＭＳ Ｐゴシック" charset="0"/>
                <a:cs typeface="Calibri" panose="020F0502020204030204" pitchFamily="34" charset="0"/>
              </a:defRPr>
            </a:lvl2pPr>
            <a:lvl3pPr marL="1142863" indent="-228573" algn="l" defTabSz="457145" rtl="0" eaLnBrk="0" fontAlgn="base" hangingPunct="0">
              <a:spcBef>
                <a:spcPct val="20000"/>
              </a:spcBef>
              <a:spcAft>
                <a:spcPct val="0"/>
              </a:spcAft>
              <a:buFont typeface="Arial" charset="0"/>
              <a:buChar char="•"/>
              <a:defRPr sz="2400" kern="1200">
                <a:solidFill>
                  <a:schemeClr val="tx1"/>
                </a:solidFill>
                <a:latin typeface="Barlow" pitchFamily="2" charset="77"/>
                <a:ea typeface="ＭＳ Ｐゴシック" charset="0"/>
                <a:cs typeface="Calibri" panose="020F0502020204030204" pitchFamily="34" charset="0"/>
              </a:defRPr>
            </a:lvl3pPr>
            <a:lvl4pPr marL="1600008"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4pPr>
            <a:lvl5pPr marL="2057153"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rPr>
              <a:t>The project pipeline will help infrastructure providers to more easily </a:t>
            </a:r>
            <a:r>
              <a:rPr kumimoji="0" lang="en-US" sz="2000" b="0" i="0" u="none" strike="noStrike" kern="1200" cap="none" spc="0" normalizeH="0" baseline="0" noProof="0" dirty="0" err="1">
                <a:ln>
                  <a:noFill/>
                </a:ln>
                <a:solidFill>
                  <a:srgbClr val="000000"/>
                </a:solidFill>
                <a:effectLst/>
                <a:uLnTx/>
                <a:uFillTx/>
                <a:latin typeface="Barlow" pitchFamily="2" charset="77"/>
                <a:ea typeface="ＭＳ Ｐゴシック" charset="0"/>
                <a:cs typeface="Calibri" panose="020F0502020204030204" pitchFamily="34" charset="0"/>
              </a:rPr>
              <a:t>prioritise</a:t>
            </a:r>
            <a:r>
              <a:rPr kumimoji="0" lang="en-US" sz="20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rPr>
              <a:t> biodiversity and BNG projects.</a:t>
            </a:r>
          </a:p>
          <a:p>
            <a:pPr marL="0" marR="0" lvl="0" indent="0" algn="l" defTabSz="457145" rtl="0" eaLnBrk="0" fontAlgn="base" latinLnBrk="0" hangingPunct="0">
              <a:lnSpc>
                <a:spcPct val="100000"/>
              </a:lnSpc>
              <a:spcBef>
                <a:spcPct val="20000"/>
              </a:spcBef>
              <a:spcAft>
                <a:spcPct val="0"/>
              </a:spcAft>
              <a:buClrTx/>
              <a:buSzTx/>
              <a:buFont typeface="Arial" charset="0"/>
              <a:buNone/>
              <a:tabLst/>
              <a:defRPr/>
            </a:pPr>
            <a:endParaRPr kumimoji="0" lang="en-US" sz="20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endParaRP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r>
              <a:rPr kumimoji="0" lang="en-US" sz="20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rPr>
              <a:t>We aim to bring in additional funding to swing resilience projects in </a:t>
            </a:r>
            <a:r>
              <a:rPr kumimoji="0" lang="en-US" sz="2000" b="0" i="0" u="none" strike="noStrike" kern="1200" cap="none" spc="0" normalizeH="0" baseline="0" noProof="0" dirty="0" err="1">
                <a:ln>
                  <a:noFill/>
                </a:ln>
                <a:solidFill>
                  <a:srgbClr val="000000"/>
                </a:solidFill>
                <a:effectLst/>
                <a:uLnTx/>
                <a:uFillTx/>
                <a:latin typeface="Barlow" pitchFamily="2" charset="77"/>
                <a:ea typeface="ＭＳ Ｐゴシック" charset="0"/>
                <a:cs typeface="Calibri" panose="020F0502020204030204" pitchFamily="34" charset="0"/>
              </a:rPr>
              <a:t>favour</a:t>
            </a:r>
            <a:r>
              <a:rPr kumimoji="0" lang="en-US" sz="20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rPr>
              <a:t> of nature based solutions or encourage </a:t>
            </a:r>
            <a:r>
              <a:rPr kumimoji="0" lang="en-US" sz="2000" b="0" i="0" u="none" strike="noStrike" kern="1200" cap="none" spc="0" normalizeH="0" baseline="0" noProof="0" dirty="0" err="1">
                <a:ln>
                  <a:noFill/>
                </a:ln>
                <a:solidFill>
                  <a:srgbClr val="000000"/>
                </a:solidFill>
                <a:effectLst/>
                <a:uLnTx/>
                <a:uFillTx/>
                <a:latin typeface="Barlow" pitchFamily="2" charset="77"/>
                <a:ea typeface="ＭＳ Ｐゴシック" charset="0"/>
                <a:cs typeface="Calibri" panose="020F0502020204030204" pitchFamily="34" charset="0"/>
              </a:rPr>
              <a:t>NbS</a:t>
            </a:r>
            <a:r>
              <a:rPr kumimoji="0" lang="en-US" sz="20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rPr>
              <a:t> in addition to traditional engineered solutions, e.g. to reduce erosion risk or flooding.</a:t>
            </a: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endParaRPr kumimoji="0" lang="en-US" sz="32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endParaRP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endParaRPr kumimoji="0" lang="en-GB" sz="3200" b="0" i="0" u="none" strike="noStrike" kern="1200" cap="none" spc="0" normalizeH="0" baseline="0" noProof="0" dirty="0">
              <a:ln>
                <a:noFill/>
              </a:ln>
              <a:solidFill>
                <a:srgbClr val="000000"/>
              </a:solidFill>
              <a:effectLst/>
              <a:uLnTx/>
              <a:uFillTx/>
              <a:latin typeface="Barlow" pitchFamily="2" charset="77"/>
              <a:ea typeface="ＭＳ Ｐゴシック" charset="0"/>
              <a:cs typeface="Calibri" panose="020F0502020204030204" pitchFamily="34" charset="0"/>
            </a:endParaRPr>
          </a:p>
        </p:txBody>
      </p:sp>
    </p:spTree>
    <p:extLst>
      <p:ext uri="{BB962C8B-B14F-4D97-AF65-F5344CB8AC3E}">
        <p14:creationId xmlns:p14="http://schemas.microsoft.com/office/powerpoint/2010/main" val="1653758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6FC58-805E-0153-0432-E42E8532F473}"/>
              </a:ext>
            </a:extLst>
          </p:cNvPr>
          <p:cNvSpPr>
            <a:spLocks noGrp="1"/>
          </p:cNvSpPr>
          <p:nvPr>
            <p:ph type="ctrTitle"/>
          </p:nvPr>
        </p:nvSpPr>
        <p:spPr>
          <a:xfrm>
            <a:off x="813342" y="2784443"/>
            <a:ext cx="5282658" cy="760731"/>
          </a:xfrm>
        </p:spPr>
        <p:txBody>
          <a:bodyPr/>
          <a:lstStyle/>
          <a:p>
            <a:r>
              <a:rPr lang="en-GB" dirty="0"/>
              <a:t>THANK YOU</a:t>
            </a:r>
          </a:p>
        </p:txBody>
      </p:sp>
      <p:sp>
        <p:nvSpPr>
          <p:cNvPr id="3" name="Text Placeholder 2">
            <a:extLst>
              <a:ext uri="{FF2B5EF4-FFF2-40B4-BE49-F238E27FC236}">
                <a16:creationId xmlns:a16="http://schemas.microsoft.com/office/drawing/2014/main" id="{4DEC5866-126A-9FA5-C1E3-9F18AF3ADE10}"/>
              </a:ext>
            </a:extLst>
          </p:cNvPr>
          <p:cNvSpPr>
            <a:spLocks noGrp="1"/>
          </p:cNvSpPr>
          <p:nvPr>
            <p:ph type="body" sz="quarter" idx="10"/>
          </p:nvPr>
        </p:nvSpPr>
        <p:spPr>
          <a:xfrm>
            <a:off x="809625" y="4040084"/>
            <a:ext cx="5286375" cy="658812"/>
          </a:xfrm>
        </p:spPr>
        <p:txBody>
          <a:bodyPr/>
          <a:lstStyle/>
          <a:p>
            <a:r>
              <a:rPr lang="en-GB"/>
              <a:t>Additional information here</a:t>
            </a:r>
          </a:p>
        </p:txBody>
      </p:sp>
      <p:pic>
        <p:nvPicPr>
          <p:cNvPr id="4" name="Graphic 3">
            <a:extLst>
              <a:ext uri="{FF2B5EF4-FFF2-40B4-BE49-F238E27FC236}">
                <a16:creationId xmlns:a16="http://schemas.microsoft.com/office/drawing/2014/main" id="{0B13687E-832B-23AF-87FD-4602EB126ED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334" y="5984865"/>
            <a:ext cx="1987342" cy="499146"/>
          </a:xfrm>
          <a:prstGeom prst="rect">
            <a:avLst/>
          </a:prstGeom>
        </p:spPr>
      </p:pic>
      <p:sp>
        <p:nvSpPr>
          <p:cNvPr id="6" name="TextBox 5">
            <a:extLst>
              <a:ext uri="{FF2B5EF4-FFF2-40B4-BE49-F238E27FC236}">
                <a16:creationId xmlns:a16="http://schemas.microsoft.com/office/drawing/2014/main" id="{53AC26F8-2998-DDA2-A199-DC9B4BF2A3D8}"/>
              </a:ext>
            </a:extLst>
          </p:cNvPr>
          <p:cNvSpPr txBox="1"/>
          <p:nvPr/>
        </p:nvSpPr>
        <p:spPr>
          <a:xfrm>
            <a:off x="6948098" y="6114679"/>
            <a:ext cx="5243902"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hlinkClick r:id="rId4">
                  <a:extLst>
                    <a:ext uri="{A12FA001-AC4F-418D-AE19-62706E023703}">
                      <ahyp:hlinkClr xmlns:ahyp="http://schemas.microsoft.com/office/drawing/2018/hyperlinkcolor" val="tx"/>
                    </a:ext>
                  </a:extLst>
                </a:hlinkClick>
              </a:rPr>
              <a:t>info@naturenorth.org.uk</a:t>
            </a:r>
            <a:r>
              <a:rPr kumimoji="0" lang="en-GB" sz="2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rPr>
              <a:t> 	www.naturenorth.org.uk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bhaya Libre" panose="02000503000000000000"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Times New Roman" panose="02020603050405020304"/>
              <a:ea typeface="+mn-ea"/>
              <a:cs typeface="+mn-cs"/>
            </a:endParaRPr>
          </a:p>
        </p:txBody>
      </p:sp>
      <p:sp>
        <p:nvSpPr>
          <p:cNvPr id="7" name="Graphic 3">
            <a:extLst>
              <a:ext uri="{FF2B5EF4-FFF2-40B4-BE49-F238E27FC236}">
                <a16:creationId xmlns:a16="http://schemas.microsoft.com/office/drawing/2014/main" id="{6F9431FC-02C3-5AE2-9D70-26B97C382252}"/>
              </a:ext>
            </a:extLst>
          </p:cNvPr>
          <p:cNvSpPr/>
          <p:nvPr/>
        </p:nvSpPr>
        <p:spPr>
          <a:xfrm>
            <a:off x="5802923" y="1673672"/>
            <a:ext cx="8907340" cy="11265761"/>
          </a:xfrm>
          <a:custGeom>
            <a:avLst/>
            <a:gdLst>
              <a:gd name="connsiteX0" fmla="*/ 5166290 w 5318969"/>
              <a:gd name="connsiteY0" fmla="*/ 4392308 h 6727287"/>
              <a:gd name="connsiteX1" fmla="*/ 5208769 w 5318969"/>
              <a:gd name="connsiteY1" fmla="*/ 2497081 h 6727287"/>
              <a:gd name="connsiteX2" fmla="*/ 4939352 w 5318969"/>
              <a:gd name="connsiteY2" fmla="*/ 2422288 h 6727287"/>
              <a:gd name="connsiteX3" fmla="*/ 4434422 w 5318969"/>
              <a:gd name="connsiteY3" fmla="*/ 1299260 h 6727287"/>
              <a:gd name="connsiteX4" fmla="*/ 3923119 w 5318969"/>
              <a:gd name="connsiteY4" fmla="*/ 1377240 h 6727287"/>
              <a:gd name="connsiteX5" fmla="*/ 2680765 w 5318969"/>
              <a:gd name="connsiteY5" fmla="*/ 15204 h 6727287"/>
              <a:gd name="connsiteX6" fmla="*/ 2659526 w 5318969"/>
              <a:gd name="connsiteY6" fmla="*/ 0 h 6727287"/>
              <a:gd name="connsiteX7" fmla="*/ 2638286 w 5318969"/>
              <a:gd name="connsiteY7" fmla="*/ 15204 h 6727287"/>
              <a:gd name="connsiteX8" fmla="*/ 1396014 w 5318969"/>
              <a:gd name="connsiteY8" fmla="*/ 1377322 h 6727287"/>
              <a:gd name="connsiteX9" fmla="*/ 884711 w 5318969"/>
              <a:gd name="connsiteY9" fmla="*/ 1299342 h 6727287"/>
              <a:gd name="connsiteX10" fmla="*/ 379781 w 5318969"/>
              <a:gd name="connsiteY10" fmla="*/ 2422370 h 6727287"/>
              <a:gd name="connsiteX11" fmla="*/ 110364 w 5318969"/>
              <a:gd name="connsiteY11" fmla="*/ 2497162 h 6727287"/>
              <a:gd name="connsiteX12" fmla="*/ 152762 w 5318969"/>
              <a:gd name="connsiteY12" fmla="*/ 4392390 h 6727287"/>
              <a:gd name="connsiteX13" fmla="*/ 0 w 5318969"/>
              <a:gd name="connsiteY13" fmla="*/ 4540912 h 6727287"/>
              <a:gd name="connsiteX14" fmla="*/ 1038535 w 5318969"/>
              <a:gd name="connsiteY14" fmla="*/ 6092667 h 6727287"/>
              <a:gd name="connsiteX15" fmla="*/ 4280435 w 5318969"/>
              <a:gd name="connsiteY15" fmla="*/ 6092667 h 6727287"/>
              <a:gd name="connsiteX16" fmla="*/ 5318970 w 5318969"/>
              <a:gd name="connsiteY16" fmla="*/ 4540912 h 6727287"/>
              <a:gd name="connsiteX17" fmla="*/ 5166208 w 5318969"/>
              <a:gd name="connsiteY17" fmla="*/ 4392390 h 67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8969" h="6727287">
                <a:moveTo>
                  <a:pt x="5166290" y="4392308"/>
                </a:moveTo>
                <a:cubicBezTo>
                  <a:pt x="5424106" y="3606458"/>
                  <a:pt x="5208769" y="2497081"/>
                  <a:pt x="5208769" y="2497081"/>
                </a:cubicBezTo>
                <a:cubicBezTo>
                  <a:pt x="5208769" y="2497081"/>
                  <a:pt x="5081495" y="2433895"/>
                  <a:pt x="4939352" y="2422288"/>
                </a:cubicBezTo>
                <a:cubicBezTo>
                  <a:pt x="4710210" y="1765996"/>
                  <a:pt x="4434422" y="1299260"/>
                  <a:pt x="4434422" y="1299260"/>
                </a:cubicBezTo>
                <a:cubicBezTo>
                  <a:pt x="4434422" y="1299260"/>
                  <a:pt x="4226518" y="1289778"/>
                  <a:pt x="3923119" y="1377240"/>
                </a:cubicBezTo>
                <a:cubicBezTo>
                  <a:pt x="3368193" y="528205"/>
                  <a:pt x="2680765" y="15204"/>
                  <a:pt x="2680765" y="15204"/>
                </a:cubicBezTo>
                <a:lnTo>
                  <a:pt x="2659526" y="0"/>
                </a:lnTo>
                <a:lnTo>
                  <a:pt x="2638286" y="15204"/>
                </a:lnTo>
                <a:cubicBezTo>
                  <a:pt x="2638286" y="15204"/>
                  <a:pt x="1950858" y="528205"/>
                  <a:pt x="1396014" y="1377322"/>
                </a:cubicBezTo>
                <a:cubicBezTo>
                  <a:pt x="1092614" y="1289860"/>
                  <a:pt x="884711" y="1299342"/>
                  <a:pt x="884711" y="1299342"/>
                </a:cubicBezTo>
                <a:cubicBezTo>
                  <a:pt x="884711" y="1299342"/>
                  <a:pt x="608842" y="1766078"/>
                  <a:pt x="379781" y="2422370"/>
                </a:cubicBezTo>
                <a:cubicBezTo>
                  <a:pt x="237639" y="2433977"/>
                  <a:pt x="110364" y="2497162"/>
                  <a:pt x="110364" y="2497162"/>
                </a:cubicBezTo>
                <a:cubicBezTo>
                  <a:pt x="110364" y="2497162"/>
                  <a:pt x="-104973" y="3606458"/>
                  <a:pt x="152762" y="4392390"/>
                </a:cubicBezTo>
                <a:cubicBezTo>
                  <a:pt x="152762" y="4392390"/>
                  <a:pt x="35045" y="4471433"/>
                  <a:pt x="0" y="4540912"/>
                </a:cubicBezTo>
                <a:cubicBezTo>
                  <a:pt x="0" y="4540912"/>
                  <a:pt x="341141" y="5400083"/>
                  <a:pt x="1038535" y="6092667"/>
                </a:cubicBezTo>
                <a:cubicBezTo>
                  <a:pt x="1859773" y="6908189"/>
                  <a:pt x="3398010" y="6968922"/>
                  <a:pt x="4280435" y="6092667"/>
                </a:cubicBezTo>
                <a:cubicBezTo>
                  <a:pt x="4977829" y="5400083"/>
                  <a:pt x="5318970" y="4540912"/>
                  <a:pt x="5318970" y="4540912"/>
                </a:cubicBezTo>
                <a:cubicBezTo>
                  <a:pt x="5283924" y="4471433"/>
                  <a:pt x="5166208" y="4392390"/>
                  <a:pt x="5166208" y="4392390"/>
                </a:cubicBezTo>
                <a:close/>
              </a:path>
            </a:pathLst>
          </a:custGeom>
          <a:noFill/>
          <a:ln w="114329" cap="flat">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sp>
        <p:nvSpPr>
          <p:cNvPr id="5" name="Title 1">
            <a:extLst>
              <a:ext uri="{FF2B5EF4-FFF2-40B4-BE49-F238E27FC236}">
                <a16:creationId xmlns:a16="http://schemas.microsoft.com/office/drawing/2014/main" id="{A30D59BB-855F-04B3-90DB-78BA5009D9D8}"/>
              </a:ext>
            </a:extLst>
          </p:cNvPr>
          <p:cNvSpPr txBox="1">
            <a:spLocks/>
          </p:cNvSpPr>
          <p:nvPr/>
        </p:nvSpPr>
        <p:spPr bwMode="auto">
          <a:xfrm>
            <a:off x="609599" y="446088"/>
            <a:ext cx="1144656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ctr" anchorCtr="0" compatLnSpc="1">
            <a:prstTxWarp prst="textNoShape">
              <a:avLst/>
            </a:prstTxWarp>
          </a:bodyPr>
          <a:lstStyle>
            <a:lvl1pPr algn="l" defTabSz="457145" rtl="0" eaLnBrk="0" fontAlgn="base" hangingPunct="0">
              <a:spcBef>
                <a:spcPct val="0"/>
              </a:spcBef>
              <a:spcAft>
                <a:spcPct val="0"/>
              </a:spcAft>
              <a:defRPr sz="4400" b="1" kern="1200">
                <a:solidFill>
                  <a:schemeClr val="tx1"/>
                </a:solidFill>
                <a:latin typeface="Barlow" pitchFamily="2" charset="77"/>
                <a:ea typeface="ＭＳ Ｐゴシック" charset="0"/>
                <a:cs typeface="Barlow" pitchFamily="2" charset="77"/>
              </a:defRPr>
            </a:lvl1pPr>
            <a:lvl2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l" defTabSz="457145"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45"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90"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435"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81" algn="ctr" defTabSz="457145"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145"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Barlow" pitchFamily="2" charset="77"/>
                <a:ea typeface="ＭＳ Ｐゴシック" charset="0"/>
              </a:rPr>
              <a:t>We’d love to hear from you if… </a:t>
            </a:r>
            <a:endParaRPr kumimoji="0" lang="en-GB" sz="4400" b="1" i="0" u="none" strike="noStrike" kern="1200" cap="none" spc="0" normalizeH="0" baseline="0" noProof="0" dirty="0">
              <a:ln>
                <a:noFill/>
              </a:ln>
              <a:solidFill>
                <a:schemeClr val="bg1"/>
              </a:solidFill>
              <a:effectLst/>
              <a:uLnTx/>
              <a:uFillTx/>
              <a:latin typeface="Barlow" pitchFamily="2" charset="77"/>
              <a:ea typeface="ＭＳ Ｐゴシック" charset="0"/>
            </a:endParaRPr>
          </a:p>
        </p:txBody>
      </p:sp>
      <p:sp>
        <p:nvSpPr>
          <p:cNvPr id="9" name="Content Placeholder 2">
            <a:extLst>
              <a:ext uri="{FF2B5EF4-FFF2-40B4-BE49-F238E27FC236}">
                <a16:creationId xmlns:a16="http://schemas.microsoft.com/office/drawing/2014/main" id="{647CB737-A78A-9AB5-E77C-3141D17EFCC1}"/>
              </a:ext>
            </a:extLst>
          </p:cNvPr>
          <p:cNvSpPr txBox="1">
            <a:spLocks/>
          </p:cNvSpPr>
          <p:nvPr/>
        </p:nvSpPr>
        <p:spPr bwMode="auto">
          <a:xfrm>
            <a:off x="374334" y="1747402"/>
            <a:ext cx="6639326" cy="4079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5" rIns="91429" bIns="45715" numCol="1" anchor="t" anchorCtr="0" compatLnSpc="1">
            <a:prstTxWarp prst="textNoShape">
              <a:avLst/>
            </a:prstTxWarp>
          </a:bodyPr>
          <a:lstStyle>
            <a:lvl1pPr marL="342859" indent="-342859" algn="l" defTabSz="457145" rtl="0" eaLnBrk="0" fontAlgn="base" hangingPunct="0">
              <a:spcBef>
                <a:spcPct val="20000"/>
              </a:spcBef>
              <a:spcAft>
                <a:spcPct val="0"/>
              </a:spcAft>
              <a:buFont typeface="Arial" charset="0"/>
              <a:buChar char="•"/>
              <a:defRPr sz="3200" kern="1200">
                <a:solidFill>
                  <a:schemeClr val="tx1"/>
                </a:solidFill>
                <a:latin typeface="Barlow" pitchFamily="2" charset="77"/>
                <a:ea typeface="ＭＳ Ｐゴシック" charset="0"/>
                <a:cs typeface="Calibri" panose="020F0502020204030204" pitchFamily="34" charset="0"/>
              </a:defRPr>
            </a:lvl1pPr>
            <a:lvl2pPr marL="742861" indent="-285716" algn="l" defTabSz="457145" rtl="0" eaLnBrk="0" fontAlgn="base" hangingPunct="0">
              <a:spcBef>
                <a:spcPct val="20000"/>
              </a:spcBef>
              <a:spcAft>
                <a:spcPct val="0"/>
              </a:spcAft>
              <a:buFont typeface="Arial" charset="0"/>
              <a:buChar char="–"/>
              <a:defRPr sz="2800" kern="1200">
                <a:solidFill>
                  <a:schemeClr val="tx1"/>
                </a:solidFill>
                <a:latin typeface="Barlow" pitchFamily="2" charset="77"/>
                <a:ea typeface="ＭＳ Ｐゴシック" charset="0"/>
                <a:cs typeface="Calibri" panose="020F0502020204030204" pitchFamily="34" charset="0"/>
              </a:defRPr>
            </a:lvl2pPr>
            <a:lvl3pPr marL="1142863" indent="-228573" algn="l" defTabSz="457145" rtl="0" eaLnBrk="0" fontAlgn="base" hangingPunct="0">
              <a:spcBef>
                <a:spcPct val="20000"/>
              </a:spcBef>
              <a:spcAft>
                <a:spcPct val="0"/>
              </a:spcAft>
              <a:buFont typeface="Arial" charset="0"/>
              <a:buChar char="•"/>
              <a:defRPr sz="2400" kern="1200">
                <a:solidFill>
                  <a:schemeClr val="tx1"/>
                </a:solidFill>
                <a:latin typeface="Barlow" pitchFamily="2" charset="77"/>
                <a:ea typeface="ＭＳ Ｐゴシック" charset="0"/>
                <a:cs typeface="Calibri" panose="020F0502020204030204" pitchFamily="34" charset="0"/>
              </a:defRPr>
            </a:lvl3pPr>
            <a:lvl4pPr marL="1600008"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4pPr>
            <a:lvl5pPr marL="2057153" indent="-228573" algn="l" defTabSz="457145" rtl="0" eaLnBrk="0" fontAlgn="base" hangingPunct="0">
              <a:spcBef>
                <a:spcPct val="20000"/>
              </a:spcBef>
              <a:spcAft>
                <a:spcPct val="0"/>
              </a:spcAft>
              <a:buFont typeface="Arial" charset="0"/>
              <a:buChar char="»"/>
              <a:defRPr sz="2000" kern="1200">
                <a:solidFill>
                  <a:schemeClr val="tx1"/>
                </a:solidFill>
                <a:latin typeface="Barlow" pitchFamily="2" charset="77"/>
                <a:ea typeface="ＭＳ Ｐゴシック" charset="0"/>
                <a:cs typeface="Calibri" panose="020F0502020204030204" pitchFamily="34" charset="0"/>
              </a:defRPr>
            </a:lvl5pPr>
            <a:lvl6pPr marL="2514298" indent="-228573" algn="l" defTabSz="457145" rtl="0" eaLnBrk="1" latinLnBrk="0" hangingPunct="1">
              <a:spcBef>
                <a:spcPct val="20000"/>
              </a:spcBef>
              <a:buFont typeface="Arial"/>
              <a:buChar char="•"/>
              <a:defRPr sz="2000" kern="1200">
                <a:solidFill>
                  <a:schemeClr val="tx1"/>
                </a:solidFill>
                <a:latin typeface="+mn-lt"/>
                <a:ea typeface="+mn-ea"/>
                <a:cs typeface="+mn-cs"/>
              </a:defRPr>
            </a:lvl6pPr>
            <a:lvl7pPr marL="2971443" indent="-228573" algn="l" defTabSz="457145" rtl="0" eaLnBrk="1" latinLnBrk="0" hangingPunct="1">
              <a:spcBef>
                <a:spcPct val="20000"/>
              </a:spcBef>
              <a:buFont typeface="Arial"/>
              <a:buChar char="•"/>
              <a:defRPr sz="2000" kern="1200">
                <a:solidFill>
                  <a:schemeClr val="tx1"/>
                </a:solidFill>
                <a:latin typeface="+mn-lt"/>
                <a:ea typeface="+mn-ea"/>
                <a:cs typeface="+mn-cs"/>
              </a:defRPr>
            </a:lvl7pPr>
            <a:lvl8pPr marL="3428589" indent="-228573" algn="l" defTabSz="457145" rtl="0" eaLnBrk="1" latinLnBrk="0" hangingPunct="1">
              <a:spcBef>
                <a:spcPct val="20000"/>
              </a:spcBef>
              <a:buFont typeface="Arial"/>
              <a:buChar char="•"/>
              <a:defRPr sz="2000" kern="1200">
                <a:solidFill>
                  <a:schemeClr val="tx1"/>
                </a:solidFill>
                <a:latin typeface="+mn-lt"/>
                <a:ea typeface="+mn-ea"/>
                <a:cs typeface="+mn-cs"/>
              </a:defRPr>
            </a:lvl8pPr>
            <a:lvl9pPr marL="3885734" indent="-228573" algn="l" defTabSz="457145"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145" rtl="0" eaLnBrk="0" fontAlgn="base" latinLnBrk="0" hangingPunct="0">
              <a:lnSpc>
                <a:spcPct val="100000"/>
              </a:lnSpc>
              <a:spcBef>
                <a:spcPct val="20000"/>
              </a:spcBef>
              <a:spcAft>
                <a:spcPts val="120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chemeClr val="bg1"/>
                </a:solidFill>
                <a:effectLst/>
                <a:uLnTx/>
                <a:uFillTx/>
                <a:latin typeface="Barlow" pitchFamily="2" charset="77"/>
                <a:ea typeface="ＭＳ Ｐゴシック" charset="0"/>
                <a:cs typeface="Calibri" panose="020F0502020204030204" pitchFamily="34" charset="0"/>
              </a:rPr>
              <a:t>You have exciting nature-based projects that you feel we should hear about</a:t>
            </a:r>
          </a:p>
          <a:p>
            <a:pPr marR="0" lvl="0" algn="l" defTabSz="457145" rtl="0" eaLnBrk="0" fontAlgn="base" latinLnBrk="0" hangingPunct="0">
              <a:lnSpc>
                <a:spcPct val="100000"/>
              </a:lnSpc>
              <a:spcBef>
                <a:spcPct val="20000"/>
              </a:spcBef>
              <a:spcAft>
                <a:spcPts val="120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chemeClr val="bg1"/>
                </a:solidFill>
                <a:effectLst/>
                <a:uLnTx/>
                <a:uFillTx/>
                <a:latin typeface="Barlow" pitchFamily="2" charset="77"/>
                <a:ea typeface="ＭＳ Ｐゴシック" charset="0"/>
                <a:cs typeface="Calibri" panose="020F0502020204030204" pitchFamily="34" charset="0"/>
              </a:rPr>
              <a:t>You have a need for BNG, mitigation or other ideas for collaborative work </a:t>
            </a:r>
          </a:p>
          <a:p>
            <a:pPr marR="0" lvl="0" algn="l" defTabSz="457145" rtl="0" eaLnBrk="0" fontAlgn="base" latinLnBrk="0" hangingPunct="0">
              <a:lnSpc>
                <a:spcPct val="100000"/>
              </a:lnSpc>
              <a:spcBef>
                <a:spcPct val="20000"/>
              </a:spcBef>
              <a:spcAft>
                <a:spcPts val="120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chemeClr val="bg1"/>
                </a:solidFill>
                <a:effectLst/>
                <a:uLnTx/>
                <a:uFillTx/>
                <a:latin typeface="Barlow" pitchFamily="2" charset="77"/>
                <a:ea typeface="ＭＳ Ｐゴシック" charset="0"/>
                <a:cs typeface="Calibri" panose="020F0502020204030204" pitchFamily="34" charset="0"/>
              </a:rPr>
              <a:t>You want to know how nature could help the resilience of your asset or network</a:t>
            </a:r>
          </a:p>
          <a:p>
            <a:pPr marR="0" lvl="0" algn="l" defTabSz="457145" rtl="0" eaLnBrk="0" fontAlgn="base" latinLnBrk="0" hangingPunct="0">
              <a:lnSpc>
                <a:spcPct val="100000"/>
              </a:lnSpc>
              <a:spcBef>
                <a:spcPct val="20000"/>
              </a:spcBef>
              <a:spcAft>
                <a:spcPts val="1200"/>
              </a:spcAft>
              <a:buClrTx/>
              <a:buSzTx/>
              <a:buFont typeface="Wingdings" panose="05000000000000000000" pitchFamily="2" charset="2"/>
              <a:buChar char="ü"/>
              <a:tabLst/>
              <a:defRPr/>
            </a:pPr>
            <a:r>
              <a:rPr kumimoji="0" lang="en-US" sz="2400" b="1" i="0" u="none" strike="noStrike" kern="1200" cap="none" spc="0" normalizeH="0" baseline="0" noProof="0" dirty="0">
                <a:ln>
                  <a:noFill/>
                </a:ln>
                <a:solidFill>
                  <a:schemeClr val="bg1"/>
                </a:solidFill>
                <a:effectLst/>
                <a:uLnTx/>
                <a:uFillTx/>
                <a:latin typeface="Barlow" pitchFamily="2" charset="77"/>
                <a:ea typeface="ＭＳ Ｐゴシック" charset="0"/>
                <a:cs typeface="Calibri" panose="020F0502020204030204" pitchFamily="34" charset="0"/>
              </a:rPr>
              <a:t>You want to know how you can ensure your work has maximum positive impact for nature connectivity</a:t>
            </a:r>
          </a:p>
          <a:p>
            <a:pPr marL="0" marR="0" lvl="0" indent="0" algn="l" defTabSz="457145" rtl="0" eaLnBrk="0" fontAlgn="base" latinLnBrk="0" hangingPunct="0">
              <a:lnSpc>
                <a:spcPct val="100000"/>
              </a:lnSpc>
              <a:spcBef>
                <a:spcPct val="20000"/>
              </a:spcBef>
              <a:spcAft>
                <a:spcPts val="600"/>
              </a:spcAft>
              <a:buClrTx/>
              <a:buSzTx/>
              <a:buNone/>
              <a:tabLst/>
              <a:defRPr/>
            </a:pPr>
            <a:endParaRPr kumimoji="0" lang="en-US" sz="2400" b="1" i="0" u="none" strike="noStrike" kern="1200" cap="none" spc="0" normalizeH="0" baseline="0" noProof="0" dirty="0">
              <a:ln>
                <a:noFill/>
              </a:ln>
              <a:solidFill>
                <a:schemeClr val="bg1"/>
              </a:solidFill>
              <a:effectLst/>
              <a:uLnTx/>
              <a:uFillTx/>
              <a:latin typeface="Barlow" pitchFamily="2" charset="77"/>
              <a:ea typeface="ＭＳ Ｐゴシック" charset="0"/>
              <a:cs typeface="Calibri" panose="020F0502020204030204" pitchFamily="34" charset="0"/>
            </a:endParaRPr>
          </a:p>
          <a:p>
            <a:pPr marL="0" marR="0" lvl="0" indent="0" algn="l" defTabSz="457145" rtl="0" eaLnBrk="0" fontAlgn="base" latinLnBrk="0" hangingPunct="0">
              <a:lnSpc>
                <a:spcPct val="100000"/>
              </a:lnSpc>
              <a:spcBef>
                <a:spcPct val="20000"/>
              </a:spcBef>
              <a:spcAft>
                <a:spcPct val="0"/>
              </a:spcAft>
              <a:buClrTx/>
              <a:buSzTx/>
              <a:buFont typeface="Arial" charset="0"/>
              <a:buNone/>
              <a:tabLst/>
              <a:defRPr/>
            </a:pPr>
            <a:endParaRPr kumimoji="0" lang="en-US" sz="32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endParaRPr>
          </a:p>
          <a:p>
            <a:pPr marL="342859" marR="0" lvl="0" indent="-342859" algn="l" defTabSz="457145" rtl="0" eaLnBrk="0" fontAlgn="base" latinLnBrk="0" hangingPunct="0">
              <a:lnSpc>
                <a:spcPct val="100000"/>
              </a:lnSpc>
              <a:spcBef>
                <a:spcPct val="20000"/>
              </a:spcBef>
              <a:spcAft>
                <a:spcPct val="0"/>
              </a:spcAft>
              <a:buClrTx/>
              <a:buSzTx/>
              <a:buFont typeface="Arial" charset="0"/>
              <a:buChar char="•"/>
              <a:tabLst/>
              <a:defRPr/>
            </a:pPr>
            <a:endParaRPr kumimoji="0" lang="en-GB" sz="3200" b="0" i="0" u="none" strike="noStrike" kern="1200" cap="none" spc="0" normalizeH="0" baseline="0" noProof="0" dirty="0">
              <a:ln>
                <a:noFill/>
              </a:ln>
              <a:solidFill>
                <a:prstClr val="black"/>
              </a:solidFill>
              <a:effectLst/>
              <a:uLnTx/>
              <a:uFillTx/>
              <a:latin typeface="Barlow" pitchFamily="2" charset="77"/>
              <a:ea typeface="ＭＳ Ｐゴシック" charset="0"/>
              <a:cs typeface="Calibri" panose="020F0502020204030204" pitchFamily="34" charset="0"/>
            </a:endParaRPr>
          </a:p>
        </p:txBody>
      </p:sp>
    </p:spTree>
    <p:extLst>
      <p:ext uri="{BB962C8B-B14F-4D97-AF65-F5344CB8AC3E}">
        <p14:creationId xmlns:p14="http://schemas.microsoft.com/office/powerpoint/2010/main" val="201019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7AB89-98DF-440B-9D94-57373D58AE1D}"/>
              </a:ext>
            </a:extLst>
          </p:cNvPr>
          <p:cNvSpPr>
            <a:spLocks noGrp="1"/>
          </p:cNvSpPr>
          <p:nvPr>
            <p:ph type="ctrTitle"/>
          </p:nvPr>
        </p:nvSpPr>
        <p:spPr/>
        <p:txBody>
          <a:bodyPr/>
          <a:lstStyle/>
          <a:p>
            <a:r>
              <a:rPr lang="en-GB" dirty="0">
                <a:solidFill>
                  <a:srgbClr val="FF0000"/>
                </a:solidFill>
              </a:rPr>
              <a:t>Why?</a:t>
            </a:r>
          </a:p>
        </p:txBody>
      </p:sp>
      <p:sp>
        <p:nvSpPr>
          <p:cNvPr id="3" name="Text Placeholder 2">
            <a:extLst>
              <a:ext uri="{FF2B5EF4-FFF2-40B4-BE49-F238E27FC236}">
                <a16:creationId xmlns:a16="http://schemas.microsoft.com/office/drawing/2014/main" id="{EC65F181-D6F2-4AE6-AC2C-031B5F69BB3E}"/>
              </a:ext>
            </a:extLst>
          </p:cNvPr>
          <p:cNvSpPr>
            <a:spLocks noGrp="1"/>
          </p:cNvSpPr>
          <p:nvPr>
            <p:ph type="body" sz="quarter" idx="10"/>
          </p:nvPr>
        </p:nvSpPr>
        <p:spPr>
          <a:xfrm>
            <a:off x="5781099" y="2485957"/>
            <a:ext cx="5286375" cy="658812"/>
          </a:xfrm>
        </p:spPr>
        <p:txBody>
          <a:bodyPr>
            <a:normAutofit fontScale="92500" lnSpcReduction="10000"/>
          </a:bodyPr>
          <a:lstStyle/>
          <a:p>
            <a:r>
              <a:rPr lang="en-GB" dirty="0">
                <a:solidFill>
                  <a:srgbClr val="FF0000"/>
                </a:solidFill>
              </a:rPr>
              <a:t>Why the North?- proportion of natural capital, habitats and water</a:t>
            </a:r>
          </a:p>
        </p:txBody>
      </p:sp>
      <p:sp>
        <p:nvSpPr>
          <p:cNvPr id="4" name="Text Placeholder 2">
            <a:extLst>
              <a:ext uri="{FF2B5EF4-FFF2-40B4-BE49-F238E27FC236}">
                <a16:creationId xmlns:a16="http://schemas.microsoft.com/office/drawing/2014/main" id="{47DAD204-0980-4039-B5B8-13E3331D6B4D}"/>
              </a:ext>
            </a:extLst>
          </p:cNvPr>
          <p:cNvSpPr txBox="1">
            <a:spLocks/>
          </p:cNvSpPr>
          <p:nvPr/>
        </p:nvSpPr>
        <p:spPr>
          <a:xfrm>
            <a:off x="5781101" y="1395684"/>
            <a:ext cx="5286375" cy="658812"/>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0000"/>
                </a:solidFill>
              </a:rPr>
              <a:t>How Nature underpins our ambitions in the North and elsewhere?</a:t>
            </a:r>
          </a:p>
        </p:txBody>
      </p:sp>
      <p:sp>
        <p:nvSpPr>
          <p:cNvPr id="5" name="Text Placeholder 2">
            <a:extLst>
              <a:ext uri="{FF2B5EF4-FFF2-40B4-BE49-F238E27FC236}">
                <a16:creationId xmlns:a16="http://schemas.microsoft.com/office/drawing/2014/main" id="{A0D8E076-6D3D-46FE-8C7A-571190E9CB1D}"/>
              </a:ext>
            </a:extLst>
          </p:cNvPr>
          <p:cNvSpPr txBox="1">
            <a:spLocks/>
          </p:cNvSpPr>
          <p:nvPr/>
        </p:nvSpPr>
        <p:spPr>
          <a:xfrm>
            <a:off x="5781100" y="2033495"/>
            <a:ext cx="5286375" cy="6588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F0000"/>
                </a:solidFill>
              </a:rPr>
              <a:t>Positive impact seen here…and here..</a:t>
            </a:r>
          </a:p>
        </p:txBody>
      </p:sp>
      <p:sp>
        <p:nvSpPr>
          <p:cNvPr id="6" name="Title 1">
            <a:extLst>
              <a:ext uri="{FF2B5EF4-FFF2-40B4-BE49-F238E27FC236}">
                <a16:creationId xmlns:a16="http://schemas.microsoft.com/office/drawing/2014/main" id="{0981E6C5-2FE4-46B8-A8B3-5A8776A66860}"/>
              </a:ext>
            </a:extLst>
          </p:cNvPr>
          <p:cNvSpPr txBox="1">
            <a:spLocks/>
          </p:cNvSpPr>
          <p:nvPr/>
        </p:nvSpPr>
        <p:spPr>
          <a:xfrm>
            <a:off x="945150" y="741341"/>
            <a:ext cx="5216755" cy="192996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GB" dirty="0">
                <a:solidFill>
                  <a:srgbClr val="FF0000"/>
                </a:solidFill>
              </a:rPr>
              <a:t>Nature is critical infrastructure</a:t>
            </a:r>
          </a:p>
        </p:txBody>
      </p:sp>
      <p:sp>
        <p:nvSpPr>
          <p:cNvPr id="8" name="TextBox 7">
            <a:extLst>
              <a:ext uri="{FF2B5EF4-FFF2-40B4-BE49-F238E27FC236}">
                <a16:creationId xmlns:a16="http://schemas.microsoft.com/office/drawing/2014/main" id="{DDE04723-5494-4248-9EBD-3B2FD3CA5F61}"/>
              </a:ext>
            </a:extLst>
          </p:cNvPr>
          <p:cNvSpPr txBox="1"/>
          <p:nvPr/>
        </p:nvSpPr>
        <p:spPr>
          <a:xfrm>
            <a:off x="5781101" y="349298"/>
            <a:ext cx="6097836" cy="923330"/>
          </a:xfrm>
          <a:prstGeom prst="rect">
            <a:avLst/>
          </a:prstGeom>
          <a:noFill/>
        </p:spPr>
        <p:txBody>
          <a:bodyPr wrap="square">
            <a:spAutoFit/>
          </a:bodyPr>
          <a:lstStyle/>
          <a:p>
            <a:r>
              <a:rPr lang="en-US" dirty="0">
                <a:solidFill>
                  <a:srgbClr val="1E1E1E"/>
                </a:solidFill>
                <a:latin typeface="Roboto" panose="02000000000000000000" pitchFamily="2" charset="0"/>
              </a:rPr>
              <a:t>N</a:t>
            </a:r>
            <a:r>
              <a:rPr lang="en-US" b="0" i="0" dirty="0">
                <a:solidFill>
                  <a:srgbClr val="1E1E1E"/>
                </a:solidFill>
                <a:effectLst/>
                <a:latin typeface="Roboto" panose="02000000000000000000" pitchFamily="2" charset="0"/>
              </a:rPr>
              <a:t>ature-based infrastructure solutions can influence 79 per cent of all targets across the Sustainable Development Goals (SDGs).</a:t>
            </a:r>
            <a:endParaRPr lang="en-GB" dirty="0"/>
          </a:p>
        </p:txBody>
      </p:sp>
      <p:pic>
        <p:nvPicPr>
          <p:cNvPr id="2050" name="Picture 2">
            <a:extLst>
              <a:ext uri="{FF2B5EF4-FFF2-40B4-BE49-F238E27FC236}">
                <a16:creationId xmlns:a16="http://schemas.microsoft.com/office/drawing/2014/main" id="{634C5479-517A-47F9-907F-002A88210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90"/>
          <a:stretch/>
        </p:blipFill>
        <p:spPr bwMode="auto">
          <a:xfrm>
            <a:off x="447653" y="85380"/>
            <a:ext cx="11164887" cy="6687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466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FF154-3C2B-52C7-BD24-D91ABA316C46}"/>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108C3D4B-6675-2488-406A-082D6BC5B6D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334" y="5984865"/>
            <a:ext cx="1987342" cy="499146"/>
          </a:xfrm>
          <a:prstGeom prst="rect">
            <a:avLst/>
          </a:prstGeom>
        </p:spPr>
      </p:pic>
      <p:pic>
        <p:nvPicPr>
          <p:cNvPr id="5" name="Picture 4">
            <a:extLst>
              <a:ext uri="{FF2B5EF4-FFF2-40B4-BE49-F238E27FC236}">
                <a16:creationId xmlns:a16="http://schemas.microsoft.com/office/drawing/2014/main" id="{14FB0120-63ED-5BE0-CDBB-0F935643875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835654"/>
            <a:ext cx="12234365" cy="6022346"/>
          </a:xfrm>
          <a:prstGeom prst="rect">
            <a:avLst/>
          </a:prstGeom>
        </p:spPr>
      </p:pic>
      <p:sp>
        <p:nvSpPr>
          <p:cNvPr id="9" name="TextBox 8">
            <a:extLst>
              <a:ext uri="{FF2B5EF4-FFF2-40B4-BE49-F238E27FC236}">
                <a16:creationId xmlns:a16="http://schemas.microsoft.com/office/drawing/2014/main" id="{98569224-BF88-1188-E58F-D9D76D972019}"/>
              </a:ext>
            </a:extLst>
          </p:cNvPr>
          <p:cNvSpPr txBox="1"/>
          <p:nvPr/>
        </p:nvSpPr>
        <p:spPr>
          <a:xfrm>
            <a:off x="955409" y="373989"/>
            <a:ext cx="7744708" cy="461665"/>
          </a:xfrm>
          <a:prstGeom prst="rect">
            <a:avLst/>
          </a:prstGeom>
          <a:noFill/>
        </p:spPr>
        <p:txBody>
          <a:bodyPr wrap="square" rtlCol="0">
            <a:spAutoFit/>
          </a:bodyPr>
          <a:lstStyle/>
          <a:p>
            <a:pPr marL="9525"/>
            <a:r>
              <a:rPr lang="en-GB" sz="2400" dirty="0">
                <a:solidFill>
                  <a:srgbClr val="0B536C"/>
                </a:solidFill>
                <a:effectLst/>
                <a:latin typeface="Staatliches" pitchFamily="2" charset="0"/>
              </a:rPr>
              <a:t>Nature delivers…</a:t>
            </a:r>
          </a:p>
        </p:txBody>
      </p:sp>
    </p:spTree>
    <p:extLst>
      <p:ext uri="{BB962C8B-B14F-4D97-AF65-F5344CB8AC3E}">
        <p14:creationId xmlns:p14="http://schemas.microsoft.com/office/powerpoint/2010/main" val="1898276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47DAD204-0980-4039-B5B8-13E3331D6B4D}"/>
              </a:ext>
            </a:extLst>
          </p:cNvPr>
          <p:cNvSpPr txBox="1">
            <a:spLocks/>
          </p:cNvSpPr>
          <p:nvPr/>
        </p:nvSpPr>
        <p:spPr>
          <a:xfrm>
            <a:off x="5781101" y="1395684"/>
            <a:ext cx="5286375" cy="6588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solidFill>
                <a:srgbClr val="FF0000"/>
              </a:solidFill>
            </a:endParaRPr>
          </a:p>
        </p:txBody>
      </p:sp>
      <p:sp>
        <p:nvSpPr>
          <p:cNvPr id="6" name="Title 1">
            <a:extLst>
              <a:ext uri="{FF2B5EF4-FFF2-40B4-BE49-F238E27FC236}">
                <a16:creationId xmlns:a16="http://schemas.microsoft.com/office/drawing/2014/main" id="{0981E6C5-2FE4-46B8-A8B3-5A8776A66860}"/>
              </a:ext>
            </a:extLst>
          </p:cNvPr>
          <p:cNvSpPr txBox="1">
            <a:spLocks/>
          </p:cNvSpPr>
          <p:nvPr/>
        </p:nvSpPr>
        <p:spPr>
          <a:xfrm>
            <a:off x="229054" y="307646"/>
            <a:ext cx="7780209" cy="130081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GB" dirty="0">
                <a:solidFill>
                  <a:schemeClr val="tx1"/>
                </a:solidFill>
              </a:rPr>
              <a:t>Nature is critical infrastructure</a:t>
            </a:r>
          </a:p>
        </p:txBody>
      </p:sp>
      <p:sp>
        <p:nvSpPr>
          <p:cNvPr id="10" name="TextBox 9">
            <a:extLst>
              <a:ext uri="{FF2B5EF4-FFF2-40B4-BE49-F238E27FC236}">
                <a16:creationId xmlns:a16="http://schemas.microsoft.com/office/drawing/2014/main" id="{D06372E9-4ED7-4903-A462-94178B25C021}"/>
              </a:ext>
            </a:extLst>
          </p:cNvPr>
          <p:cNvSpPr txBox="1"/>
          <p:nvPr/>
        </p:nvSpPr>
        <p:spPr>
          <a:xfrm>
            <a:off x="5519051" y="0"/>
            <a:ext cx="6443896" cy="2554545"/>
          </a:xfrm>
          <a:prstGeom prst="rect">
            <a:avLst/>
          </a:prstGeom>
          <a:noFill/>
        </p:spPr>
        <p:txBody>
          <a:bodyPr wrap="square">
            <a:spAutoFit/>
          </a:bodyPr>
          <a:lstStyle/>
          <a:p>
            <a:pPr marL="285750" indent="-285750">
              <a:buFont typeface="Arial" panose="020B0604020202020204" pitchFamily="34" charset="0"/>
              <a:buChar char="•"/>
            </a:pPr>
            <a:endParaRPr lang="en-US" sz="1600" b="0" i="0" dirty="0">
              <a:solidFill>
                <a:srgbClr val="0D0D0D"/>
              </a:solidFill>
              <a:effectLst/>
              <a:latin typeface="Poppins" panose="00000500000000000000" pitchFamily="2" charset="0"/>
            </a:endParaRPr>
          </a:p>
          <a:p>
            <a:r>
              <a:rPr lang="en-US" sz="1600" b="1" dirty="0">
                <a:solidFill>
                  <a:srgbClr val="0B526C"/>
                </a:solidFill>
                <a:latin typeface="Poppins" panose="00000500000000000000" pitchFamily="2" charset="0"/>
              </a:rPr>
              <a:t>So, let’s flip that…</a:t>
            </a:r>
          </a:p>
          <a:p>
            <a:endParaRPr lang="en-US" sz="1600" b="1" i="0" dirty="0">
              <a:solidFill>
                <a:srgbClr val="0D0D0D"/>
              </a:solidFill>
              <a:effectLst/>
              <a:latin typeface="Poppins" panose="00000500000000000000" pitchFamily="2" charset="0"/>
            </a:endParaRPr>
          </a:p>
          <a:p>
            <a:r>
              <a:rPr lang="en-US" sz="1600" dirty="0">
                <a:solidFill>
                  <a:srgbClr val="1E1E1E"/>
                </a:solidFill>
                <a:latin typeface="+mj-lt"/>
              </a:rPr>
              <a:t>Nature-based solutions can influence 79 per cent of all targets across the Sustainable Development Goals (SDGs).</a:t>
            </a:r>
          </a:p>
          <a:p>
            <a:endParaRPr lang="en-US" sz="1600" dirty="0">
              <a:solidFill>
                <a:srgbClr val="1E1E1E"/>
              </a:solidFill>
              <a:latin typeface="+mj-lt"/>
            </a:endParaRPr>
          </a:p>
          <a:p>
            <a:r>
              <a:rPr lang="en-US" sz="1600" dirty="0">
                <a:latin typeface="+mj-lt"/>
              </a:rPr>
              <a:t>“While </a:t>
            </a:r>
            <a:r>
              <a:rPr lang="en-US" sz="1600" dirty="0" err="1">
                <a:latin typeface="+mj-lt"/>
              </a:rPr>
              <a:t>NbS</a:t>
            </a:r>
            <a:r>
              <a:rPr lang="en-US" sz="1600" dirty="0">
                <a:latin typeface="+mj-lt"/>
              </a:rPr>
              <a:t> cannot replace all grey infrastructure, if done well it is likely to be more cost-efficient than its engineered alternatives in certain areas such as flood protection.” (UNEP: Enabling Adaptation).</a:t>
            </a:r>
          </a:p>
          <a:p>
            <a:endParaRPr lang="en-US" sz="1600" dirty="0">
              <a:latin typeface="+mj-lt"/>
            </a:endParaRPr>
          </a:p>
        </p:txBody>
      </p:sp>
      <p:sp>
        <p:nvSpPr>
          <p:cNvPr id="14" name="TextBox 13">
            <a:extLst>
              <a:ext uri="{FF2B5EF4-FFF2-40B4-BE49-F238E27FC236}">
                <a16:creationId xmlns:a16="http://schemas.microsoft.com/office/drawing/2014/main" id="{BBB388B0-5B3E-443B-89E3-215804F0247C}"/>
              </a:ext>
            </a:extLst>
          </p:cNvPr>
          <p:cNvSpPr txBox="1"/>
          <p:nvPr/>
        </p:nvSpPr>
        <p:spPr>
          <a:xfrm>
            <a:off x="195438" y="1395684"/>
            <a:ext cx="5289999" cy="6986528"/>
          </a:xfrm>
          <a:prstGeom prst="rect">
            <a:avLst/>
          </a:prstGeom>
          <a:noFill/>
        </p:spPr>
        <p:txBody>
          <a:bodyPr wrap="square">
            <a:spAutoFit/>
          </a:bodyPr>
          <a:lstStyle/>
          <a:p>
            <a:pPr algn="l"/>
            <a:endParaRPr lang="en-GB" sz="2000" b="0" i="0" u="none" strike="noStrike" baseline="0" dirty="0">
              <a:solidFill>
                <a:srgbClr val="000000"/>
              </a:solidFill>
              <a:latin typeface="Abhaya Libre"/>
            </a:endParaRPr>
          </a:p>
          <a:p>
            <a:r>
              <a:rPr lang="en-GB" sz="2400" b="1" i="1" dirty="0">
                <a:solidFill>
                  <a:srgbClr val="0B526C"/>
                </a:solidFill>
                <a:latin typeface="Poppins" panose="00000500000000000000" pitchFamily="2" charset="0"/>
              </a:rPr>
              <a:t>Nature underpins our ambitions in the North and elsewhere</a:t>
            </a:r>
          </a:p>
          <a:p>
            <a:endParaRPr lang="en-GB" sz="2400" b="1" dirty="0"/>
          </a:p>
          <a:p>
            <a:r>
              <a:rPr lang="en-US" sz="1600" b="1" i="1" dirty="0">
                <a:solidFill>
                  <a:srgbClr val="0B526C"/>
                </a:solidFill>
                <a:latin typeface="Poppins" panose="00000500000000000000" pitchFamily="2" charset="0"/>
              </a:rPr>
              <a:t>More than half of the world's GDP is moderately or highly dependent on nature and its services </a:t>
            </a:r>
          </a:p>
          <a:p>
            <a:r>
              <a:rPr lang="en-US" sz="1400" dirty="0">
                <a:solidFill>
                  <a:srgbClr val="0D0D0D"/>
                </a:solidFill>
                <a:latin typeface="Poppins" panose="00000500000000000000" pitchFamily="2" charset="0"/>
              </a:rPr>
              <a:t>(World Economic Forum &amp; PwC, 2020)</a:t>
            </a:r>
            <a:endParaRPr lang="en-GB" sz="1400" dirty="0">
              <a:solidFill>
                <a:srgbClr val="0D0D0D"/>
              </a:solidFill>
              <a:latin typeface="Poppins" panose="00000500000000000000" pitchFamily="2" charset="0"/>
            </a:endParaRPr>
          </a:p>
          <a:p>
            <a:endParaRPr lang="en-US" dirty="0">
              <a:solidFill>
                <a:srgbClr val="1E1E1E"/>
              </a:solidFill>
              <a:latin typeface="Roboto" panose="02000000000000000000" pitchFamily="2" charset="0"/>
            </a:endParaRPr>
          </a:p>
          <a:p>
            <a:r>
              <a:rPr lang="en-US" sz="1600" b="1" i="1" dirty="0">
                <a:solidFill>
                  <a:srgbClr val="0B526C"/>
                </a:solidFill>
                <a:latin typeface="Poppins" panose="00000500000000000000" pitchFamily="2" charset="0"/>
              </a:rPr>
              <a:t>Nature degradation could cause a 12% loss to UK GDP </a:t>
            </a:r>
          </a:p>
          <a:p>
            <a:pPr marL="285750" indent="-285750">
              <a:buFont typeface="Arial" panose="020B0604020202020204" pitchFamily="34" charset="0"/>
              <a:buChar char="•"/>
            </a:pPr>
            <a:r>
              <a:rPr lang="en-US" sz="1400" b="0" i="0" dirty="0">
                <a:solidFill>
                  <a:srgbClr val="0D0D0D"/>
                </a:solidFill>
                <a:effectLst/>
                <a:latin typeface="Poppins" panose="00000500000000000000" pitchFamily="2" charset="0"/>
              </a:rPr>
              <a:t>the Covid-19 pandemic cost the UK up to </a:t>
            </a:r>
            <a:r>
              <a:rPr lang="en-US" sz="1400" b="1" i="0" u="none" strike="noStrike" dirty="0">
                <a:solidFill>
                  <a:srgbClr val="7DB22D"/>
                </a:solidFill>
                <a:effectLst/>
                <a:latin typeface="Poppins" panose="00000500000000000000" pitchFamily="2" charset="0"/>
                <a:hlinkClick r:id="rId3"/>
              </a:rPr>
              <a:t>11%</a:t>
            </a:r>
            <a:r>
              <a:rPr lang="en-US" sz="1400" b="0" i="0" dirty="0">
                <a:solidFill>
                  <a:srgbClr val="0D0D0D"/>
                </a:solidFill>
                <a:effectLst/>
                <a:latin typeface="Poppins" panose="00000500000000000000" pitchFamily="2" charset="0"/>
              </a:rPr>
              <a:t> of its GDP in 2020</a:t>
            </a:r>
          </a:p>
          <a:p>
            <a:pPr marL="285750" indent="-285750">
              <a:buFont typeface="Arial" panose="020B0604020202020204" pitchFamily="34" charset="0"/>
              <a:buChar char="•"/>
            </a:pPr>
            <a:r>
              <a:rPr lang="en-US" sz="1400" b="0" i="0" dirty="0">
                <a:solidFill>
                  <a:srgbClr val="0D0D0D"/>
                </a:solidFill>
                <a:effectLst/>
                <a:latin typeface="Poppins" panose="00000500000000000000" pitchFamily="2" charset="0"/>
              </a:rPr>
              <a:t>the financial crisis of 2008 took around </a:t>
            </a:r>
            <a:r>
              <a:rPr lang="en-US" sz="1400" b="1" i="0" u="none" strike="noStrike" dirty="0">
                <a:solidFill>
                  <a:srgbClr val="7DB22D"/>
                </a:solidFill>
                <a:effectLst/>
                <a:latin typeface="Poppins" panose="00000500000000000000" pitchFamily="2" charset="0"/>
                <a:hlinkClick r:id="rId4"/>
              </a:rPr>
              <a:t>5%</a:t>
            </a:r>
            <a:r>
              <a:rPr lang="en-US" sz="1400" b="0" i="0" dirty="0">
                <a:solidFill>
                  <a:srgbClr val="0D0D0D"/>
                </a:solidFill>
                <a:effectLst/>
                <a:latin typeface="Poppins" panose="00000500000000000000" pitchFamily="2" charset="0"/>
              </a:rPr>
              <a:t> off the value of the UK GDP</a:t>
            </a:r>
          </a:p>
          <a:p>
            <a:pPr marL="285750" indent="-285750">
              <a:buFont typeface="Arial" panose="020B0604020202020204" pitchFamily="34" charset="0"/>
              <a:buChar char="•"/>
            </a:pPr>
            <a:r>
              <a:rPr lang="en-US" sz="1400" dirty="0">
                <a:solidFill>
                  <a:srgbClr val="0D0D0D"/>
                </a:solidFill>
                <a:latin typeface="Poppins" panose="00000500000000000000" pitchFamily="2" charset="0"/>
              </a:rPr>
              <a:t>Comparable to the impact of climate change.</a:t>
            </a:r>
          </a:p>
          <a:p>
            <a:pPr marL="285750" indent="-285750">
              <a:buFont typeface="Arial" panose="020B0604020202020204" pitchFamily="34" charset="0"/>
              <a:buChar char="•"/>
            </a:pPr>
            <a:endParaRPr lang="en-US" sz="1400" dirty="0">
              <a:solidFill>
                <a:srgbClr val="0D0D0D"/>
              </a:solidFill>
              <a:latin typeface="Poppins" panose="00000500000000000000" pitchFamily="2" charset="0"/>
            </a:endParaRPr>
          </a:p>
          <a:p>
            <a:r>
              <a:rPr lang="en-US" sz="1600" b="1" i="1" dirty="0">
                <a:solidFill>
                  <a:srgbClr val="0B526C"/>
                </a:solidFill>
                <a:latin typeface="Poppins" panose="00000500000000000000" pitchFamily="2" charset="0"/>
              </a:rPr>
              <a:t>Nature depletion and climate change combined increase risk to our energy networks through extreme weather.</a:t>
            </a:r>
          </a:p>
          <a:p>
            <a:pPr marL="285750" indent="-285750">
              <a:buFont typeface="Arial" panose="020B0604020202020204" pitchFamily="34" charset="0"/>
              <a:buChar char="•"/>
            </a:pPr>
            <a:endParaRPr lang="en-US" sz="1400" dirty="0">
              <a:solidFill>
                <a:srgbClr val="0D0D0D"/>
              </a:solidFill>
              <a:latin typeface="Poppins" panose="00000500000000000000" pitchFamily="2" charset="0"/>
            </a:endParaRPr>
          </a:p>
          <a:p>
            <a:endParaRPr lang="en-US" sz="1400" dirty="0">
              <a:solidFill>
                <a:srgbClr val="0D0D0D"/>
              </a:solidFill>
              <a:latin typeface="Poppins" panose="00000500000000000000" pitchFamily="2" charset="0"/>
            </a:endParaRPr>
          </a:p>
          <a:p>
            <a:endParaRPr lang="en-US" sz="1600" dirty="0">
              <a:solidFill>
                <a:srgbClr val="0D0D0D"/>
              </a:solidFill>
              <a:latin typeface="Poppins" panose="00000500000000000000" pitchFamily="2" charset="0"/>
            </a:endParaRPr>
          </a:p>
          <a:p>
            <a:pPr marL="285750" indent="-285750">
              <a:buFont typeface="Arial" panose="020B0604020202020204" pitchFamily="34" charset="0"/>
              <a:buChar char="•"/>
            </a:pPr>
            <a:endParaRPr lang="en-US" sz="1600" dirty="0">
              <a:solidFill>
                <a:srgbClr val="0D0D0D"/>
              </a:solidFill>
              <a:latin typeface="Poppins" panose="00000500000000000000" pitchFamily="2" charset="0"/>
            </a:endParaRPr>
          </a:p>
          <a:p>
            <a:endParaRPr lang="en-US" sz="1600" dirty="0">
              <a:solidFill>
                <a:srgbClr val="0D0D0D"/>
              </a:solidFill>
              <a:latin typeface="Poppins" panose="00000500000000000000" pitchFamily="2" charset="0"/>
            </a:endParaRPr>
          </a:p>
          <a:p>
            <a:pPr marL="285750" indent="-285750">
              <a:buFont typeface="Arial" panose="020B0604020202020204" pitchFamily="34" charset="0"/>
              <a:buChar char="•"/>
            </a:pPr>
            <a:endParaRPr lang="en-US" sz="1600" dirty="0">
              <a:solidFill>
                <a:srgbClr val="0D0D0D"/>
              </a:solidFill>
              <a:latin typeface="Poppins" panose="00000500000000000000" pitchFamily="2" charset="0"/>
            </a:endParaRPr>
          </a:p>
          <a:p>
            <a:endParaRPr lang="en-GB" dirty="0"/>
          </a:p>
          <a:p>
            <a:endParaRPr lang="en-US" sz="1800" b="0" i="0" u="none" strike="noStrike" baseline="0" dirty="0">
              <a:latin typeface="Abhaya Libre"/>
            </a:endParaRPr>
          </a:p>
        </p:txBody>
      </p:sp>
      <p:pic>
        <p:nvPicPr>
          <p:cNvPr id="18" name="Picture 17">
            <a:extLst>
              <a:ext uri="{FF2B5EF4-FFF2-40B4-BE49-F238E27FC236}">
                <a16:creationId xmlns:a16="http://schemas.microsoft.com/office/drawing/2014/main" id="{C1C468B6-D90E-4459-9440-2CE8F056833E}"/>
              </a:ext>
            </a:extLst>
          </p:cNvPr>
          <p:cNvPicPr>
            <a:picLocks noChangeAspect="1"/>
          </p:cNvPicPr>
          <p:nvPr/>
        </p:nvPicPr>
        <p:blipFill>
          <a:blip r:embed="rId5"/>
          <a:stretch>
            <a:fillRect/>
          </a:stretch>
        </p:blipFill>
        <p:spPr>
          <a:xfrm>
            <a:off x="5898651" y="3004147"/>
            <a:ext cx="2672623" cy="2554885"/>
          </a:xfrm>
          <a:prstGeom prst="rect">
            <a:avLst/>
          </a:prstGeom>
        </p:spPr>
      </p:pic>
      <p:sp>
        <p:nvSpPr>
          <p:cNvPr id="19" name="TextBox 18">
            <a:extLst>
              <a:ext uri="{FF2B5EF4-FFF2-40B4-BE49-F238E27FC236}">
                <a16:creationId xmlns:a16="http://schemas.microsoft.com/office/drawing/2014/main" id="{BF9B18E4-044D-400A-BA9E-CBE4570F36AB}"/>
              </a:ext>
            </a:extLst>
          </p:cNvPr>
          <p:cNvSpPr txBox="1"/>
          <p:nvPr/>
        </p:nvSpPr>
        <p:spPr>
          <a:xfrm>
            <a:off x="8950873" y="3429000"/>
            <a:ext cx="2378266" cy="1754326"/>
          </a:xfrm>
          <a:prstGeom prst="rect">
            <a:avLst/>
          </a:prstGeom>
          <a:noFill/>
        </p:spPr>
        <p:txBody>
          <a:bodyPr wrap="square" rtlCol="0">
            <a:spAutoFit/>
          </a:bodyPr>
          <a:lstStyle/>
          <a:p>
            <a:r>
              <a:rPr lang="en-GB" b="1" dirty="0">
                <a:latin typeface="+mj-lt"/>
              </a:rPr>
              <a:t>Can we work together so that our green energy ambitions also power our progress to 30 x 30?</a:t>
            </a:r>
          </a:p>
        </p:txBody>
      </p:sp>
    </p:spTree>
    <p:extLst>
      <p:ext uri="{BB962C8B-B14F-4D97-AF65-F5344CB8AC3E}">
        <p14:creationId xmlns:p14="http://schemas.microsoft.com/office/powerpoint/2010/main" val="3334540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3F4D-D7D6-44E7-9941-6C7AB7514A24}"/>
              </a:ext>
            </a:extLst>
          </p:cNvPr>
          <p:cNvSpPr>
            <a:spLocks noGrp="1"/>
          </p:cNvSpPr>
          <p:nvPr>
            <p:ph type="ctrTitle"/>
          </p:nvPr>
        </p:nvSpPr>
        <p:spPr>
          <a:xfrm>
            <a:off x="252503" y="1792819"/>
            <a:ext cx="3244269" cy="1929964"/>
          </a:xfrm>
        </p:spPr>
        <p:txBody>
          <a:bodyPr>
            <a:normAutofit fontScale="90000"/>
          </a:bodyPr>
          <a:lstStyle/>
          <a:p>
            <a:pPr algn="l"/>
            <a:r>
              <a:rPr lang="en-US" sz="1800" b="0" i="0" u="none" strike="noStrike" baseline="0" dirty="0">
                <a:solidFill>
                  <a:schemeClr val="tx1"/>
                </a:solidFill>
                <a:latin typeface="Abhaya Libre"/>
              </a:rPr>
              <a:t>The North has broken new ground in the scale of our nature ambitions. </a:t>
            </a:r>
            <a:r>
              <a:rPr lang="en-US" sz="1800" b="0" i="0" u="sng" strike="noStrike" baseline="0" dirty="0">
                <a:solidFill>
                  <a:schemeClr val="tx1"/>
                </a:solidFill>
                <a:latin typeface="Abhaya Libre"/>
              </a:rPr>
              <a:t>The Great North Bog </a:t>
            </a:r>
            <a:r>
              <a:rPr lang="en-US" sz="1800" b="0" i="0" u="none" strike="noStrike" baseline="0" dirty="0">
                <a:solidFill>
                  <a:schemeClr val="tx1"/>
                </a:solidFill>
                <a:latin typeface="Abhaya Libre"/>
              </a:rPr>
              <a:t>partnership aims to restore 7,000 km</a:t>
            </a:r>
            <a:r>
              <a:rPr lang="en-US" sz="1800" b="0" i="0" u="none" strike="noStrike" baseline="30000" dirty="0">
                <a:solidFill>
                  <a:schemeClr val="tx1"/>
                </a:solidFill>
                <a:latin typeface="Abhaya Libre"/>
              </a:rPr>
              <a:t>2 </a:t>
            </a:r>
            <a:r>
              <a:rPr lang="en-US" sz="1800" b="0" i="0" u="none" strike="noStrike" baseline="0" dirty="0">
                <a:solidFill>
                  <a:schemeClr val="tx1"/>
                </a:solidFill>
                <a:latin typeface="Abhaya Libre"/>
              </a:rPr>
              <a:t>of Northern peatland - an area four times the size of Greater London - and the </a:t>
            </a:r>
            <a:r>
              <a:rPr lang="en-US" sz="1800" b="0" i="0" u="sng" strike="noStrike" baseline="0" dirty="0">
                <a:solidFill>
                  <a:schemeClr val="tx1"/>
                </a:solidFill>
                <a:latin typeface="Abhaya Libre"/>
              </a:rPr>
              <a:t>Northern Forest </a:t>
            </a:r>
            <a:r>
              <a:rPr lang="en-US" sz="1800" b="0" i="0" u="none" strike="noStrike" baseline="0" dirty="0">
                <a:solidFill>
                  <a:schemeClr val="tx1"/>
                </a:solidFill>
                <a:latin typeface="Abhaya Libre"/>
              </a:rPr>
              <a:t>plans to plant 50 million trees. Together, they have secured £220 million of the £700 million needed. </a:t>
            </a:r>
            <a:br>
              <a:rPr lang="en-US" sz="1800" b="0" i="0" u="none" strike="noStrike" baseline="0" dirty="0">
                <a:solidFill>
                  <a:schemeClr val="tx1"/>
                </a:solidFill>
                <a:latin typeface="Abhaya Libre"/>
              </a:rPr>
            </a:br>
            <a:br>
              <a:rPr lang="en-US" sz="1800" b="0" i="0" u="none" strike="noStrike" baseline="0" dirty="0">
                <a:solidFill>
                  <a:schemeClr val="tx1"/>
                </a:solidFill>
                <a:latin typeface="Abhaya Libre"/>
              </a:rPr>
            </a:br>
            <a:br>
              <a:rPr lang="en-GB" sz="1800" b="0" i="0" u="none" strike="noStrike" baseline="0" dirty="0">
                <a:solidFill>
                  <a:schemeClr val="tx1"/>
                </a:solidFill>
                <a:latin typeface="Abhaya Libre" panose="02000503000000000000"/>
              </a:rPr>
            </a:br>
            <a:r>
              <a:rPr lang="en-US" sz="1800" b="0" i="0" u="none" strike="noStrike" baseline="0" dirty="0">
                <a:solidFill>
                  <a:schemeClr val="tx1"/>
                </a:solidFill>
                <a:latin typeface="Abhaya Libre" panose="02000503000000000000"/>
              </a:rPr>
              <a:t>The North also leads England with the largest area of </a:t>
            </a:r>
            <a:r>
              <a:rPr lang="en-US" sz="1800" b="0" i="0" u="sng" strike="noStrike" baseline="0" dirty="0">
                <a:solidFill>
                  <a:schemeClr val="tx1"/>
                </a:solidFill>
                <a:latin typeface="Abhaya Libre" panose="02000503000000000000"/>
              </a:rPr>
              <a:t>Nature Recovery Projects</a:t>
            </a:r>
            <a:r>
              <a:rPr lang="en-US" sz="1800" b="0" i="0" u="none" strike="noStrike" baseline="0" dirty="0">
                <a:solidFill>
                  <a:schemeClr val="tx1"/>
                </a:solidFill>
                <a:latin typeface="Abhaya Libre" panose="02000503000000000000"/>
              </a:rPr>
              <a:t>, covering 1,440 km, while Northern farmers and land managers have entered 98,000 ha into </a:t>
            </a:r>
            <a:r>
              <a:rPr lang="en-US" sz="1800" b="0" i="0" u="sng" strike="noStrike" baseline="0" dirty="0">
                <a:solidFill>
                  <a:schemeClr val="tx1"/>
                </a:solidFill>
                <a:latin typeface="Abhaya Libre" panose="02000503000000000000"/>
              </a:rPr>
              <a:t>Landscape Recovery Projects </a:t>
            </a:r>
            <a:r>
              <a:rPr lang="en-US" sz="1800" b="0" i="0" u="none" strike="noStrike" baseline="0" dirty="0">
                <a:solidFill>
                  <a:schemeClr val="tx1"/>
                </a:solidFill>
                <a:latin typeface="Abhaya Libre"/>
              </a:rPr>
              <a:t>through Environmental Land Management Schemes. </a:t>
            </a:r>
            <a:br>
              <a:rPr lang="en-US" sz="1800" b="0" i="0" u="none" strike="noStrike" baseline="0" dirty="0">
                <a:solidFill>
                  <a:schemeClr val="tx1"/>
                </a:solidFill>
                <a:latin typeface="Abhaya Libre"/>
              </a:rPr>
            </a:br>
            <a:endParaRPr lang="en-GB" dirty="0">
              <a:solidFill>
                <a:schemeClr val="tx1"/>
              </a:solidFill>
            </a:endParaRPr>
          </a:p>
        </p:txBody>
      </p:sp>
      <p:grpSp>
        <p:nvGrpSpPr>
          <p:cNvPr id="4" name="Group 3">
            <a:extLst>
              <a:ext uri="{FF2B5EF4-FFF2-40B4-BE49-F238E27FC236}">
                <a16:creationId xmlns:a16="http://schemas.microsoft.com/office/drawing/2014/main" id="{90CC897E-EC96-40D2-AFC8-2E579A2D96A1}"/>
              </a:ext>
            </a:extLst>
          </p:cNvPr>
          <p:cNvGrpSpPr/>
          <p:nvPr/>
        </p:nvGrpSpPr>
        <p:grpSpPr>
          <a:xfrm>
            <a:off x="3283027" y="418642"/>
            <a:ext cx="8656470" cy="6070294"/>
            <a:chOff x="1948251" y="373989"/>
            <a:chExt cx="7999606" cy="6110022"/>
          </a:xfrm>
        </p:grpSpPr>
        <p:pic>
          <p:nvPicPr>
            <p:cNvPr id="5" name="Picture 4">
              <a:extLst>
                <a:ext uri="{FF2B5EF4-FFF2-40B4-BE49-F238E27FC236}">
                  <a16:creationId xmlns:a16="http://schemas.microsoft.com/office/drawing/2014/main" id="{04E56322-FCF8-4550-9E24-9E1BB14521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62982" y="373989"/>
              <a:ext cx="4612742" cy="5372488"/>
            </a:xfrm>
            <a:prstGeom prst="rect">
              <a:avLst/>
            </a:prstGeom>
          </p:spPr>
        </p:pic>
        <p:pic>
          <p:nvPicPr>
            <p:cNvPr id="6" name="Picture 5">
              <a:extLst>
                <a:ext uri="{FF2B5EF4-FFF2-40B4-BE49-F238E27FC236}">
                  <a16:creationId xmlns:a16="http://schemas.microsoft.com/office/drawing/2014/main" id="{102D7E21-1F35-4153-8B12-E2BA00A0DF7F}"/>
                </a:ext>
              </a:extLst>
            </p:cNvPr>
            <p:cNvPicPr>
              <a:picLocks noChangeAspect="1"/>
            </p:cNvPicPr>
            <p:nvPr/>
          </p:nvPicPr>
          <p:blipFill>
            <a:blip r:embed="rId4"/>
            <a:stretch>
              <a:fillRect/>
            </a:stretch>
          </p:blipFill>
          <p:spPr>
            <a:xfrm>
              <a:off x="1948251" y="487910"/>
              <a:ext cx="7999606" cy="5996101"/>
            </a:xfrm>
            <a:prstGeom prst="rect">
              <a:avLst/>
            </a:prstGeom>
          </p:spPr>
        </p:pic>
      </p:grpSp>
      <p:sp>
        <p:nvSpPr>
          <p:cNvPr id="7" name="TextBox 6">
            <a:extLst>
              <a:ext uri="{FF2B5EF4-FFF2-40B4-BE49-F238E27FC236}">
                <a16:creationId xmlns:a16="http://schemas.microsoft.com/office/drawing/2014/main" id="{3221A50A-FD31-434F-BDC8-9EED4945415D}"/>
              </a:ext>
            </a:extLst>
          </p:cNvPr>
          <p:cNvSpPr txBox="1"/>
          <p:nvPr/>
        </p:nvSpPr>
        <p:spPr>
          <a:xfrm>
            <a:off x="252503" y="125633"/>
            <a:ext cx="4452931" cy="830997"/>
          </a:xfrm>
          <a:prstGeom prst="rect">
            <a:avLst/>
          </a:prstGeom>
          <a:noFill/>
        </p:spPr>
        <p:txBody>
          <a:bodyPr wrap="square" rtlCol="0">
            <a:spAutoFit/>
          </a:bodyPr>
          <a:lstStyle/>
          <a:p>
            <a:pPr marL="9525"/>
            <a:r>
              <a:rPr lang="en-GB" sz="2400" dirty="0">
                <a:solidFill>
                  <a:srgbClr val="0B536C"/>
                </a:solidFill>
                <a:effectLst/>
                <a:latin typeface="Staatliches" pitchFamily="2" charset="0"/>
              </a:rPr>
              <a:t>The North covers just under a third of England’s land area, yet has:</a:t>
            </a:r>
          </a:p>
        </p:txBody>
      </p:sp>
      <p:pic>
        <p:nvPicPr>
          <p:cNvPr id="8" name="Graphic 7">
            <a:extLst>
              <a:ext uri="{FF2B5EF4-FFF2-40B4-BE49-F238E27FC236}">
                <a16:creationId xmlns:a16="http://schemas.microsoft.com/office/drawing/2014/main" id="{EC571749-C515-495E-8209-EAF01A5D30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82739" y="6041860"/>
            <a:ext cx="1987342" cy="499146"/>
          </a:xfrm>
          <a:prstGeom prst="rect">
            <a:avLst/>
          </a:prstGeom>
        </p:spPr>
      </p:pic>
    </p:spTree>
    <p:extLst>
      <p:ext uri="{BB962C8B-B14F-4D97-AF65-F5344CB8AC3E}">
        <p14:creationId xmlns:p14="http://schemas.microsoft.com/office/powerpoint/2010/main" val="97489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FDE2FD27-876C-4F7A-BC03-3277AD634557}"/>
              </a:ext>
            </a:extLst>
          </p:cNvPr>
          <p:cNvGrpSpPr/>
          <p:nvPr/>
        </p:nvGrpSpPr>
        <p:grpSpPr>
          <a:xfrm>
            <a:off x="547146" y="1322825"/>
            <a:ext cx="5572194" cy="1174244"/>
            <a:chOff x="2724148" y="2981324"/>
            <a:chExt cx="6429375" cy="1314450"/>
          </a:xfrm>
        </p:grpSpPr>
        <p:pic>
          <p:nvPicPr>
            <p:cNvPr id="46" name="Picture 45">
              <a:extLst>
                <a:ext uri="{FF2B5EF4-FFF2-40B4-BE49-F238E27FC236}">
                  <a16:creationId xmlns:a16="http://schemas.microsoft.com/office/drawing/2014/main" id="{C6D4BD74-1B3F-44CC-8BA0-5AF69EDC11E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724148" y="2981324"/>
              <a:ext cx="6429375" cy="657225"/>
            </a:xfrm>
            <a:prstGeom prst="rect">
              <a:avLst/>
            </a:prstGeom>
          </p:spPr>
        </p:pic>
        <p:pic>
          <p:nvPicPr>
            <p:cNvPr id="47" name="Picture 46">
              <a:extLst>
                <a:ext uri="{FF2B5EF4-FFF2-40B4-BE49-F238E27FC236}">
                  <a16:creationId xmlns:a16="http://schemas.microsoft.com/office/drawing/2014/main" id="{AD69D48B-B3B5-404B-A437-018AA2D0A47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3138486" y="3638549"/>
              <a:ext cx="5600700" cy="657225"/>
            </a:xfrm>
            <a:prstGeom prst="rect">
              <a:avLst/>
            </a:prstGeom>
          </p:spPr>
        </p:pic>
      </p:grpSp>
      <p:sp>
        <p:nvSpPr>
          <p:cNvPr id="48" name="TextBox 47">
            <a:extLst>
              <a:ext uri="{FF2B5EF4-FFF2-40B4-BE49-F238E27FC236}">
                <a16:creationId xmlns:a16="http://schemas.microsoft.com/office/drawing/2014/main" id="{48DDD3FB-EF24-4F08-9D9F-28FACD8C0D12}"/>
              </a:ext>
            </a:extLst>
          </p:cNvPr>
          <p:cNvSpPr txBox="1"/>
          <p:nvPr/>
        </p:nvSpPr>
        <p:spPr>
          <a:xfrm>
            <a:off x="602549" y="928015"/>
            <a:ext cx="5000933" cy="575158"/>
          </a:xfrm>
          <a:prstGeom prst="rect">
            <a:avLst/>
          </a:prstGeom>
          <a:noFill/>
        </p:spPr>
        <p:txBody>
          <a:bodyPr wrap="square" lIns="74295" tIns="37148" rIns="74295" bIns="37148" anchor="t">
            <a:spAutoFit/>
          </a:bodyPr>
          <a:lstStyle/>
          <a:p>
            <a:r>
              <a:rPr lang="en-GB" sz="1625" b="1">
                <a:solidFill>
                  <a:srgbClr val="64818C"/>
                </a:solidFill>
                <a:ea typeface="+mj-ea"/>
                <a:cs typeface="+mj-cs"/>
              </a:rPr>
              <a:t>Partnership Board</a:t>
            </a:r>
            <a:endParaRPr lang="en-GB" sz="1625" b="1">
              <a:solidFill>
                <a:srgbClr val="64818C"/>
              </a:solidFill>
              <a:ea typeface="Calibri"/>
              <a:cs typeface="Calibri"/>
            </a:endParaRPr>
          </a:p>
          <a:p>
            <a:endParaRPr lang="en-GB" sz="1625" b="1">
              <a:solidFill>
                <a:srgbClr val="0B526C"/>
              </a:solidFill>
              <a:ea typeface="+mj-ea"/>
              <a:cs typeface="+mj-cs"/>
            </a:endParaRPr>
          </a:p>
        </p:txBody>
      </p:sp>
      <p:sp>
        <p:nvSpPr>
          <p:cNvPr id="49" name="Rectangle 48">
            <a:extLst>
              <a:ext uri="{FF2B5EF4-FFF2-40B4-BE49-F238E27FC236}">
                <a16:creationId xmlns:a16="http://schemas.microsoft.com/office/drawing/2014/main" id="{AF6A7C55-CA3B-426F-A56C-EC7701D13956}"/>
              </a:ext>
            </a:extLst>
          </p:cNvPr>
          <p:cNvSpPr/>
          <p:nvPr/>
        </p:nvSpPr>
        <p:spPr>
          <a:xfrm>
            <a:off x="547251" y="928015"/>
            <a:ext cx="5509520" cy="204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57DD4521-D982-4ADC-8C02-D15399AAB547}"/>
              </a:ext>
            </a:extLst>
          </p:cNvPr>
          <p:cNvSpPr txBox="1"/>
          <p:nvPr/>
        </p:nvSpPr>
        <p:spPr>
          <a:xfrm>
            <a:off x="530404" y="131069"/>
            <a:ext cx="7111109" cy="629019"/>
          </a:xfrm>
          <a:prstGeom prst="rect">
            <a:avLst/>
          </a:prstGeom>
          <a:noFill/>
        </p:spPr>
        <p:txBody>
          <a:bodyPr wrap="square" lIns="74295" tIns="37148" rIns="74295" bIns="37148" rtlCol="0" anchor="t">
            <a:spAutoFit/>
          </a:bodyPr>
          <a:lstStyle/>
          <a:p>
            <a:r>
              <a:rPr lang="en-GB" sz="3600" b="1">
                <a:solidFill>
                  <a:srgbClr val="0B526C"/>
                </a:solidFill>
                <a:ea typeface="+mj-ea"/>
                <a:cs typeface="+mj-cs"/>
              </a:rPr>
              <a:t>A Northern Partnership for Nature</a:t>
            </a:r>
            <a:endParaRPr lang="en-GB" sz="3600">
              <a:ea typeface="Calibri"/>
              <a:cs typeface="Calibri"/>
            </a:endParaRPr>
          </a:p>
        </p:txBody>
      </p:sp>
      <p:pic>
        <p:nvPicPr>
          <p:cNvPr id="54" name="Picture 53">
            <a:extLst>
              <a:ext uri="{FF2B5EF4-FFF2-40B4-BE49-F238E27FC236}">
                <a16:creationId xmlns:a16="http://schemas.microsoft.com/office/drawing/2014/main" id="{0202F2DA-D2F2-4C9A-B9AE-3FB93E1AF6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720" y="1246468"/>
            <a:ext cx="898154" cy="898154"/>
          </a:xfrm>
          <a:prstGeom prst="rect">
            <a:avLst/>
          </a:prstGeom>
          <a:ln>
            <a:noFill/>
          </a:ln>
        </p:spPr>
      </p:pic>
      <p:sp>
        <p:nvSpPr>
          <p:cNvPr id="55" name="Rectangle 54">
            <a:extLst>
              <a:ext uri="{FF2B5EF4-FFF2-40B4-BE49-F238E27FC236}">
                <a16:creationId xmlns:a16="http://schemas.microsoft.com/office/drawing/2014/main" id="{CEB28F9F-765A-491D-BC37-6F663CCD3DD9}"/>
              </a:ext>
            </a:extLst>
          </p:cNvPr>
          <p:cNvSpPr/>
          <p:nvPr/>
        </p:nvSpPr>
        <p:spPr>
          <a:xfrm>
            <a:off x="6181910" y="939758"/>
            <a:ext cx="5664405" cy="204006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91AC313F-B8D4-421C-BD9B-1BE98931BC59}"/>
              </a:ext>
            </a:extLst>
          </p:cNvPr>
          <p:cNvSpPr txBox="1"/>
          <p:nvPr/>
        </p:nvSpPr>
        <p:spPr>
          <a:xfrm>
            <a:off x="6181910" y="961276"/>
            <a:ext cx="5000933" cy="575158"/>
          </a:xfrm>
          <a:prstGeom prst="rect">
            <a:avLst/>
          </a:prstGeom>
          <a:noFill/>
        </p:spPr>
        <p:txBody>
          <a:bodyPr wrap="square" lIns="74295" tIns="37148" rIns="74295" bIns="37148" anchor="t">
            <a:spAutoFit/>
          </a:bodyPr>
          <a:lstStyle/>
          <a:p>
            <a:r>
              <a:rPr lang="en-GB" sz="1625" b="1">
                <a:solidFill>
                  <a:srgbClr val="64818C"/>
                </a:solidFill>
                <a:ea typeface="+mj-ea"/>
                <a:cs typeface="+mj-cs"/>
              </a:rPr>
              <a:t>Advisory Group</a:t>
            </a:r>
            <a:endParaRPr lang="en-GB" sz="1625" b="1">
              <a:solidFill>
                <a:srgbClr val="64818C"/>
              </a:solidFill>
              <a:ea typeface="Calibri"/>
              <a:cs typeface="Calibri"/>
            </a:endParaRPr>
          </a:p>
          <a:p>
            <a:endParaRPr lang="en-GB" sz="1625" b="1">
              <a:solidFill>
                <a:srgbClr val="0B526C"/>
              </a:solidFill>
              <a:ea typeface="+mj-ea"/>
              <a:cs typeface="+mj-cs"/>
            </a:endParaRPr>
          </a:p>
        </p:txBody>
      </p:sp>
      <p:pic>
        <p:nvPicPr>
          <p:cNvPr id="57" name="Picture 56">
            <a:extLst>
              <a:ext uri="{FF2B5EF4-FFF2-40B4-BE49-F238E27FC236}">
                <a16:creationId xmlns:a16="http://schemas.microsoft.com/office/drawing/2014/main" id="{3ABC69F5-7006-4327-A284-5C16E3F746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0285" y="987391"/>
            <a:ext cx="1072142" cy="1072142"/>
          </a:xfrm>
          <a:prstGeom prst="rect">
            <a:avLst/>
          </a:prstGeom>
          <a:ln>
            <a:noFill/>
          </a:ln>
        </p:spPr>
      </p:pic>
      <p:pic>
        <p:nvPicPr>
          <p:cNvPr id="58" name="Picture 57">
            <a:extLst>
              <a:ext uri="{FF2B5EF4-FFF2-40B4-BE49-F238E27FC236}">
                <a16:creationId xmlns:a16="http://schemas.microsoft.com/office/drawing/2014/main" id="{F16500E0-ACAC-41EC-8958-6BEC80A2EFC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294078" y="2294094"/>
            <a:ext cx="1046824" cy="405951"/>
          </a:xfrm>
          <a:prstGeom prst="rect">
            <a:avLst/>
          </a:prstGeom>
          <a:ln>
            <a:noFill/>
          </a:ln>
        </p:spPr>
      </p:pic>
      <p:pic>
        <p:nvPicPr>
          <p:cNvPr id="59" name="Picture 58">
            <a:extLst>
              <a:ext uri="{FF2B5EF4-FFF2-40B4-BE49-F238E27FC236}">
                <a16:creationId xmlns:a16="http://schemas.microsoft.com/office/drawing/2014/main" id="{FA1885E9-8C23-45E8-ABF0-1D62F7328A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3622" y="1157598"/>
            <a:ext cx="1173581" cy="1173581"/>
          </a:xfrm>
          <a:prstGeom prst="rect">
            <a:avLst/>
          </a:prstGeom>
          <a:ln>
            <a:noFill/>
          </a:ln>
        </p:spPr>
      </p:pic>
      <p:pic>
        <p:nvPicPr>
          <p:cNvPr id="60" name="Picture 59">
            <a:extLst>
              <a:ext uri="{FF2B5EF4-FFF2-40B4-BE49-F238E27FC236}">
                <a16:creationId xmlns:a16="http://schemas.microsoft.com/office/drawing/2014/main" id="{E2EAB54D-4CAE-4654-8FAA-101DBC7EF8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0566" y="1439401"/>
            <a:ext cx="779940" cy="779940"/>
          </a:xfrm>
          <a:prstGeom prst="rect">
            <a:avLst/>
          </a:prstGeom>
          <a:ln>
            <a:noFill/>
          </a:ln>
        </p:spPr>
      </p:pic>
      <p:pic>
        <p:nvPicPr>
          <p:cNvPr id="61" name="Picture 60">
            <a:extLst>
              <a:ext uri="{FF2B5EF4-FFF2-40B4-BE49-F238E27FC236}">
                <a16:creationId xmlns:a16="http://schemas.microsoft.com/office/drawing/2014/main" id="{4F8BC9DD-120E-4F6E-A4DF-4BB187B02E1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6295421" y="2450359"/>
            <a:ext cx="1068356" cy="393846"/>
          </a:xfrm>
          <a:prstGeom prst="rect">
            <a:avLst/>
          </a:prstGeom>
          <a:ln>
            <a:noFill/>
          </a:ln>
        </p:spPr>
      </p:pic>
      <p:pic>
        <p:nvPicPr>
          <p:cNvPr id="62" name="Picture 61">
            <a:extLst>
              <a:ext uri="{FF2B5EF4-FFF2-40B4-BE49-F238E27FC236}">
                <a16:creationId xmlns:a16="http://schemas.microsoft.com/office/drawing/2014/main" id="{2F7D33E6-D17A-45EC-9219-942AB0D451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6746" y="1142907"/>
            <a:ext cx="1046823" cy="1046823"/>
          </a:xfrm>
          <a:prstGeom prst="rect">
            <a:avLst/>
          </a:prstGeom>
          <a:ln>
            <a:noFill/>
          </a:ln>
        </p:spPr>
      </p:pic>
      <p:pic>
        <p:nvPicPr>
          <p:cNvPr id="63" name="Picture 62">
            <a:extLst>
              <a:ext uri="{FF2B5EF4-FFF2-40B4-BE49-F238E27FC236}">
                <a16:creationId xmlns:a16="http://schemas.microsoft.com/office/drawing/2014/main" id="{537EF44B-A365-4E9D-9E2C-87DE61941F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10600286" y="2125476"/>
            <a:ext cx="1049321" cy="817255"/>
          </a:xfrm>
          <a:prstGeom prst="rect">
            <a:avLst/>
          </a:prstGeom>
        </p:spPr>
      </p:pic>
      <p:pic>
        <p:nvPicPr>
          <p:cNvPr id="1026" name="Picture 2" descr="Aviva – Logo, brand and logotype">
            <a:extLst>
              <a:ext uri="{FF2B5EF4-FFF2-40B4-BE49-F238E27FC236}">
                <a16:creationId xmlns:a16="http://schemas.microsoft.com/office/drawing/2014/main" id="{EBA5B226-1245-4E7B-8E66-026D3754A50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19742" y="2470188"/>
            <a:ext cx="869320" cy="210651"/>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a:extLst>
              <a:ext uri="{FF2B5EF4-FFF2-40B4-BE49-F238E27FC236}">
                <a16:creationId xmlns:a16="http://schemas.microsoft.com/office/drawing/2014/main" id="{0D631B8B-FE92-4FA5-98B1-AE5184DA7FC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74334" y="5984865"/>
            <a:ext cx="1987342" cy="499146"/>
          </a:xfrm>
          <a:prstGeom prst="rect">
            <a:avLst/>
          </a:prstGeom>
        </p:spPr>
      </p:pic>
      <p:pic>
        <p:nvPicPr>
          <p:cNvPr id="16" name="Picture 2" descr="NFU – w4mp">
            <a:extLst>
              <a:ext uri="{FF2B5EF4-FFF2-40B4-BE49-F238E27FC236}">
                <a16:creationId xmlns:a16="http://schemas.microsoft.com/office/drawing/2014/main" id="{44BEABB0-C4D7-4451-B373-66540163D2F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24016" y="2161298"/>
            <a:ext cx="927315" cy="3110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3B1CADBA-20B4-416D-A973-2DC60CBB26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4334" y="3084191"/>
            <a:ext cx="2969770" cy="2702384"/>
          </a:xfrm>
          <a:prstGeom prst="rect">
            <a:avLst/>
          </a:prstGeom>
        </p:spPr>
      </p:pic>
      <p:pic>
        <p:nvPicPr>
          <p:cNvPr id="21" name="Picture 20">
            <a:extLst>
              <a:ext uri="{FF2B5EF4-FFF2-40B4-BE49-F238E27FC236}">
                <a16:creationId xmlns:a16="http://schemas.microsoft.com/office/drawing/2014/main" id="{31671D6D-EE25-46B9-8755-E6F8504D969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60437" y="3084191"/>
            <a:ext cx="4053576" cy="2702384"/>
          </a:xfrm>
          <a:prstGeom prst="rect">
            <a:avLst/>
          </a:prstGeom>
        </p:spPr>
      </p:pic>
      <p:pic>
        <p:nvPicPr>
          <p:cNvPr id="23" name="Picture 22">
            <a:extLst>
              <a:ext uri="{FF2B5EF4-FFF2-40B4-BE49-F238E27FC236}">
                <a16:creationId xmlns:a16="http://schemas.microsoft.com/office/drawing/2014/main" id="{C412DB62-7D52-47AC-BE48-81A870DCC32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30345" y="3081740"/>
            <a:ext cx="4053141" cy="2702384"/>
          </a:xfrm>
          <a:prstGeom prst="rect">
            <a:avLst/>
          </a:prstGeom>
        </p:spPr>
      </p:pic>
    </p:spTree>
    <p:extLst>
      <p:ext uri="{BB962C8B-B14F-4D97-AF65-F5344CB8AC3E}">
        <p14:creationId xmlns:p14="http://schemas.microsoft.com/office/powerpoint/2010/main" val="72274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animBg="1"/>
      <p:bldP spid="55" grpId="0" animBg="1"/>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947AD8-A643-4531-B4D4-3270E2AC3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3708" y="748645"/>
            <a:ext cx="5264963" cy="4813371"/>
          </a:xfrm>
          <a:prstGeom prst="rect">
            <a:avLst/>
          </a:prstGeom>
        </p:spPr>
      </p:pic>
      <p:sp>
        <p:nvSpPr>
          <p:cNvPr id="6" name="TextBox 5">
            <a:extLst>
              <a:ext uri="{FF2B5EF4-FFF2-40B4-BE49-F238E27FC236}">
                <a16:creationId xmlns:a16="http://schemas.microsoft.com/office/drawing/2014/main" id="{794BDD19-235E-0579-ED51-C80915D69255}"/>
              </a:ext>
            </a:extLst>
          </p:cNvPr>
          <p:cNvSpPr txBox="1"/>
          <p:nvPr/>
        </p:nvSpPr>
        <p:spPr>
          <a:xfrm>
            <a:off x="395928" y="186437"/>
            <a:ext cx="7111109" cy="375104"/>
          </a:xfrm>
          <a:prstGeom prst="rect">
            <a:avLst/>
          </a:prstGeom>
          <a:noFill/>
        </p:spPr>
        <p:txBody>
          <a:bodyPr wrap="square" lIns="74295" tIns="37148" rIns="74295" bIns="37148" rtlCol="0" anchor="t">
            <a:spAutoFit/>
          </a:bodyPr>
          <a:lstStyle/>
          <a:p>
            <a:r>
              <a:rPr lang="en-GB" sz="1950" b="1">
                <a:solidFill>
                  <a:srgbClr val="0B526C"/>
                </a:solidFill>
                <a:ea typeface="+mj-ea"/>
                <a:cs typeface="+mj-cs"/>
              </a:rPr>
              <a:t>Nature recovery for places and people across the North of England</a:t>
            </a:r>
            <a:endParaRPr lang="en-GB" sz="1950">
              <a:ea typeface="Calibri"/>
              <a:cs typeface="Calibri"/>
            </a:endParaRPr>
          </a:p>
        </p:txBody>
      </p:sp>
      <p:sp>
        <p:nvSpPr>
          <p:cNvPr id="11" name="TextBox 10">
            <a:extLst>
              <a:ext uri="{FF2B5EF4-FFF2-40B4-BE49-F238E27FC236}">
                <a16:creationId xmlns:a16="http://schemas.microsoft.com/office/drawing/2014/main" id="{E0654DD0-AC83-326E-CF4C-D091BF56620F}"/>
              </a:ext>
            </a:extLst>
          </p:cNvPr>
          <p:cNvSpPr txBox="1"/>
          <p:nvPr/>
        </p:nvSpPr>
        <p:spPr>
          <a:xfrm>
            <a:off x="395928" y="1904313"/>
            <a:ext cx="3956865" cy="3001657"/>
          </a:xfrm>
          <a:prstGeom prst="rect">
            <a:avLst/>
          </a:prstGeom>
          <a:noFill/>
        </p:spPr>
        <p:txBody>
          <a:bodyPr wrap="square" lIns="74295" tIns="37148" rIns="74295" bIns="37148" rtlCol="0" anchor="t">
            <a:spAutoFit/>
          </a:bodyPr>
          <a:lstStyle/>
          <a:p>
            <a:r>
              <a:rPr lang="en-US" sz="1463" b="1" dirty="0"/>
              <a:t>Together we are working to: </a:t>
            </a:r>
            <a:endParaRPr lang="en-US" sz="1463" dirty="0"/>
          </a:p>
          <a:p>
            <a:endParaRPr lang="en-US" sz="1463" dirty="0"/>
          </a:p>
          <a:p>
            <a:pPr marL="232178" indent="-232178">
              <a:buFont typeface="Arial" panose="020B0604020202020204" pitchFamily="34" charset="0"/>
              <a:buChar char="•"/>
            </a:pPr>
            <a:r>
              <a:rPr lang="en-US" sz="1463" dirty="0"/>
              <a:t>Build </a:t>
            </a:r>
            <a:r>
              <a:rPr lang="en-US" sz="1463" b="1" dirty="0">
                <a:solidFill>
                  <a:srgbClr val="0B526C"/>
                </a:solidFill>
              </a:rPr>
              <a:t>a northern partnership for nature</a:t>
            </a:r>
            <a:r>
              <a:rPr lang="en-US" sz="1463" dirty="0"/>
              <a:t>.</a:t>
            </a:r>
          </a:p>
          <a:p>
            <a:endParaRPr lang="en-US" sz="1463" dirty="0"/>
          </a:p>
          <a:p>
            <a:pPr marL="232178" indent="-232178">
              <a:buFont typeface="Arial" panose="020B0604020202020204" pitchFamily="34" charset="0"/>
              <a:buChar char="•"/>
            </a:pPr>
            <a:r>
              <a:rPr lang="en-GB" sz="1463" dirty="0">
                <a:solidFill>
                  <a:prstClr val="black"/>
                </a:solidFill>
              </a:rPr>
              <a:t>Embed </a:t>
            </a:r>
            <a:r>
              <a:rPr lang="en-GB" sz="1463" b="1" dirty="0">
                <a:solidFill>
                  <a:srgbClr val="0B526C"/>
                </a:solidFill>
              </a:rPr>
              <a:t>nature and its benefits into policy </a:t>
            </a:r>
            <a:r>
              <a:rPr lang="en-GB" sz="1463" dirty="0">
                <a:solidFill>
                  <a:prstClr val="black"/>
                </a:solidFill>
              </a:rPr>
              <a:t>in the North of England</a:t>
            </a:r>
          </a:p>
          <a:p>
            <a:endParaRPr lang="en-GB" sz="1463" dirty="0"/>
          </a:p>
          <a:p>
            <a:pPr marL="232178" indent="-232178">
              <a:buFont typeface="Arial" panose="020B0604020202020204" pitchFamily="34" charset="0"/>
              <a:buChar char="•"/>
            </a:pPr>
            <a:r>
              <a:rPr lang="en-US" sz="1463" dirty="0"/>
              <a:t>Attract </a:t>
            </a:r>
            <a:r>
              <a:rPr lang="en-US" sz="1463" b="1" dirty="0">
                <a:solidFill>
                  <a:srgbClr val="0B526C"/>
                </a:solidFill>
              </a:rPr>
              <a:t>significant new public and private investment into large scale nature recovery</a:t>
            </a:r>
            <a:r>
              <a:rPr lang="en-US" sz="1463" dirty="0"/>
              <a:t>, with benefits for the economy, green jobs, resilience to climate change and quality of life in the north.</a:t>
            </a:r>
          </a:p>
          <a:p>
            <a:endParaRPr lang="en-US" sz="1463" dirty="0"/>
          </a:p>
        </p:txBody>
      </p:sp>
      <p:pic>
        <p:nvPicPr>
          <p:cNvPr id="3" name="Picture 2" descr="A butterfly on a flower&#10;&#10;Description automatically generated">
            <a:extLst>
              <a:ext uri="{FF2B5EF4-FFF2-40B4-BE49-F238E27FC236}">
                <a16:creationId xmlns:a16="http://schemas.microsoft.com/office/drawing/2014/main" id="{6AD11FFD-8F97-F68A-2CAF-EE4EAE8909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531"/>
          <a:stretch/>
        </p:blipFill>
        <p:spPr>
          <a:xfrm>
            <a:off x="8369818" y="5177349"/>
            <a:ext cx="1114744" cy="12492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descr="A stream with logs over it&#10;&#10;Description automatically generated">
            <a:extLst>
              <a:ext uri="{FF2B5EF4-FFF2-40B4-BE49-F238E27FC236}">
                <a16:creationId xmlns:a16="http://schemas.microsoft.com/office/drawing/2014/main" id="{0A5E150D-381A-B561-BBC8-1F0A62A902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915383" y="838079"/>
            <a:ext cx="1563407" cy="1617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17" descr="A group of birds flying over a field of grass&#10;&#10;Description automatically generated">
            <a:extLst>
              <a:ext uri="{FF2B5EF4-FFF2-40B4-BE49-F238E27FC236}">
                <a16:creationId xmlns:a16="http://schemas.microsoft.com/office/drawing/2014/main" id="{7F69A1DB-B64A-D093-5B6E-269AD7567E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66"/>
          <a:stretch/>
        </p:blipFill>
        <p:spPr>
          <a:xfrm>
            <a:off x="4472978" y="4810818"/>
            <a:ext cx="1738243" cy="16158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6" name="Picture 15" descr="A group of people looking at a pond&#10;&#10;Description automatically generated">
            <a:extLst>
              <a:ext uri="{FF2B5EF4-FFF2-40B4-BE49-F238E27FC236}">
                <a16:creationId xmlns:a16="http://schemas.microsoft.com/office/drawing/2014/main" id="{2BB34E53-66F9-F619-D5ED-1D5F4DE24F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7537" y="4156431"/>
            <a:ext cx="1690129" cy="13045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78B15E0B-E7C3-B379-CBF3-FFC4498582E9}"/>
              </a:ext>
            </a:extLst>
          </p:cNvPr>
          <p:cNvSpPr txBox="1"/>
          <p:nvPr/>
        </p:nvSpPr>
        <p:spPr>
          <a:xfrm>
            <a:off x="1388215" y="558154"/>
            <a:ext cx="5000933" cy="575158"/>
          </a:xfrm>
          <a:prstGeom prst="rect">
            <a:avLst/>
          </a:prstGeom>
          <a:noFill/>
        </p:spPr>
        <p:txBody>
          <a:bodyPr wrap="square" lIns="74295" tIns="37148" rIns="74295" bIns="37148" anchor="t">
            <a:spAutoFit/>
          </a:bodyPr>
          <a:lstStyle/>
          <a:p>
            <a:r>
              <a:rPr lang="en-GB" sz="1625" b="1">
                <a:solidFill>
                  <a:srgbClr val="64818C"/>
                </a:solidFill>
                <a:ea typeface="+mj-ea"/>
                <a:cs typeface="+mj-cs"/>
              </a:rPr>
              <a:t>A pioneering cross sector collaboration, formed in 2020</a:t>
            </a:r>
            <a:endParaRPr lang="en-GB" sz="1625" b="1">
              <a:solidFill>
                <a:srgbClr val="64818C"/>
              </a:solidFill>
              <a:ea typeface="Calibri"/>
              <a:cs typeface="Calibri"/>
            </a:endParaRPr>
          </a:p>
          <a:p>
            <a:endParaRPr lang="en-GB" sz="1625" b="1">
              <a:solidFill>
                <a:srgbClr val="0B526C"/>
              </a:solidFill>
              <a:ea typeface="+mj-ea"/>
              <a:cs typeface="+mj-cs"/>
            </a:endParaRPr>
          </a:p>
        </p:txBody>
      </p:sp>
      <p:pic>
        <p:nvPicPr>
          <p:cNvPr id="10" name="Picture 9">
            <a:extLst>
              <a:ext uri="{FF2B5EF4-FFF2-40B4-BE49-F238E27FC236}">
                <a16:creationId xmlns:a16="http://schemas.microsoft.com/office/drawing/2014/main" id="{99D67ABA-5965-4132-A606-A54E624D16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9596" y="1219678"/>
            <a:ext cx="1655084" cy="9508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Graphic 14">
            <a:extLst>
              <a:ext uri="{FF2B5EF4-FFF2-40B4-BE49-F238E27FC236}">
                <a16:creationId xmlns:a16="http://schemas.microsoft.com/office/drawing/2014/main" id="{C601677B-6B24-49A6-A513-5D4630DE19D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4334" y="5984865"/>
            <a:ext cx="1987342" cy="499146"/>
          </a:xfrm>
          <a:prstGeom prst="rect">
            <a:avLst/>
          </a:prstGeom>
        </p:spPr>
      </p:pic>
    </p:spTree>
    <p:extLst>
      <p:ext uri="{BB962C8B-B14F-4D97-AF65-F5344CB8AC3E}">
        <p14:creationId xmlns:p14="http://schemas.microsoft.com/office/powerpoint/2010/main" val="1258894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39A64F4-769F-FEA1-B0BB-1C0AD7C7C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F47AE7-8E73-DDAB-9FCE-697E5C4C8533}"/>
              </a:ext>
            </a:extLst>
          </p:cNvPr>
          <p:cNvSpPr>
            <a:spLocks noGrp="1"/>
          </p:cNvSpPr>
          <p:nvPr>
            <p:ph type="title"/>
          </p:nvPr>
        </p:nvSpPr>
        <p:spPr>
          <a:xfrm>
            <a:off x="0" y="206186"/>
            <a:ext cx="7580671" cy="988374"/>
          </a:xfrm>
          <a:noFill/>
        </p:spPr>
        <p:txBody>
          <a:bodyPr/>
          <a:lstStyle/>
          <a:p>
            <a:r>
              <a:rPr lang="en-US" dirty="0">
                <a:solidFill>
                  <a:schemeClr val="bg1"/>
                </a:solidFill>
              </a:rPr>
              <a:t>VISION FOR A NATURE POSITIVE ECONOMY IN THE NORTH</a:t>
            </a:r>
            <a:endParaRPr lang="en-GB" dirty="0">
              <a:solidFill>
                <a:schemeClr val="bg1"/>
              </a:solidFill>
            </a:endParaRPr>
          </a:p>
        </p:txBody>
      </p:sp>
      <p:pic>
        <p:nvPicPr>
          <p:cNvPr id="8" name="Graphic 7">
            <a:extLst>
              <a:ext uri="{FF2B5EF4-FFF2-40B4-BE49-F238E27FC236}">
                <a16:creationId xmlns:a16="http://schemas.microsoft.com/office/drawing/2014/main" id="{718BF302-8F25-271C-976D-ADF28F80C4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4334" y="5984865"/>
            <a:ext cx="1987342" cy="499146"/>
          </a:xfrm>
          <a:prstGeom prst="rect">
            <a:avLst/>
          </a:prstGeom>
        </p:spPr>
      </p:pic>
      <p:sp>
        <p:nvSpPr>
          <p:cNvPr id="4" name="Content Placeholder 2">
            <a:extLst>
              <a:ext uri="{FF2B5EF4-FFF2-40B4-BE49-F238E27FC236}">
                <a16:creationId xmlns:a16="http://schemas.microsoft.com/office/drawing/2014/main" id="{72E673D3-A760-14F3-8485-7C601EB6E3EB}"/>
              </a:ext>
            </a:extLst>
          </p:cNvPr>
          <p:cNvSpPr txBox="1">
            <a:spLocks/>
          </p:cNvSpPr>
          <p:nvPr/>
        </p:nvSpPr>
        <p:spPr>
          <a:xfrm>
            <a:off x="717014" y="1301411"/>
            <a:ext cx="8250716" cy="32348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ts val="308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Through collaboration, leadership and by making the most of our Northern advantages, we can create the UK’s first nature positive regional economy. A prosperous and thriving North, where nature’s recovery attracts investment and is integral to economic growth, resilient communities, improved health and better places to live. A region where every sector is doing their part for nature, and we work inclusively so everyone can benefit. A place that invests in people, skills and capacity, enabling green careers and a just transition. A North that is leading for nature, with outstanding nature recovery.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Times New Roman" panose="02020603050405020304"/>
              <a:ea typeface="+mn-ea"/>
              <a:cs typeface="+mn-cs"/>
            </a:endParaRPr>
          </a:p>
        </p:txBody>
      </p:sp>
      <p:sp>
        <p:nvSpPr>
          <p:cNvPr id="3" name="Graphic 3">
            <a:extLst>
              <a:ext uri="{FF2B5EF4-FFF2-40B4-BE49-F238E27FC236}">
                <a16:creationId xmlns:a16="http://schemas.microsoft.com/office/drawing/2014/main" id="{C4020B2F-DE7C-1E83-7F57-005E10367AC0}"/>
              </a:ext>
            </a:extLst>
          </p:cNvPr>
          <p:cNvSpPr/>
          <p:nvPr/>
        </p:nvSpPr>
        <p:spPr>
          <a:xfrm rot="14636347">
            <a:off x="9420039" y="-6367475"/>
            <a:ext cx="6743136" cy="8528535"/>
          </a:xfrm>
          <a:custGeom>
            <a:avLst/>
            <a:gdLst>
              <a:gd name="connsiteX0" fmla="*/ 5166290 w 5318969"/>
              <a:gd name="connsiteY0" fmla="*/ 4392308 h 6727287"/>
              <a:gd name="connsiteX1" fmla="*/ 5208769 w 5318969"/>
              <a:gd name="connsiteY1" fmla="*/ 2497081 h 6727287"/>
              <a:gd name="connsiteX2" fmla="*/ 4939352 w 5318969"/>
              <a:gd name="connsiteY2" fmla="*/ 2422288 h 6727287"/>
              <a:gd name="connsiteX3" fmla="*/ 4434422 w 5318969"/>
              <a:gd name="connsiteY3" fmla="*/ 1299260 h 6727287"/>
              <a:gd name="connsiteX4" fmla="*/ 3923119 w 5318969"/>
              <a:gd name="connsiteY4" fmla="*/ 1377240 h 6727287"/>
              <a:gd name="connsiteX5" fmla="*/ 2680765 w 5318969"/>
              <a:gd name="connsiteY5" fmla="*/ 15204 h 6727287"/>
              <a:gd name="connsiteX6" fmla="*/ 2659526 w 5318969"/>
              <a:gd name="connsiteY6" fmla="*/ 0 h 6727287"/>
              <a:gd name="connsiteX7" fmla="*/ 2638286 w 5318969"/>
              <a:gd name="connsiteY7" fmla="*/ 15204 h 6727287"/>
              <a:gd name="connsiteX8" fmla="*/ 1396014 w 5318969"/>
              <a:gd name="connsiteY8" fmla="*/ 1377322 h 6727287"/>
              <a:gd name="connsiteX9" fmla="*/ 884711 w 5318969"/>
              <a:gd name="connsiteY9" fmla="*/ 1299342 h 6727287"/>
              <a:gd name="connsiteX10" fmla="*/ 379781 w 5318969"/>
              <a:gd name="connsiteY10" fmla="*/ 2422370 h 6727287"/>
              <a:gd name="connsiteX11" fmla="*/ 110364 w 5318969"/>
              <a:gd name="connsiteY11" fmla="*/ 2497162 h 6727287"/>
              <a:gd name="connsiteX12" fmla="*/ 152762 w 5318969"/>
              <a:gd name="connsiteY12" fmla="*/ 4392390 h 6727287"/>
              <a:gd name="connsiteX13" fmla="*/ 0 w 5318969"/>
              <a:gd name="connsiteY13" fmla="*/ 4540912 h 6727287"/>
              <a:gd name="connsiteX14" fmla="*/ 1038535 w 5318969"/>
              <a:gd name="connsiteY14" fmla="*/ 6092667 h 6727287"/>
              <a:gd name="connsiteX15" fmla="*/ 4280435 w 5318969"/>
              <a:gd name="connsiteY15" fmla="*/ 6092667 h 6727287"/>
              <a:gd name="connsiteX16" fmla="*/ 5318970 w 5318969"/>
              <a:gd name="connsiteY16" fmla="*/ 4540912 h 6727287"/>
              <a:gd name="connsiteX17" fmla="*/ 5166208 w 5318969"/>
              <a:gd name="connsiteY17" fmla="*/ 4392390 h 67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18969" h="6727287">
                <a:moveTo>
                  <a:pt x="5166290" y="4392308"/>
                </a:moveTo>
                <a:cubicBezTo>
                  <a:pt x="5424106" y="3606458"/>
                  <a:pt x="5208769" y="2497081"/>
                  <a:pt x="5208769" y="2497081"/>
                </a:cubicBezTo>
                <a:cubicBezTo>
                  <a:pt x="5208769" y="2497081"/>
                  <a:pt x="5081495" y="2433895"/>
                  <a:pt x="4939352" y="2422288"/>
                </a:cubicBezTo>
                <a:cubicBezTo>
                  <a:pt x="4710210" y="1765996"/>
                  <a:pt x="4434422" y="1299260"/>
                  <a:pt x="4434422" y="1299260"/>
                </a:cubicBezTo>
                <a:cubicBezTo>
                  <a:pt x="4434422" y="1299260"/>
                  <a:pt x="4226518" y="1289778"/>
                  <a:pt x="3923119" y="1377240"/>
                </a:cubicBezTo>
                <a:cubicBezTo>
                  <a:pt x="3368193" y="528205"/>
                  <a:pt x="2680765" y="15204"/>
                  <a:pt x="2680765" y="15204"/>
                </a:cubicBezTo>
                <a:lnTo>
                  <a:pt x="2659526" y="0"/>
                </a:lnTo>
                <a:lnTo>
                  <a:pt x="2638286" y="15204"/>
                </a:lnTo>
                <a:cubicBezTo>
                  <a:pt x="2638286" y="15204"/>
                  <a:pt x="1950858" y="528205"/>
                  <a:pt x="1396014" y="1377322"/>
                </a:cubicBezTo>
                <a:cubicBezTo>
                  <a:pt x="1092614" y="1289860"/>
                  <a:pt x="884711" y="1299342"/>
                  <a:pt x="884711" y="1299342"/>
                </a:cubicBezTo>
                <a:cubicBezTo>
                  <a:pt x="884711" y="1299342"/>
                  <a:pt x="608842" y="1766078"/>
                  <a:pt x="379781" y="2422370"/>
                </a:cubicBezTo>
                <a:cubicBezTo>
                  <a:pt x="237639" y="2433977"/>
                  <a:pt x="110364" y="2497162"/>
                  <a:pt x="110364" y="2497162"/>
                </a:cubicBezTo>
                <a:cubicBezTo>
                  <a:pt x="110364" y="2497162"/>
                  <a:pt x="-104973" y="3606458"/>
                  <a:pt x="152762" y="4392390"/>
                </a:cubicBezTo>
                <a:cubicBezTo>
                  <a:pt x="152762" y="4392390"/>
                  <a:pt x="35045" y="4471433"/>
                  <a:pt x="0" y="4540912"/>
                </a:cubicBezTo>
                <a:cubicBezTo>
                  <a:pt x="0" y="4540912"/>
                  <a:pt x="341141" y="5400083"/>
                  <a:pt x="1038535" y="6092667"/>
                </a:cubicBezTo>
                <a:cubicBezTo>
                  <a:pt x="1859773" y="6908189"/>
                  <a:pt x="3398010" y="6968922"/>
                  <a:pt x="4280435" y="6092667"/>
                </a:cubicBezTo>
                <a:cubicBezTo>
                  <a:pt x="4977829" y="5400083"/>
                  <a:pt x="5318970" y="4540912"/>
                  <a:pt x="5318970" y="4540912"/>
                </a:cubicBezTo>
                <a:cubicBezTo>
                  <a:pt x="5283924" y="4471433"/>
                  <a:pt x="5166208" y="4392390"/>
                  <a:pt x="5166208" y="4392390"/>
                </a:cubicBezTo>
                <a:close/>
              </a:path>
            </a:pathLst>
          </a:custGeom>
          <a:noFill/>
          <a:ln w="114329" cap="flat">
            <a:solidFill>
              <a:srgbClr val="95E81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a:ea typeface="+mn-ea"/>
              <a:cs typeface="+mn-cs"/>
            </a:endParaRPr>
          </a:p>
        </p:txBody>
      </p:sp>
      <p:pic>
        <p:nvPicPr>
          <p:cNvPr id="7" name="Picture 6">
            <a:extLst>
              <a:ext uri="{FF2B5EF4-FFF2-40B4-BE49-F238E27FC236}">
                <a16:creationId xmlns:a16="http://schemas.microsoft.com/office/drawing/2014/main" id="{27F59F74-7636-4C80-82A6-145DBC827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7451" y="1658038"/>
            <a:ext cx="2553371" cy="3541923"/>
          </a:xfrm>
          <a:prstGeom prst="rect">
            <a:avLst/>
          </a:prstGeom>
        </p:spPr>
      </p:pic>
    </p:spTree>
    <p:extLst>
      <p:ext uri="{BB962C8B-B14F-4D97-AF65-F5344CB8AC3E}">
        <p14:creationId xmlns:p14="http://schemas.microsoft.com/office/powerpoint/2010/main" val="2517898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87BED8-AAE3-E8E2-4303-B4845E46B5B6}"/>
              </a:ext>
            </a:extLst>
          </p:cNvPr>
          <p:cNvGrpSpPr/>
          <p:nvPr/>
        </p:nvGrpSpPr>
        <p:grpSpPr>
          <a:xfrm>
            <a:off x="0" y="0"/>
            <a:ext cx="12192000" cy="6858000"/>
            <a:chOff x="-1" y="-112733"/>
            <a:chExt cx="12192000" cy="6858000"/>
          </a:xfrm>
        </p:grpSpPr>
        <p:sp>
          <p:nvSpPr>
            <p:cNvPr id="5" name="Rectangle 4">
              <a:extLst>
                <a:ext uri="{FF2B5EF4-FFF2-40B4-BE49-F238E27FC236}">
                  <a16:creationId xmlns:a16="http://schemas.microsoft.com/office/drawing/2014/main" id="{F4C7CDE6-C6D0-D5D4-28B0-06AD0595EEA9}"/>
                </a:ext>
              </a:extLst>
            </p:cNvPr>
            <p:cNvSpPr/>
            <p:nvPr/>
          </p:nvSpPr>
          <p:spPr>
            <a:xfrm>
              <a:off x="0" y="1033397"/>
              <a:ext cx="5049566" cy="3432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sp>
          <p:nvSpPr>
            <p:cNvPr id="3" name="Rectangle 2">
              <a:extLst>
                <a:ext uri="{FF2B5EF4-FFF2-40B4-BE49-F238E27FC236}">
                  <a16:creationId xmlns:a16="http://schemas.microsoft.com/office/drawing/2014/main" id="{E5CD40EB-FB5A-FDA3-84B1-0A10BD53978A}"/>
                </a:ext>
              </a:extLst>
            </p:cNvPr>
            <p:cNvSpPr/>
            <p:nvPr/>
          </p:nvSpPr>
          <p:spPr>
            <a:xfrm>
              <a:off x="5049567" y="-112733"/>
              <a:ext cx="7142432"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imes New Roman" panose="02020603050405020304"/>
                <a:ea typeface="+mn-ea"/>
                <a:cs typeface="+mn-cs"/>
              </a:endParaRPr>
            </a:p>
          </p:txBody>
        </p:sp>
        <p:pic>
          <p:nvPicPr>
            <p:cNvPr id="7" name="Picture 6">
              <a:extLst>
                <a:ext uri="{FF2B5EF4-FFF2-40B4-BE49-F238E27FC236}">
                  <a16:creationId xmlns:a16="http://schemas.microsoft.com/office/drawing/2014/main" id="{CF3D3BA8-C907-73FE-AD7D-2D5B148258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2539812" y="2223089"/>
              <a:ext cx="2231846" cy="1441598"/>
            </a:xfrm>
            <a:prstGeom prst="rect">
              <a:avLst/>
            </a:prstGeom>
            <a:ln>
              <a:noFill/>
            </a:ln>
            <a:effectLst/>
          </p:spPr>
        </p:pic>
        <p:pic>
          <p:nvPicPr>
            <p:cNvPr id="8" name="Picture 7">
              <a:extLst>
                <a:ext uri="{FF2B5EF4-FFF2-40B4-BE49-F238E27FC236}">
                  <a16:creationId xmlns:a16="http://schemas.microsoft.com/office/drawing/2014/main" id="{84D6AB47-5DD3-0030-3CF9-7215E2D9ED53}"/>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5245155" y="2233899"/>
              <a:ext cx="2168621" cy="1424398"/>
            </a:xfrm>
            <a:prstGeom prst="rect">
              <a:avLst/>
            </a:prstGeom>
            <a:ln>
              <a:noFill/>
            </a:ln>
            <a:effectLst/>
          </p:spPr>
        </p:pic>
        <p:pic>
          <p:nvPicPr>
            <p:cNvPr id="9" name="Picture 8">
              <a:extLst>
                <a:ext uri="{FF2B5EF4-FFF2-40B4-BE49-F238E27FC236}">
                  <a16:creationId xmlns:a16="http://schemas.microsoft.com/office/drawing/2014/main" id="{5FD80BD1-EEA3-F7B7-2054-F42B7CFC56F9}"/>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28653" y="2226095"/>
              <a:ext cx="2168621" cy="1444688"/>
            </a:xfrm>
            <a:prstGeom prst="rect">
              <a:avLst/>
            </a:prstGeom>
            <a:ln>
              <a:noFill/>
            </a:ln>
            <a:effectLst/>
          </p:spPr>
        </p:pic>
        <p:pic>
          <p:nvPicPr>
            <p:cNvPr id="10" name="Picture 9">
              <a:extLst>
                <a:ext uri="{FF2B5EF4-FFF2-40B4-BE49-F238E27FC236}">
                  <a16:creationId xmlns:a16="http://schemas.microsoft.com/office/drawing/2014/main" id="{92A977A3-B01F-0AEA-E8C7-4C85BD2958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a:stretch/>
          </p:blipFill>
          <p:spPr>
            <a:xfrm>
              <a:off x="9867471" y="2246391"/>
              <a:ext cx="2102163" cy="1401965"/>
            </a:xfrm>
            <a:prstGeom prst="rect">
              <a:avLst/>
            </a:prstGeom>
            <a:ln>
              <a:noFill/>
            </a:ln>
            <a:effectLst/>
          </p:spPr>
        </p:pic>
        <p:pic>
          <p:nvPicPr>
            <p:cNvPr id="11" name="Picture 10">
              <a:extLst>
                <a:ext uri="{FF2B5EF4-FFF2-40B4-BE49-F238E27FC236}">
                  <a16:creationId xmlns:a16="http://schemas.microsoft.com/office/drawing/2014/main" id="{EABE5C5A-1CA8-419D-53FB-0B5613B713CB}"/>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a:stretch/>
          </p:blipFill>
          <p:spPr>
            <a:xfrm>
              <a:off x="7554350" y="4835612"/>
              <a:ext cx="2168621" cy="1405015"/>
            </a:xfrm>
            <a:prstGeom prst="rect">
              <a:avLst/>
            </a:prstGeom>
            <a:ln>
              <a:noFill/>
            </a:ln>
            <a:effectLst/>
          </p:spPr>
        </p:pic>
        <p:pic>
          <p:nvPicPr>
            <p:cNvPr id="12" name="Picture 11">
              <a:extLst>
                <a:ext uri="{FF2B5EF4-FFF2-40B4-BE49-F238E27FC236}">
                  <a16:creationId xmlns:a16="http://schemas.microsoft.com/office/drawing/2014/main" id="{DE696706-5C06-D675-5881-E02629B9D471}"/>
                </a:ext>
              </a:extLst>
            </p:cNvPr>
            <p:cNvPicPr>
              <a:picLocks noChangeAspect="1"/>
            </p:cNvPicPr>
            <p:nvPr/>
          </p:nvPicPr>
          <p:blipFill rotWithShape="1">
            <a:blip r:embed="rId8" cstate="email">
              <a:extLst>
                <a:ext uri="{28A0092B-C50C-407E-A947-70E740481C1C}">
                  <a14:useLocalDpi xmlns:a14="http://schemas.microsoft.com/office/drawing/2010/main" val="0"/>
                </a:ext>
              </a:extLst>
            </a:blip>
            <a:srcRect/>
            <a:stretch/>
          </p:blipFill>
          <p:spPr>
            <a:xfrm>
              <a:off x="7552386" y="2244736"/>
              <a:ext cx="2172547" cy="1403621"/>
            </a:xfrm>
            <a:prstGeom prst="rect">
              <a:avLst/>
            </a:prstGeom>
            <a:ln>
              <a:noFill/>
            </a:ln>
            <a:effectLst/>
          </p:spPr>
        </p:pic>
        <p:pic>
          <p:nvPicPr>
            <p:cNvPr id="13" name="Picture 12">
              <a:extLst>
                <a:ext uri="{FF2B5EF4-FFF2-40B4-BE49-F238E27FC236}">
                  <a16:creationId xmlns:a16="http://schemas.microsoft.com/office/drawing/2014/main" id="{C1CAA85E-9DA1-2720-1387-03C413286B95}"/>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5239550" y="4835612"/>
              <a:ext cx="2168620" cy="1405015"/>
            </a:xfrm>
            <a:prstGeom prst="rect">
              <a:avLst/>
            </a:prstGeom>
            <a:ln>
              <a:noFill/>
            </a:ln>
            <a:effectLst/>
          </p:spPr>
        </p:pic>
        <p:sp>
          <p:nvSpPr>
            <p:cNvPr id="14" name="TextBox 13">
              <a:extLst>
                <a:ext uri="{FF2B5EF4-FFF2-40B4-BE49-F238E27FC236}">
                  <a16:creationId xmlns:a16="http://schemas.microsoft.com/office/drawing/2014/main" id="{F6BEC462-D1AB-B5E0-5311-F1F514E98681}"/>
                </a:ext>
              </a:extLst>
            </p:cNvPr>
            <p:cNvSpPr txBox="1"/>
            <p:nvPr/>
          </p:nvSpPr>
          <p:spPr>
            <a:xfrm>
              <a:off x="639541" y="1801391"/>
              <a:ext cx="1346844" cy="276999"/>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Northern Forest</a:t>
              </a:r>
            </a:p>
          </p:txBody>
        </p:sp>
        <p:sp>
          <p:nvSpPr>
            <p:cNvPr id="15" name="TextBox 14">
              <a:extLst>
                <a:ext uri="{FF2B5EF4-FFF2-40B4-BE49-F238E27FC236}">
                  <a16:creationId xmlns:a16="http://schemas.microsoft.com/office/drawing/2014/main" id="{AB58512F-D02C-EF1D-980F-A9AB54E17C0B}"/>
                </a:ext>
              </a:extLst>
            </p:cNvPr>
            <p:cNvSpPr txBox="1"/>
            <p:nvPr/>
          </p:nvSpPr>
          <p:spPr>
            <a:xfrm>
              <a:off x="2964680" y="1801391"/>
              <a:ext cx="1382110" cy="276999"/>
            </a:xfrm>
            <a:prstGeom prst="rect">
              <a:avLst/>
            </a:prstGeom>
            <a:noFill/>
          </p:spPr>
          <p:txBody>
            <a:bodyPr wrap="non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Great North Bog</a:t>
              </a:r>
            </a:p>
          </p:txBody>
        </p:sp>
        <p:sp>
          <p:nvSpPr>
            <p:cNvPr id="16" name="TextBox 15">
              <a:extLst>
                <a:ext uri="{FF2B5EF4-FFF2-40B4-BE49-F238E27FC236}">
                  <a16:creationId xmlns:a16="http://schemas.microsoft.com/office/drawing/2014/main" id="{0585B66D-29CC-B2CA-95E1-70AE5436F09A}"/>
                </a:ext>
              </a:extLst>
            </p:cNvPr>
            <p:cNvSpPr txBox="1"/>
            <p:nvPr/>
          </p:nvSpPr>
          <p:spPr>
            <a:xfrm>
              <a:off x="7552387" y="4394794"/>
              <a:ext cx="21576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Urban Nature North</a:t>
              </a:r>
            </a:p>
          </p:txBody>
        </p:sp>
        <p:sp>
          <p:nvSpPr>
            <p:cNvPr id="17" name="Rectangle 16">
              <a:extLst>
                <a:ext uri="{FF2B5EF4-FFF2-40B4-BE49-F238E27FC236}">
                  <a16:creationId xmlns:a16="http://schemas.microsoft.com/office/drawing/2014/main" id="{AF65AE5C-841B-F691-5FF4-C0555C8F0937}"/>
                </a:ext>
              </a:extLst>
            </p:cNvPr>
            <p:cNvSpPr/>
            <p:nvPr/>
          </p:nvSpPr>
          <p:spPr>
            <a:xfrm>
              <a:off x="9860281" y="1635162"/>
              <a:ext cx="2102163"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Northern Coasts </a:t>
              </a:r>
              <a:b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b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and Estuaries</a:t>
              </a:r>
            </a:p>
          </p:txBody>
        </p:sp>
        <p:sp>
          <p:nvSpPr>
            <p:cNvPr id="18" name="TextBox 17">
              <a:extLst>
                <a:ext uri="{FF2B5EF4-FFF2-40B4-BE49-F238E27FC236}">
                  <a16:creationId xmlns:a16="http://schemas.microsoft.com/office/drawing/2014/main" id="{FC8F87A4-E81D-13ED-8367-995AF0F70CC0}"/>
                </a:ext>
              </a:extLst>
            </p:cNvPr>
            <p:cNvSpPr txBox="1"/>
            <p:nvPr/>
          </p:nvSpPr>
          <p:spPr>
            <a:xfrm>
              <a:off x="5239549" y="4394794"/>
              <a:ext cx="216862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Resilient Northern Farming</a:t>
              </a:r>
            </a:p>
          </p:txBody>
        </p:sp>
        <p:sp>
          <p:nvSpPr>
            <p:cNvPr id="19" name="Rectangle 18">
              <a:extLst>
                <a:ext uri="{FF2B5EF4-FFF2-40B4-BE49-F238E27FC236}">
                  <a16:creationId xmlns:a16="http://schemas.microsoft.com/office/drawing/2014/main" id="{D0F55EB0-CD76-2323-9F6E-C7FE9C459391}"/>
                </a:ext>
              </a:extLst>
            </p:cNvPr>
            <p:cNvSpPr/>
            <p:nvPr/>
          </p:nvSpPr>
          <p:spPr>
            <a:xfrm>
              <a:off x="7490552" y="1635162"/>
              <a:ext cx="229621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Green Northern </a:t>
              </a:r>
              <a:b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b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Connections</a:t>
              </a:r>
            </a:p>
          </p:txBody>
        </p:sp>
        <p:sp>
          <p:nvSpPr>
            <p:cNvPr id="20" name="TextBox 19">
              <a:extLst>
                <a:ext uri="{FF2B5EF4-FFF2-40B4-BE49-F238E27FC236}">
                  <a16:creationId xmlns:a16="http://schemas.microsoft.com/office/drawing/2014/main" id="{6196F303-EF6F-E960-CDE5-ADBAE915B8AB}"/>
                </a:ext>
              </a:extLst>
            </p:cNvPr>
            <p:cNvSpPr txBox="1"/>
            <p:nvPr/>
          </p:nvSpPr>
          <p:spPr>
            <a:xfrm>
              <a:off x="5245154" y="1635162"/>
              <a:ext cx="216862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Rivers </a:t>
              </a:r>
              <a:b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br>
              <a:r>
                <a:rPr kumimoji="0" lang="en-GB" sz="1200" b="1" i="0" u="none" strike="noStrike" kern="1200" cap="none" spc="0" normalizeH="0" baseline="0" noProof="0">
                  <a:ln>
                    <a:noFill/>
                  </a:ln>
                  <a:solidFill>
                    <a:srgbClr val="0B536C"/>
                  </a:solidFill>
                  <a:effectLst/>
                  <a:uLnTx/>
                  <a:uFillTx/>
                  <a:latin typeface="Arial" panose="020B0604020202020204"/>
                  <a:ea typeface="+mn-ea"/>
                  <a:cs typeface="+mn-cs"/>
                </a:rPr>
                <a:t>Nature North</a:t>
              </a:r>
            </a:p>
          </p:txBody>
        </p:sp>
        <p:sp>
          <p:nvSpPr>
            <p:cNvPr id="21" name="TextBox 20">
              <a:extLst>
                <a:ext uri="{FF2B5EF4-FFF2-40B4-BE49-F238E27FC236}">
                  <a16:creationId xmlns:a16="http://schemas.microsoft.com/office/drawing/2014/main" id="{821AF4A6-EA62-992C-E4DB-517C0408DA85}"/>
                </a:ext>
              </a:extLst>
            </p:cNvPr>
            <p:cNvSpPr txBox="1"/>
            <p:nvPr/>
          </p:nvSpPr>
          <p:spPr>
            <a:xfrm>
              <a:off x="5258134" y="3761933"/>
              <a:ext cx="2150036" cy="27699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Environment Agency</a:t>
              </a:r>
            </a:p>
          </p:txBody>
        </p:sp>
        <p:sp>
          <p:nvSpPr>
            <p:cNvPr id="22" name="TextBox 21">
              <a:extLst>
                <a:ext uri="{FF2B5EF4-FFF2-40B4-BE49-F238E27FC236}">
                  <a16:creationId xmlns:a16="http://schemas.microsoft.com/office/drawing/2014/main" id="{E3E3E70A-C877-DCE4-73F6-B06757688ED0}"/>
                </a:ext>
              </a:extLst>
            </p:cNvPr>
            <p:cNvSpPr txBox="1"/>
            <p:nvPr/>
          </p:nvSpPr>
          <p:spPr>
            <a:xfrm>
              <a:off x="7559955" y="3761933"/>
              <a:ext cx="2172547"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Wildlife Trusts</a:t>
              </a:r>
            </a:p>
          </p:txBody>
        </p:sp>
        <p:sp>
          <p:nvSpPr>
            <p:cNvPr id="23" name="TextBox 22">
              <a:extLst>
                <a:ext uri="{FF2B5EF4-FFF2-40B4-BE49-F238E27FC236}">
                  <a16:creationId xmlns:a16="http://schemas.microsoft.com/office/drawing/2014/main" id="{946BDB76-C8B0-737E-E326-683BB8E28396}"/>
                </a:ext>
              </a:extLst>
            </p:cNvPr>
            <p:cNvSpPr txBox="1"/>
            <p:nvPr/>
          </p:nvSpPr>
          <p:spPr>
            <a:xfrm>
              <a:off x="9860280" y="3761933"/>
              <a:ext cx="210935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RSPB</a:t>
              </a:r>
            </a:p>
          </p:txBody>
        </p:sp>
        <p:sp>
          <p:nvSpPr>
            <p:cNvPr id="24" name="TextBox 23">
              <a:extLst>
                <a:ext uri="{FF2B5EF4-FFF2-40B4-BE49-F238E27FC236}">
                  <a16:creationId xmlns:a16="http://schemas.microsoft.com/office/drawing/2014/main" id="{4B35FBC5-3F85-DC51-51C2-E887A3508BDE}"/>
                </a:ext>
              </a:extLst>
            </p:cNvPr>
            <p:cNvSpPr txBox="1"/>
            <p:nvPr/>
          </p:nvSpPr>
          <p:spPr>
            <a:xfrm>
              <a:off x="7559955" y="6311144"/>
              <a:ext cx="215003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National Trust </a:t>
              </a:r>
            </a:p>
          </p:txBody>
        </p:sp>
        <p:sp>
          <p:nvSpPr>
            <p:cNvPr id="25" name="TextBox 24">
              <a:extLst>
                <a:ext uri="{FF2B5EF4-FFF2-40B4-BE49-F238E27FC236}">
                  <a16:creationId xmlns:a16="http://schemas.microsoft.com/office/drawing/2014/main" id="{409F7156-7302-BA54-8541-6D6EDB06A5B3}"/>
                </a:ext>
              </a:extLst>
            </p:cNvPr>
            <p:cNvSpPr txBox="1"/>
            <p:nvPr/>
          </p:nvSpPr>
          <p:spPr>
            <a:xfrm>
              <a:off x="130432" y="1158848"/>
              <a:ext cx="478870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B536C"/>
                  </a:solidFill>
                  <a:effectLst/>
                  <a:uLnTx/>
                  <a:uFillTx/>
                  <a:latin typeface="Arial" panose="020B0604020202020204"/>
                  <a:ea typeface="+mn-ea"/>
                  <a:cs typeface="+mn-cs"/>
                </a:rPr>
                <a:t>Existing cross regional </a:t>
              </a:r>
              <a:r>
                <a:rPr kumimoji="0" lang="en-GB" sz="1600" b="1" i="0" u="sng" strike="noStrike" kern="1200" cap="none" spc="0" normalizeH="0" baseline="0" noProof="0">
                  <a:ln>
                    <a:noFill/>
                  </a:ln>
                  <a:solidFill>
                    <a:srgbClr val="0B536C"/>
                  </a:solidFill>
                  <a:effectLst/>
                  <a:uLnTx/>
                  <a:uFillTx/>
                  <a:latin typeface="Arial" panose="020B0604020202020204"/>
                  <a:ea typeface="+mn-ea"/>
                  <a:cs typeface="+mn-cs"/>
                </a:rPr>
                <a:t>Investable Propositions</a:t>
              </a:r>
            </a:p>
          </p:txBody>
        </p:sp>
        <p:sp>
          <p:nvSpPr>
            <p:cNvPr id="26" name="TextBox 25">
              <a:extLst>
                <a:ext uri="{FF2B5EF4-FFF2-40B4-BE49-F238E27FC236}">
                  <a16:creationId xmlns:a16="http://schemas.microsoft.com/office/drawing/2014/main" id="{8B1427D7-3DF1-8137-58AD-71C045D8DE1E}"/>
                </a:ext>
              </a:extLst>
            </p:cNvPr>
            <p:cNvSpPr txBox="1"/>
            <p:nvPr/>
          </p:nvSpPr>
          <p:spPr>
            <a:xfrm>
              <a:off x="5203413" y="1158848"/>
              <a:ext cx="6704309"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B536C"/>
                  </a:solidFill>
                  <a:effectLst/>
                  <a:uLnTx/>
                  <a:uFillTx/>
                  <a:latin typeface="Arial" panose="020B0604020202020204"/>
                  <a:ea typeface="+mn-ea"/>
                  <a:cs typeface="+mn-cs"/>
                </a:rPr>
                <a:t>New cross regional </a:t>
              </a:r>
              <a:r>
                <a:rPr kumimoji="0" lang="en-GB" sz="1600" b="1" i="0" u="sng" strike="noStrike" kern="1200" cap="none" spc="0" normalizeH="0" baseline="0" noProof="0">
                  <a:ln>
                    <a:noFill/>
                  </a:ln>
                  <a:solidFill>
                    <a:srgbClr val="0B536C"/>
                  </a:solidFill>
                  <a:effectLst/>
                  <a:uLnTx/>
                  <a:uFillTx/>
                  <a:latin typeface="Arial" panose="020B0604020202020204"/>
                  <a:ea typeface="+mn-ea"/>
                  <a:cs typeface="+mn-cs"/>
                </a:rPr>
                <a:t>Investable Propositions</a:t>
              </a:r>
            </a:p>
          </p:txBody>
        </p:sp>
        <p:sp>
          <p:nvSpPr>
            <p:cNvPr id="27" name="TextBox 26">
              <a:extLst>
                <a:ext uri="{FF2B5EF4-FFF2-40B4-BE49-F238E27FC236}">
                  <a16:creationId xmlns:a16="http://schemas.microsoft.com/office/drawing/2014/main" id="{20C707FC-56AA-A622-92EA-58EEDCBCD938}"/>
                </a:ext>
              </a:extLst>
            </p:cNvPr>
            <p:cNvSpPr txBox="1"/>
            <p:nvPr/>
          </p:nvSpPr>
          <p:spPr>
            <a:xfrm>
              <a:off x="225600" y="3743496"/>
              <a:ext cx="217472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Woodland Trust and Community Forests</a:t>
              </a:r>
            </a:p>
          </p:txBody>
        </p:sp>
        <p:sp>
          <p:nvSpPr>
            <p:cNvPr id="28" name="TextBox 27">
              <a:extLst>
                <a:ext uri="{FF2B5EF4-FFF2-40B4-BE49-F238E27FC236}">
                  <a16:creationId xmlns:a16="http://schemas.microsoft.com/office/drawing/2014/main" id="{543B235F-8DBC-DC73-44A4-3B279ECCCE50}"/>
                </a:ext>
              </a:extLst>
            </p:cNvPr>
            <p:cNvSpPr txBox="1"/>
            <p:nvPr/>
          </p:nvSpPr>
          <p:spPr>
            <a:xfrm>
              <a:off x="2715202" y="3743496"/>
              <a:ext cx="188106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6 Peatland </a:t>
              </a:r>
              <a:b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b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mn-cs"/>
                </a:rPr>
                <a:t>Partnerships</a:t>
              </a:r>
            </a:p>
          </p:txBody>
        </p:sp>
        <p:sp>
          <p:nvSpPr>
            <p:cNvPr id="29" name="TextBox 28">
              <a:extLst>
                <a:ext uri="{FF2B5EF4-FFF2-40B4-BE49-F238E27FC236}">
                  <a16:creationId xmlns:a16="http://schemas.microsoft.com/office/drawing/2014/main" id="{E8B9F6D0-F9B5-DC7D-B8D5-F89C4CCC8FC9}"/>
                </a:ext>
              </a:extLst>
            </p:cNvPr>
            <p:cNvSpPr txBox="1"/>
            <p:nvPr/>
          </p:nvSpPr>
          <p:spPr>
            <a:xfrm>
              <a:off x="-1" y="4465719"/>
              <a:ext cx="5049567" cy="2279547"/>
            </a:xfrm>
            <a:prstGeom prst="rect">
              <a:avLst/>
            </a:prstGeom>
            <a:solidFill>
              <a:schemeClr val="tx2"/>
            </a:solidFill>
          </p:spPr>
          <p:txBody>
            <a:bodyPr wrap="square" lIns="324000" tIns="45720" rIns="91440" bIns="108000" rtlCol="0" anchor="ctr">
              <a:no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a:ea typeface="+mn-ea"/>
                  <a:cs typeface="+mn-cs"/>
                </a:rPr>
                <a:t>The art of the possible: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t>Clear vision</a:t>
              </a: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Calibri"/>
                </a:rPr>
                <a:t> and a</a:t>
              </a: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t>mbitious target</a:t>
              </a:r>
              <a:endPar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t>Delivery costed at a high level</a:t>
              </a:r>
              <a:endPar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t>Benefits defined</a:t>
              </a:r>
              <a:endPar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t>Building on existing partnerships, </a:t>
              </a:r>
              <a:b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br>
              <a:r>
                <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mn-cs"/>
                </a:rPr>
                <a:t>work and knowledge</a:t>
              </a:r>
              <a:endParaRPr kumimoji="0" lang="en-GB" sz="1600" b="0" i="0" u="none" strike="noStrike" kern="1200" cap="none" spc="0" normalizeH="0" baseline="0" noProof="0">
                <a:ln>
                  <a:noFill/>
                </a:ln>
                <a:solidFill>
                  <a:srgbClr val="FFFFFF"/>
                </a:solidFill>
                <a:effectLst/>
                <a:uLnTx/>
                <a:uFillTx/>
                <a:latin typeface="Times New Roman" panose="02020603050405020304"/>
                <a:ea typeface="+mn-ea"/>
                <a:cs typeface="Calibri"/>
              </a:endParaRPr>
            </a:p>
          </p:txBody>
        </p:sp>
        <p:sp>
          <p:nvSpPr>
            <p:cNvPr id="30" name="TextBox 29">
              <a:extLst>
                <a:ext uri="{FF2B5EF4-FFF2-40B4-BE49-F238E27FC236}">
                  <a16:creationId xmlns:a16="http://schemas.microsoft.com/office/drawing/2014/main" id="{29365BD3-570D-96F6-F714-5BA35FBD4D79}"/>
                </a:ext>
              </a:extLst>
            </p:cNvPr>
            <p:cNvSpPr txBox="1"/>
            <p:nvPr/>
          </p:nvSpPr>
          <p:spPr>
            <a:xfrm>
              <a:off x="5239549" y="6291266"/>
              <a:ext cx="2168621" cy="276999"/>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Times New Roman" panose="02020603050405020304"/>
                  <a:ea typeface="+mn-ea"/>
                  <a:cs typeface="Calibri"/>
                </a:rPr>
                <a:t>Natural England </a:t>
              </a:r>
            </a:p>
          </p:txBody>
        </p:sp>
      </p:grpSp>
      <p:sp>
        <p:nvSpPr>
          <p:cNvPr id="2" name="Title 1">
            <a:extLst>
              <a:ext uri="{FF2B5EF4-FFF2-40B4-BE49-F238E27FC236}">
                <a16:creationId xmlns:a16="http://schemas.microsoft.com/office/drawing/2014/main" id="{76DA1B11-F430-AD1D-1E67-68989030019D}"/>
              </a:ext>
            </a:extLst>
          </p:cNvPr>
          <p:cNvSpPr>
            <a:spLocks noGrp="1"/>
          </p:cNvSpPr>
          <p:nvPr>
            <p:ph type="title"/>
          </p:nvPr>
        </p:nvSpPr>
        <p:spPr>
          <a:xfrm>
            <a:off x="0" y="286657"/>
            <a:ext cx="8129392" cy="555483"/>
          </a:xfrm>
        </p:spPr>
        <p:txBody>
          <a:bodyPr/>
          <a:lstStyle/>
          <a:p>
            <a:r>
              <a:rPr lang="en-GB" sz="2400"/>
              <a:t>NATURE NORTH'S INVESTABLE PROPOSITIONS</a:t>
            </a:r>
          </a:p>
        </p:txBody>
      </p:sp>
    </p:spTree>
    <p:extLst>
      <p:ext uri="{BB962C8B-B14F-4D97-AF65-F5344CB8AC3E}">
        <p14:creationId xmlns:p14="http://schemas.microsoft.com/office/powerpoint/2010/main" val="1030241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ature North Updated">
      <a:dk1>
        <a:srgbClr val="000000"/>
      </a:dk1>
      <a:lt1>
        <a:srgbClr val="FFFFFF"/>
      </a:lt1>
      <a:dk2>
        <a:srgbClr val="0B536C"/>
      </a:dk2>
      <a:lt2>
        <a:srgbClr val="EBF3F3"/>
      </a:lt2>
      <a:accent1>
        <a:srgbClr val="D13020"/>
      </a:accent1>
      <a:accent2>
        <a:srgbClr val="FBE9E9"/>
      </a:accent2>
      <a:accent3>
        <a:srgbClr val="1A1B2F"/>
      </a:accent3>
      <a:accent4>
        <a:srgbClr val="F3C31B"/>
      </a:accent4>
      <a:accent5>
        <a:srgbClr val="8DD3EB"/>
      </a:accent5>
      <a:accent6>
        <a:srgbClr val="95E813"/>
      </a:accent6>
      <a:hlink>
        <a:srgbClr val="0563C1"/>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A70CBE4108AF45861A641DC6F84FB5" ma:contentTypeVersion="16" ma:contentTypeDescription="Create a new document." ma:contentTypeScope="" ma:versionID="7d4f8bfa64ce24d598bcb9288b782330">
  <xsd:schema xmlns:xsd="http://www.w3.org/2001/XMLSchema" xmlns:xs="http://www.w3.org/2001/XMLSchema" xmlns:p="http://schemas.microsoft.com/office/2006/metadata/properties" xmlns:ns2="387f76f5-d571-4cd0-ac1b-a738e6f348ab" xmlns:ns3="ce1594af-8a93-42d4-bd54-ea069753e5e1" targetNamespace="http://schemas.microsoft.com/office/2006/metadata/properties" ma:root="true" ma:fieldsID="259beb23871c05af1d4a7f747908f61e" ns2:_="" ns3:_="">
    <xsd:import namespace="387f76f5-d571-4cd0-ac1b-a738e6f348ab"/>
    <xsd:import namespace="ce1594af-8a93-42d4-bd54-ea069753e5e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7f76f5-d571-4cd0-ac1b-a738e6f348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f8e4423-7147-4a67-ae6c-6a1847e08263"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1594af-8a93-42d4-bd54-ea069753e5e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121dc33-8a97-4d5e-a524-728b79d5af56}" ma:internalName="TaxCatchAll" ma:showField="CatchAllData" ma:web="ce1594af-8a93-42d4-bd54-ea069753e5e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e1594af-8a93-42d4-bd54-ea069753e5e1" xsi:nil="true"/>
    <lcf76f155ced4ddcb4097134ff3c332f xmlns="387f76f5-d571-4cd0-ac1b-a738e6f348a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8EA72C7-EE31-44AB-8D69-711FCB89DEA1}"/>
</file>

<file path=customXml/itemProps2.xml><?xml version="1.0" encoding="utf-8"?>
<ds:datastoreItem xmlns:ds="http://schemas.openxmlformats.org/officeDocument/2006/customXml" ds:itemID="{BF5CF369-0AB9-485E-9C68-CD8DA52C4931}">
  <ds:schemaRefs>
    <ds:schemaRef ds:uri="http://schemas.microsoft.com/sharepoint/v3/contenttype/forms"/>
  </ds:schemaRefs>
</ds:datastoreItem>
</file>

<file path=customXml/itemProps3.xml><?xml version="1.0" encoding="utf-8"?>
<ds:datastoreItem xmlns:ds="http://schemas.openxmlformats.org/officeDocument/2006/customXml" ds:itemID="{F36ADA69-1829-4FC2-8952-B566A5DA0962}">
  <ds:schemaRefs>
    <ds:schemaRef ds:uri="aa5d2d47-11de-494d-81cc-7d9cfc189217"/>
    <ds:schemaRef ds:uri="c40d5e2f-4c73-43ee-a15e-bf035af6c9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14387</TotalTime>
  <Words>2587</Words>
  <Application>Microsoft Office PowerPoint</Application>
  <PresentationFormat>Widescreen</PresentationFormat>
  <Paragraphs>246</Paragraphs>
  <Slides>18</Slides>
  <Notes>14</Notes>
  <HiddenSlides>1</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18</vt:i4>
      </vt:variant>
    </vt:vector>
  </HeadingPairs>
  <TitlesOfParts>
    <vt:vector size="39" baseType="lpstr">
      <vt:lpstr>Abhaya Libre</vt:lpstr>
      <vt:lpstr>Abhaya Libre SemiBold</vt:lpstr>
      <vt:lpstr>AbhayaLibre-Bold</vt:lpstr>
      <vt:lpstr>AbhayaLibre-Regular</vt:lpstr>
      <vt:lpstr>Aptos</vt:lpstr>
      <vt:lpstr>Arial</vt:lpstr>
      <vt:lpstr>Barlow</vt:lpstr>
      <vt:lpstr>Calibri</vt:lpstr>
      <vt:lpstr>Calibri Light</vt:lpstr>
      <vt:lpstr>Ebrima</vt:lpstr>
      <vt:lpstr>Poppins</vt:lpstr>
      <vt:lpstr>Roboto</vt:lpstr>
      <vt:lpstr>RobotoBold</vt:lpstr>
      <vt:lpstr>RobotoRegular</vt:lpstr>
      <vt:lpstr>Staatliches</vt:lpstr>
      <vt:lpstr>Times New Roman</vt:lpstr>
      <vt:lpstr>Wingdings</vt:lpstr>
      <vt:lpstr>Office Theme</vt:lpstr>
      <vt:lpstr>1_Office Theme</vt:lpstr>
      <vt:lpstr>2_Office Theme</vt:lpstr>
      <vt:lpstr>Retrospect</vt:lpstr>
      <vt:lpstr>Nature North:  Investing in Nature for the North</vt:lpstr>
      <vt:lpstr>Why?</vt:lpstr>
      <vt:lpstr>PowerPoint Presentation</vt:lpstr>
      <vt:lpstr>PowerPoint Presentation</vt:lpstr>
      <vt:lpstr>The North has broken new ground in the scale of our nature ambitions. The Great North Bog partnership aims to restore 7,000 km2 of Northern peatland - an area four times the size of Greater London - and the Northern Forest plans to plant 50 million trees. Together, they have secured £220 million of the £700 million needed.    The North also leads England with the largest area of Nature Recovery Projects, covering 1,440 km, while Northern farmers and land managers have entered 98,000 ha into Landscape Recovery Projects through Environmental Land Management Schemes.  </vt:lpstr>
      <vt:lpstr>PowerPoint Presentation</vt:lpstr>
      <vt:lpstr>PowerPoint Presentation</vt:lpstr>
      <vt:lpstr>VISION FOR A NATURE POSITIVE ECONOMY IN THE NORTH</vt:lpstr>
      <vt:lpstr>NATURE NORTH'S INVESTABLE PROPOSITIONS</vt:lpstr>
      <vt:lpstr>Green Northern Connections  Partnership Building to drive integrated approaches</vt:lpstr>
      <vt:lpstr>Green Northern Connections</vt:lpstr>
      <vt:lpstr>Green Northern Connections  Partnership Building to drive integrated approaches</vt:lpstr>
      <vt:lpstr>PowerPoint Presentation</vt:lpstr>
      <vt:lpstr>Why are infrastructure organisations working with us?</vt:lpstr>
      <vt:lpstr>Mapping opportunities to improve ecological connectivity and network resilience</vt:lpstr>
      <vt:lpstr>Historic flooding within area (blue) Network rail flooding incident (red dot)</vt:lpstr>
      <vt:lpstr>Working with local Wildlife Trusts to identify a pipeline of potential projects on or adjacent to infrastructure land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Diamand</dc:creator>
  <cp:lastModifiedBy>Steph Hepworth</cp:lastModifiedBy>
  <cp:revision>37</cp:revision>
  <cp:lastPrinted>2024-04-24T10:07:24Z</cp:lastPrinted>
  <dcterms:created xsi:type="dcterms:W3CDTF">2024-02-05T13:08:21Z</dcterms:created>
  <dcterms:modified xsi:type="dcterms:W3CDTF">2025-05-23T11:40:28Z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0x010100F7A70CBE4108AF45861A641DC6F84FB5</vt:lpwstr>
  </property>
  <property fmtid="{D5CDD505-2E9C-101B-9397-08002B2CF9AE}" pid="3" name="MediaServiceImageTags">
    <vt:lpwstr/>
  </property>
</Properties>
</file>