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0" r:id="rId2"/>
    <p:sldId id="381" r:id="rId3"/>
    <p:sldId id="383" r:id="rId4"/>
    <p:sldId id="380" r:id="rId5"/>
    <p:sldId id="393" r:id="rId6"/>
    <p:sldId id="394" r:id="rId7"/>
    <p:sldId id="396" r:id="rId8"/>
    <p:sldId id="387" r:id="rId9"/>
    <p:sldId id="388" r:id="rId10"/>
    <p:sldId id="385" r:id="rId11"/>
    <p:sldId id="391" r:id="rId12"/>
    <p:sldId id="3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82494" autoAdjust="0"/>
  </p:normalViewPr>
  <p:slideViewPr>
    <p:cSldViewPr snapToGrid="0">
      <p:cViewPr varScale="1">
        <p:scale>
          <a:sx n="80" d="100"/>
          <a:sy n="80" d="100"/>
        </p:scale>
        <p:origin x="58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hmere, Adam" userId="9ca0b1b6-1cf5-411f-b499-95e1ed8a7dfb" providerId="ADAL" clId="{6BA47C48-20A5-4832-995E-15E6838EC0B4}"/>
    <pc:docChg chg="modSld">
      <pc:chgData name="Lechmere, Adam" userId="9ca0b1b6-1cf5-411f-b499-95e1ed8a7dfb" providerId="ADAL" clId="{6BA47C48-20A5-4832-995E-15E6838EC0B4}" dt="2025-05-21T20:49:19.970" v="6" actId="20577"/>
      <pc:docMkLst>
        <pc:docMk/>
      </pc:docMkLst>
      <pc:sldChg chg="modSp mod">
        <pc:chgData name="Lechmere, Adam" userId="9ca0b1b6-1cf5-411f-b499-95e1ed8a7dfb" providerId="ADAL" clId="{6BA47C48-20A5-4832-995E-15E6838EC0B4}" dt="2025-05-21T20:49:19.970" v="6" actId="20577"/>
        <pc:sldMkLst>
          <pc:docMk/>
          <pc:sldMk cId="2641082300" sldId="383"/>
        </pc:sldMkLst>
        <pc:spChg chg="mod">
          <ac:chgData name="Lechmere, Adam" userId="9ca0b1b6-1cf5-411f-b499-95e1ed8a7dfb" providerId="ADAL" clId="{6BA47C48-20A5-4832-995E-15E6838EC0B4}" dt="2025-05-21T20:49:19.970" v="6" actId="20577"/>
          <ac:spMkLst>
            <pc:docMk/>
            <pc:sldMk cId="2641082300" sldId="383"/>
            <ac:spMk id="5" creationId="{F8DFA72A-E1AF-B6CB-DDB3-B722979A00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DB447-DFE2-408D-BA06-75CC76EA1971}"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745E4-7701-43F1-B688-34B15AD9A0D0}" type="slidenum">
              <a:rPr lang="en-GB" smtClean="0"/>
              <a:t>‹#›</a:t>
            </a:fld>
            <a:endParaRPr lang="en-GB"/>
          </a:p>
        </p:txBody>
      </p:sp>
    </p:spTree>
    <p:extLst>
      <p:ext uri="{BB962C8B-B14F-4D97-AF65-F5344CB8AC3E}">
        <p14:creationId xmlns:p14="http://schemas.microsoft.com/office/powerpoint/2010/main" val="2094177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693C-BD44-7352-8ECB-9FCF3411D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8BFB6-4CEC-4891-0477-AEDB24A9E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BCC33-75FA-D728-85E6-CA06ADDED38C}"/>
              </a:ext>
            </a:extLst>
          </p:cNvPr>
          <p:cNvSpPr>
            <a:spLocks noGrp="1"/>
          </p:cNvSpPr>
          <p:nvPr>
            <p:ph type="body" idx="1"/>
          </p:nvPr>
        </p:nvSpPr>
        <p:spPr/>
        <p:txBody>
          <a:bodyPr/>
          <a:lstStyle/>
          <a:p>
            <a:endParaRPr lang="en-GB" sz="130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8DF5E37C-8A5B-7186-F8C6-B76F328700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85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BBF4F-B3C2-C192-079D-27CF3E524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7440B-81A9-4C97-C869-95154EC1E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C40BD-C60A-4E0D-49F2-EDDA0D48CB81}"/>
              </a:ext>
            </a:extLst>
          </p:cNvPr>
          <p:cNvSpPr>
            <a:spLocks noGrp="1"/>
          </p:cNvSpPr>
          <p:nvPr>
            <p:ph type="body" idx="1"/>
          </p:nvPr>
        </p:nvSpPr>
        <p:spPr/>
        <p:txBody>
          <a:bodyPr/>
          <a:lstStyle/>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07C2F57A-B57F-C306-846C-4D6199839F6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63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A39F0-26E5-5AB7-D36D-A1111D472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57015-C22D-7502-5FF8-822F2AD96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34BC9-BC7B-1724-3B12-DE7C66249CAB}"/>
              </a:ext>
            </a:extLst>
          </p:cNvPr>
          <p:cNvSpPr>
            <a:spLocks noGrp="1"/>
          </p:cNvSpPr>
          <p:nvPr>
            <p:ph type="body" idx="1"/>
          </p:nvPr>
        </p:nvSpPr>
        <p:spPr/>
        <p:txBody>
          <a:bodyPr/>
          <a:lstStyle/>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15036D5D-B498-C400-3726-38447E25F53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42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0F16F-377D-9B26-4EC7-298E0177D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C2A2-82AF-710C-64E0-C2AA84C82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F5EF3-45CD-34A3-0CEC-50957FC6B426}"/>
              </a:ext>
            </a:extLst>
          </p:cNvPr>
          <p:cNvSpPr>
            <a:spLocks noGrp="1"/>
          </p:cNvSpPr>
          <p:nvPr>
            <p:ph type="body" idx="1"/>
          </p:nvPr>
        </p:nvSpPr>
        <p:spPr/>
        <p:txBody>
          <a:bodyPr/>
          <a:lstStyle/>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ACFA8869-1BAC-A4F3-C30E-C765BBAE3A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31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spc="-50" dirty="0">
                <a:solidFill>
                  <a:srgbClr val="0C9096"/>
                </a:solidFill>
                <a:latin typeface="Tahoma"/>
                <a:ea typeface="Tahoma"/>
                <a:cs typeface="Tahoma"/>
              </a:rPr>
              <a:t>Too much, too little and too dirty water.</a:t>
            </a:r>
          </a:p>
          <a:p>
            <a:endParaRPr dirty="0"/>
          </a:p>
        </p:txBody>
      </p:sp>
    </p:spTree>
    <p:extLst>
      <p:ext uri="{BB962C8B-B14F-4D97-AF65-F5344CB8AC3E}">
        <p14:creationId xmlns:p14="http://schemas.microsoft.com/office/powerpoint/2010/main" val="217694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84FBE-5F14-D906-445B-6041CA041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CE5FA-FFF2-07C8-FC1D-F1F7A3E13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DED47-33A5-C9D5-F141-92BD350FBC1B}"/>
              </a:ext>
            </a:extLst>
          </p:cNvPr>
          <p:cNvSpPr>
            <a:spLocks noGrp="1"/>
          </p:cNvSpPr>
          <p:nvPr>
            <p:ph type="body" idx="1"/>
          </p:nvPr>
        </p:nvSpPr>
        <p:spPr/>
        <p:txBody>
          <a:bodyPr/>
          <a:lstStyle/>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B4D2D211-4885-F1A4-1B10-A7F1AADF848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815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4E87-6AA7-CB00-B155-75F1CDF7F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4FD36-BCB2-6D6C-7E7C-A91F2276D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06F32-3239-5579-C9AE-5B6ACF9B4B06}"/>
              </a:ext>
            </a:extLst>
          </p:cNvPr>
          <p:cNvSpPr>
            <a:spLocks noGrp="1"/>
          </p:cNvSpPr>
          <p:nvPr>
            <p:ph type="body" idx="1"/>
          </p:nvPr>
        </p:nvSpPr>
        <p:spPr/>
        <p:txBody>
          <a:bodyPr/>
          <a:lstStyle/>
          <a:p>
            <a:endParaRPr lang="en-GB" sz="130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3B036C24-5CBA-389F-7591-092AB185C8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35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B90EE-E92E-91BB-52D9-58589BC00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AD481-331C-FA30-AC0C-16CD934A7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A8317-87CF-F19E-D308-51DD41237DBA}"/>
              </a:ext>
            </a:extLst>
          </p:cNvPr>
          <p:cNvSpPr>
            <a:spLocks noGrp="1"/>
          </p:cNvSpPr>
          <p:nvPr>
            <p:ph type="body" idx="1"/>
          </p:nvPr>
        </p:nvSpPr>
        <p:spPr/>
        <p:txBody>
          <a:bodyPr/>
          <a:lstStyle/>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C6238CC4-B8E6-E3A8-8CAE-A6EDAEA4FF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3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5DC48-DF83-F5AC-0237-17CACE459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6FFF3-99F0-34E1-365B-1E44F269B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EEFDE-2C41-651E-7174-11B18C9124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Regulators (both environmental and financial) rightly require protections to customers bills to be put in place to ensure that money is correctly invested.</a:t>
            </a:r>
          </a:p>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D69FEBA9-CF18-A53C-C1DE-67C5880B5C4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01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DCCA5-27D3-CC99-C682-1DFB204A5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5EBA6-512C-B085-7D9D-77D19D961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2D87F-0CE6-03E1-4756-78B91F9B4A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1" dirty="0">
                <a:solidFill>
                  <a:srgbClr val="19191A"/>
                </a:solidFill>
                <a:effectLst/>
                <a:latin typeface="Open Sans" panose="020B0606030504020204" pitchFamily="34" charset="0"/>
              </a:rPr>
              <a:t>“Nature forms the foundation of the world’s economy. Our economies are closely connected to nature, not separate from it. However, many companies, investors and lenders today are not considering their impacts and dependencies on nature and the related risks and opportunities to their organisations.” </a:t>
            </a:r>
            <a:r>
              <a:rPr lang="en-GB" sz="1000" b="0" i="1" dirty="0">
                <a:solidFill>
                  <a:srgbClr val="19191A"/>
                </a:solidFill>
                <a:effectLst/>
                <a:latin typeface="Open Sans" panose="020B0606030504020204" pitchFamily="34" charset="0"/>
              </a:rPr>
              <a:t>TNFD </a:t>
            </a:r>
            <a:endParaRPr lang="en-GB" sz="2000" b="0" i="1" dirty="0">
              <a:solidFill>
                <a:srgbClr val="19191A"/>
              </a:solidFill>
              <a:effectLst/>
              <a:latin typeface="Open Sans" panose="020B0606030504020204" pitchFamily="34" charset="0"/>
            </a:endParaRPr>
          </a:p>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2BFDC69A-F485-D9EA-471D-C57C813117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581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48D8-A363-0DA7-CF0A-EBB8D1E98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98256-239B-BDEA-B878-C86F95154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29BE6-02C3-D5F8-DE41-DEFBBE472BB8}"/>
              </a:ext>
            </a:extLst>
          </p:cNvPr>
          <p:cNvSpPr>
            <a:spLocks noGrp="1"/>
          </p:cNvSpPr>
          <p:nvPr>
            <p:ph type="body" idx="1"/>
          </p:nvPr>
        </p:nvSpPr>
        <p:spPr/>
        <p:txBody>
          <a:bodyPr/>
          <a:lstStyle/>
          <a:p>
            <a:endParaRPr lang="en-GB" sz="1300" dirty="0">
              <a:solidFill>
                <a:srgbClr val="000000"/>
              </a:solidFill>
              <a:cs typeface="Calibri" panose="020F0502020204030204"/>
            </a:endParaRPr>
          </a:p>
        </p:txBody>
      </p:sp>
      <p:sp>
        <p:nvSpPr>
          <p:cNvPr id="4" name="Slide Number Placeholder 3">
            <a:extLst>
              <a:ext uri="{FF2B5EF4-FFF2-40B4-BE49-F238E27FC236}">
                <a16:creationId xmlns:a16="http://schemas.microsoft.com/office/drawing/2014/main" id="{7D9FAA6E-2056-2231-9E54-6F7E6FA61B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42244-7555-45BC-8494-A63577E0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14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0" name="Picture Placeholder 3"/>
          <p:cNvSpPr>
            <a:spLocks noGrp="1"/>
          </p:cNvSpPr>
          <p:nvPr>
            <p:ph type="pic" sz="quarter" idx="14" hasCustomPrompt="1"/>
          </p:nvPr>
        </p:nvSpPr>
        <p:spPr>
          <a:xfrm>
            <a:off x="0" y="0"/>
            <a:ext cx="12192000" cy="5667343"/>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a:solidFill>
            <a:schemeClr val="bg2"/>
          </a:solidFill>
          <a:ln w="3175">
            <a:noFill/>
          </a:ln>
        </p:spPr>
        <p:txBody>
          <a:bodyPr wrap="square" lIns="90000" tIns="828000" bIns="457200" anchor="t">
            <a:noAutofit/>
          </a:bodyPr>
          <a:lstStyle>
            <a:lvl1pPr algn="ctr">
              <a:buNone/>
              <a:defRPr sz="1600" b="0" baseline="0">
                <a:solidFill>
                  <a:schemeClr val="tx1">
                    <a:lumMod val="50000"/>
                    <a:lumOff val="50000"/>
                  </a:schemeClr>
                </a:solidFill>
                <a:latin typeface="Calibri" panose="020F0502020204030204" pitchFamily="34" charset="0"/>
              </a:defRPr>
            </a:lvl1pPr>
          </a:lstStyle>
          <a:p>
            <a:r>
              <a:rPr lang="en-US"/>
              <a:t>Image holder – Drag image into slide</a:t>
            </a:r>
          </a:p>
        </p:txBody>
      </p:sp>
      <p:sp>
        <p:nvSpPr>
          <p:cNvPr id="18"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outerShdw blurRad="812800" dist="38100" dir="5400000" algn="t" rotWithShape="0">
                    <a:prstClr val="black">
                      <a:alpha val="40000"/>
                    </a:prstClr>
                  </a:outerShdw>
                </a:effectLst>
                <a:latin typeface="Calibri" panose="020F0502020204030204" pitchFamily="34" charset="0"/>
              </a:defRPr>
            </a:lvl1pPr>
          </a:lstStyle>
          <a:p>
            <a:r>
              <a:rPr lang="en-US"/>
              <a:t>Presentation title: 80pt</a:t>
            </a:r>
          </a:p>
        </p:txBody>
      </p:sp>
      <p:sp>
        <p:nvSpPr>
          <p:cNvPr id="23" name="Subtitle 2"/>
          <p:cNvSpPr>
            <a:spLocks noGrp="1"/>
          </p:cNvSpPr>
          <p:nvPr>
            <p:ph type="subTitle" idx="1" hasCustomPrompt="1"/>
          </p:nvPr>
        </p:nvSpPr>
        <p:spPr>
          <a:xfrm>
            <a:off x="1030819" y="3836432"/>
            <a:ext cx="9992783" cy="1368370"/>
          </a:xfrm>
          <a:prstGeom prst="rect">
            <a:avLst/>
          </a:prstGeom>
        </p:spPr>
        <p:txBody>
          <a:bodyPr>
            <a:noAutofit/>
          </a:bodyPr>
          <a:lstStyle>
            <a:lvl1pPr marL="0" indent="0" algn="l">
              <a:buNone/>
              <a:defRPr sz="3200" b="1">
                <a:solidFill>
                  <a:schemeClr val="bg1"/>
                </a:solidFill>
                <a:effectLst>
                  <a:outerShdw blurRad="749300" dist="38100" dir="5400000" algn="t" rotWithShape="0">
                    <a:prstClr val="black">
                      <a:alpha val="58000"/>
                    </a:prstClr>
                  </a:outerShdw>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Subheading: 32pt</a:t>
            </a:r>
          </a:p>
        </p:txBody>
      </p:sp>
      <p:sp>
        <p:nvSpPr>
          <p:cNvPr id="15" name="Rectangle 14"/>
          <p:cNvSpPr/>
          <p:nvPr userDrawn="1"/>
        </p:nvSpPr>
        <p:spPr>
          <a:xfrm>
            <a:off x="0" y="5667344"/>
            <a:ext cx="12192000" cy="11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8" name="Content Placeholder 4">
            <a:extLst>
              <a:ext uri="{FF2B5EF4-FFF2-40B4-BE49-F238E27FC236}">
                <a16:creationId xmlns:a16="http://schemas.microsoft.com/office/drawing/2014/main" id="{7D06AAA8-B44A-7045-86BF-414F8AE4BE4E}"/>
              </a:ext>
            </a:extLst>
          </p:cNvPr>
          <p:cNvPicPr>
            <a:picLocks noChangeAspect="1"/>
          </p:cNvPicPr>
          <p:nvPr userDrawn="1"/>
        </p:nvPicPr>
        <p:blipFill>
          <a:blip r:embed="rId2"/>
          <a:stretch>
            <a:fillRect/>
          </a:stretch>
        </p:blipFill>
        <p:spPr>
          <a:xfrm>
            <a:off x="383255" y="6026000"/>
            <a:ext cx="1440000" cy="476971"/>
          </a:xfrm>
          <a:prstGeom prst="rect">
            <a:avLst/>
          </a:prstGeom>
        </p:spPr>
      </p:pic>
      <p:pic>
        <p:nvPicPr>
          <p:cNvPr id="12" name="Picture 11">
            <a:extLst>
              <a:ext uri="{FF2B5EF4-FFF2-40B4-BE49-F238E27FC236}">
                <a16:creationId xmlns:a16="http://schemas.microsoft.com/office/drawing/2014/main" id="{CACED43E-5B2C-D14D-9AEE-59A847462F95}"/>
              </a:ext>
            </a:extLst>
          </p:cNvPr>
          <p:cNvPicPr>
            <a:picLocks noChangeAspect="1"/>
          </p:cNvPicPr>
          <p:nvPr userDrawn="1"/>
        </p:nvPicPr>
        <p:blipFill>
          <a:blip r:embed="rId3"/>
          <a:stretch>
            <a:fillRect/>
          </a:stretch>
        </p:blipFill>
        <p:spPr>
          <a:xfrm>
            <a:off x="8918300" y="6161473"/>
            <a:ext cx="2880000" cy="199741"/>
          </a:xfrm>
          <a:prstGeom prst="rect">
            <a:avLst/>
          </a:prstGeom>
        </p:spPr>
      </p:pic>
    </p:spTree>
    <p:extLst>
      <p:ext uri="{BB962C8B-B14F-4D97-AF65-F5344CB8AC3E}">
        <p14:creationId xmlns:p14="http://schemas.microsoft.com/office/powerpoint/2010/main" val="265679575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a:solidFill>
                  <a:srgbClr val="008542"/>
                </a:solidFill>
                <a:latin typeface="Calibri" panose="020F0502020204030204" pitchFamily="34" charset="0"/>
              </a:defRPr>
            </a:lvl1pPr>
          </a:lstStyle>
          <a:p>
            <a:r>
              <a:rPr lang="en-US"/>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FFFFFF">
                    <a:lumMod val="50000"/>
                  </a:srgbClr>
                </a:solidFill>
                <a:latin typeface="Calibri" panose="020F0502020204030204" pitchFamily="34" charset="0"/>
              </a:rPr>
              <a:t>Copyright © United Utilities Water Limited 2021</a:t>
            </a:r>
            <a:endParaRPr lang="en-GB" sz="80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a:solidFill>
                <a:srgbClr val="FFFFFF">
                  <a:lumMod val="50000"/>
                </a:srgbClr>
              </a:solidFill>
            </a:endParaRPr>
          </a:p>
        </p:txBody>
      </p:sp>
      <p:sp>
        <p:nvSpPr>
          <p:cNvPr id="8" name="Subtitle 2"/>
          <p:cNvSpPr>
            <a:spLocks noGrp="1"/>
          </p:cNvSpPr>
          <p:nvPr>
            <p:ph type="subTitle" idx="1" hasCustomPrompt="1"/>
          </p:nvPr>
        </p:nvSpPr>
        <p:spPr>
          <a:xfrm>
            <a:off x="762003" y="1026305"/>
            <a:ext cx="8551332" cy="339785"/>
          </a:xfrm>
          <a:prstGeom prst="rect">
            <a:avLst/>
          </a:prstGeom>
          <a:effectLst/>
        </p:spPr>
        <p:txBody>
          <a:bodyPr>
            <a:noAutofit/>
          </a:bodyPr>
          <a:lstStyle>
            <a:lvl1pPr marL="0" indent="0" algn="l">
              <a:buNone/>
              <a:defRPr sz="1800" b="1">
                <a:solidFill>
                  <a:srgbClr val="008542"/>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Subheading: 18pt</a:t>
            </a:r>
          </a:p>
        </p:txBody>
      </p:sp>
      <p:sp>
        <p:nvSpPr>
          <p:cNvPr id="6" name="Text Placeholder 5"/>
          <p:cNvSpPr>
            <a:spLocks noGrp="1"/>
          </p:cNvSpPr>
          <p:nvPr>
            <p:ph type="body" sz="quarter" idx="11" hasCustomPrompt="1"/>
          </p:nvPr>
        </p:nvSpPr>
        <p:spPr>
          <a:xfrm>
            <a:off x="762001" y="1676399"/>
            <a:ext cx="8551334" cy="4319287"/>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a:t>Body: 16pt</a:t>
            </a:r>
          </a:p>
          <a:p>
            <a:pPr lvl="0"/>
            <a:r>
              <a:rPr lang="en-US"/>
              <a:t>(Only widen text box if necessary)</a:t>
            </a:r>
            <a:endParaRPr lang="en-GB"/>
          </a:p>
        </p:txBody>
      </p:sp>
    </p:spTree>
    <p:extLst>
      <p:ext uri="{BB962C8B-B14F-4D97-AF65-F5344CB8AC3E}">
        <p14:creationId xmlns:p14="http://schemas.microsoft.com/office/powerpoint/2010/main" val="125455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without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baseline="0">
                <a:solidFill>
                  <a:srgbClr val="008542"/>
                </a:solidFill>
                <a:latin typeface="Calibri" panose="020F0502020204030204" pitchFamily="34" charset="0"/>
              </a:defRPr>
            </a:lvl1pPr>
          </a:lstStyle>
          <a:p>
            <a:r>
              <a:rPr lang="en-US"/>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FFFFFF">
                    <a:lumMod val="50000"/>
                  </a:srgbClr>
                </a:solidFill>
                <a:latin typeface="Calibri" panose="020F0502020204030204" pitchFamily="34" charset="0"/>
              </a:rPr>
              <a:t>Copyright © United Utilities Water Limited 2021</a:t>
            </a:r>
            <a:endParaRPr lang="en-GB" sz="80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a:solidFill>
                <a:srgbClr val="FFFFFF">
                  <a:lumMod val="50000"/>
                </a:srgbClr>
              </a:solidFill>
            </a:endParaRPr>
          </a:p>
        </p:txBody>
      </p:sp>
      <p:sp>
        <p:nvSpPr>
          <p:cNvPr id="6" name="Text Placeholder 5"/>
          <p:cNvSpPr>
            <a:spLocks noGrp="1"/>
          </p:cNvSpPr>
          <p:nvPr>
            <p:ph type="body" sz="quarter" idx="11" hasCustomPrompt="1"/>
          </p:nvPr>
        </p:nvSpPr>
        <p:spPr>
          <a:xfrm>
            <a:off x="762001" y="1354667"/>
            <a:ext cx="8551334" cy="4641019"/>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a:t>Body – 16pt</a:t>
            </a:r>
          </a:p>
          <a:p>
            <a:pPr lvl="0"/>
            <a:r>
              <a:rPr lang="en-US"/>
              <a:t>(Only widen text box if necessary)</a:t>
            </a:r>
            <a:endParaRPr lang="en-GB"/>
          </a:p>
        </p:txBody>
      </p:sp>
    </p:spTree>
    <p:extLst>
      <p:ext uri="{BB962C8B-B14F-4D97-AF65-F5344CB8AC3E}">
        <p14:creationId xmlns:p14="http://schemas.microsoft.com/office/powerpoint/2010/main" val="2442618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latin typeface="Calibri" panose="020F0502020204030204" pitchFamily="34" charset="0"/>
              </a:defRPr>
            </a:lvl1pPr>
          </a:lstStyle>
          <a:p>
            <a:r>
              <a:rPr lang="en-US"/>
              <a:t>Divider slide title: 80pt</a:t>
            </a:r>
          </a:p>
        </p:txBody>
      </p:sp>
      <p:sp>
        <p:nvSpPr>
          <p:cNvPr id="21" name="Subtitle 2"/>
          <p:cNvSpPr>
            <a:spLocks noGrp="1"/>
          </p:cNvSpPr>
          <p:nvPr>
            <p:ph type="subTitle" idx="1" hasCustomPrompt="1"/>
          </p:nvPr>
        </p:nvSpPr>
        <p:spPr>
          <a:xfrm>
            <a:off x="1030819" y="3836432"/>
            <a:ext cx="9992783" cy="1368370"/>
          </a:xfrm>
          <a:prstGeom prst="rect">
            <a:avLst/>
          </a:prstGeom>
        </p:spPr>
        <p:txBody>
          <a:bodyPr anchor="t">
            <a:noAutofit/>
          </a:bodyPr>
          <a:lstStyle>
            <a:lvl1pPr marL="0" indent="0" algn="l">
              <a:buNone/>
              <a:defRPr sz="3200" b="1">
                <a:solidFill>
                  <a:schemeClr val="bg1"/>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Subheading if needed: 32pt</a:t>
            </a:r>
          </a:p>
        </p:txBody>
      </p:sp>
      <p:sp>
        <p:nvSpPr>
          <p:cNvPr id="7" name="Rectangle 6"/>
          <p:cNvSpPr/>
          <p:nvPr userDrawn="1"/>
        </p:nvSpPr>
        <p:spPr>
          <a:xfrm>
            <a:off x="0" y="5667344"/>
            <a:ext cx="12192000" cy="11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 name="Content Placeholder 4">
            <a:extLst>
              <a:ext uri="{FF2B5EF4-FFF2-40B4-BE49-F238E27FC236}">
                <a16:creationId xmlns:a16="http://schemas.microsoft.com/office/drawing/2014/main" id="{7D06AAA8-B44A-7045-86BF-414F8AE4BE4E}"/>
              </a:ext>
            </a:extLst>
          </p:cNvPr>
          <p:cNvPicPr>
            <a:picLocks noChangeAspect="1"/>
          </p:cNvPicPr>
          <p:nvPr userDrawn="1"/>
        </p:nvPicPr>
        <p:blipFill>
          <a:blip r:embed="rId2"/>
          <a:stretch>
            <a:fillRect/>
          </a:stretch>
        </p:blipFill>
        <p:spPr>
          <a:xfrm>
            <a:off x="383255" y="6026000"/>
            <a:ext cx="1440000" cy="476971"/>
          </a:xfrm>
          <a:prstGeom prst="rect">
            <a:avLst/>
          </a:prstGeom>
        </p:spPr>
      </p:pic>
      <p:pic>
        <p:nvPicPr>
          <p:cNvPr id="11" name="Picture 10">
            <a:extLst>
              <a:ext uri="{FF2B5EF4-FFF2-40B4-BE49-F238E27FC236}">
                <a16:creationId xmlns:a16="http://schemas.microsoft.com/office/drawing/2014/main" id="{CACED43E-5B2C-D14D-9AEE-59A847462F95}"/>
              </a:ext>
            </a:extLst>
          </p:cNvPr>
          <p:cNvPicPr>
            <a:picLocks noChangeAspect="1"/>
          </p:cNvPicPr>
          <p:nvPr userDrawn="1"/>
        </p:nvPicPr>
        <p:blipFill>
          <a:blip r:embed="rId3"/>
          <a:stretch>
            <a:fillRect/>
          </a:stretch>
        </p:blipFill>
        <p:spPr>
          <a:xfrm>
            <a:off x="8918300" y="6161473"/>
            <a:ext cx="2880000" cy="199741"/>
          </a:xfrm>
          <a:prstGeom prst="rect">
            <a:avLst/>
          </a:prstGeom>
        </p:spPr>
      </p:pic>
    </p:spTree>
    <p:extLst>
      <p:ext uri="{BB962C8B-B14F-4D97-AF65-F5344CB8AC3E}">
        <p14:creationId xmlns:p14="http://schemas.microsoft.com/office/powerpoint/2010/main" val="213418059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6685" y="658131"/>
            <a:ext cx="8528958" cy="1073151"/>
          </a:xfrm>
          <a:prstGeom prst="rect">
            <a:avLst/>
          </a:prstGeom>
        </p:spPr>
        <p:txBody>
          <a:bodyPr lIns="0" tIns="0" rIns="0" bIns="0" anchor="t">
            <a:noAutofit/>
          </a:bodyPr>
          <a:lstStyle>
            <a:lvl1pPr algn="l">
              <a:lnSpc>
                <a:spcPct val="80000"/>
              </a:lnSpc>
              <a:defRPr sz="4000" b="1" baseline="0">
                <a:solidFill>
                  <a:srgbClr val="003E52"/>
                </a:solidFill>
              </a:defRPr>
            </a:lvl1pPr>
          </a:lstStyle>
          <a:p>
            <a:r>
              <a:rPr lang="en-US"/>
              <a:t>Insert slide title</a:t>
            </a:r>
            <a:endParaRPr lang="en-GB"/>
          </a:p>
        </p:txBody>
      </p:sp>
    </p:spTree>
    <p:extLst>
      <p:ext uri="{BB962C8B-B14F-4D97-AF65-F5344CB8AC3E}">
        <p14:creationId xmlns:p14="http://schemas.microsoft.com/office/powerpoint/2010/main" val="144112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5/21/2025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25400"/>
            <a:fld id="{81D60167-4931-47E6-BA6A-407CBD079E47}" type="slidenum">
              <a:rPr spc="-5" dirty="0"/>
              <a:pPr marL="25400"/>
              <a:t>‹#›</a:t>
            </a:fld>
            <a:endParaRPr spc="-5"/>
          </a:p>
        </p:txBody>
      </p:sp>
    </p:spTree>
    <p:extLst>
      <p:ext uri="{BB962C8B-B14F-4D97-AF65-F5344CB8AC3E}">
        <p14:creationId xmlns:p14="http://schemas.microsoft.com/office/powerpoint/2010/main" val="215605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verview">
    <p:spTree>
      <p:nvGrpSpPr>
        <p:cNvPr id="1" name=""/>
        <p:cNvGrpSpPr/>
        <p:nvPr/>
      </p:nvGrpSpPr>
      <p:grpSpPr>
        <a:xfrm>
          <a:off x="0" y="0"/>
          <a:ext cx="0" cy="0"/>
          <a:chOff x="0" y="0"/>
          <a:chExt cx="0" cy="0"/>
        </a:xfrm>
      </p:grpSpPr>
      <p:pic>
        <p:nvPicPr>
          <p:cNvPr id="8" name="Picture 7" descr="A picture containing text, grass, outdoor, sign&#10;&#10;Description automatically generated">
            <a:extLst>
              <a:ext uri="{FF2B5EF4-FFF2-40B4-BE49-F238E27FC236}">
                <a16:creationId xmlns:a16="http://schemas.microsoft.com/office/drawing/2014/main" id="{C9168736-B9B8-27F4-01E7-2DAA7EACD7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AEDD5E3-DE63-EB32-0798-1D15C2DBD74E}"/>
              </a:ext>
            </a:extLst>
          </p:cNvPr>
          <p:cNvSpPr/>
          <p:nvPr userDrawn="1"/>
        </p:nvSpPr>
        <p:spPr>
          <a:xfrm>
            <a:off x="567967" y="2405849"/>
            <a:ext cx="3826276" cy="3972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grass, outdoor, sky, nature&#10;&#10;Description automatically generated">
            <a:extLst>
              <a:ext uri="{FF2B5EF4-FFF2-40B4-BE49-F238E27FC236}">
                <a16:creationId xmlns:a16="http://schemas.microsoft.com/office/drawing/2014/main" id="{5082C8DD-04FE-5B6E-8FC6-6C3FBCFAA9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88" r="10801" b="901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E7FC48B-FB9D-7CBA-6CBF-2F12BB0C99EC}"/>
              </a:ext>
            </a:extLst>
          </p:cNvPr>
          <p:cNvSpPr/>
          <p:nvPr userDrawn="1"/>
        </p:nvSpPr>
        <p:spPr>
          <a:xfrm>
            <a:off x="567967" y="479395"/>
            <a:ext cx="3826276" cy="19264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F042742B-FE41-0963-DDB2-393B24125DE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16457" y="532662"/>
            <a:ext cx="1832669" cy="852255"/>
          </a:xfrm>
          <a:prstGeom prst="rect">
            <a:avLst/>
          </a:prstGeom>
        </p:spPr>
      </p:pic>
      <p:pic>
        <p:nvPicPr>
          <p:cNvPr id="9" name="Picture 8" descr="Text&#10;&#10;Description automatically generated">
            <a:extLst>
              <a:ext uri="{FF2B5EF4-FFF2-40B4-BE49-F238E27FC236}">
                <a16:creationId xmlns:a16="http://schemas.microsoft.com/office/drawing/2014/main" id="{CDC7FAB6-05E2-A576-8129-148290B277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514" y="985422"/>
            <a:ext cx="2804019" cy="914400"/>
          </a:xfrm>
          <a:prstGeom prst="rect">
            <a:avLst/>
          </a:prstGeom>
        </p:spPr>
      </p:pic>
      <p:sp>
        <p:nvSpPr>
          <p:cNvPr id="14" name="Rectangle 13">
            <a:extLst>
              <a:ext uri="{FF2B5EF4-FFF2-40B4-BE49-F238E27FC236}">
                <a16:creationId xmlns:a16="http://schemas.microsoft.com/office/drawing/2014/main" id="{28A47486-97C8-C59F-D309-F07BD018906E}"/>
              </a:ext>
            </a:extLst>
          </p:cNvPr>
          <p:cNvSpPr/>
          <p:nvPr userDrawn="1"/>
        </p:nvSpPr>
        <p:spPr>
          <a:xfrm>
            <a:off x="567967" y="2405848"/>
            <a:ext cx="3826276" cy="389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A93CB2BD-67FF-866D-E5ED-96272048C2DA}"/>
              </a:ext>
            </a:extLst>
          </p:cNvPr>
          <p:cNvSpPr txBox="1">
            <a:spLocks/>
          </p:cNvSpPr>
          <p:nvPr userDrawn="1"/>
        </p:nvSpPr>
        <p:spPr>
          <a:xfrm>
            <a:off x="1921276" y="812814"/>
            <a:ext cx="2280854" cy="1358904"/>
          </a:xfrm>
          <a:prstGeom prst="rect">
            <a:avLst/>
          </a:prstGeom>
          <a:solidFill>
            <a:srgbClr val="024E43"/>
          </a:solidFill>
        </p:spPr>
        <p:txBody>
          <a:bodyPr anchor="ctr"/>
          <a:lstStyle>
            <a:lvl1pPr algn="l" defTabSz="685800" rtl="0" eaLnBrk="1" latinLnBrk="0" hangingPunct="1">
              <a:lnSpc>
                <a:spcPct val="90000"/>
              </a:lnSpc>
              <a:spcBef>
                <a:spcPct val="0"/>
              </a:spcBef>
              <a:buNone/>
              <a:defRPr sz="6600" b="1" kern="1200">
                <a:solidFill>
                  <a:schemeClr val="tx2"/>
                </a:solidFill>
                <a:latin typeface="+mj-lt"/>
                <a:ea typeface="+mj-ea"/>
                <a:cs typeface="+mj-cs"/>
              </a:defRPr>
            </a:lvl1pPr>
          </a:lstStyle>
          <a:p>
            <a:r>
              <a:rPr lang="en-GB" sz="2800">
                <a:solidFill>
                  <a:srgbClr val="FFFFFF"/>
                </a:solidFill>
              </a:rPr>
              <a:t>Asset Management</a:t>
            </a:r>
          </a:p>
        </p:txBody>
      </p:sp>
    </p:spTree>
    <p:extLst>
      <p:ext uri="{BB962C8B-B14F-4D97-AF65-F5344CB8AC3E}">
        <p14:creationId xmlns:p14="http://schemas.microsoft.com/office/powerpoint/2010/main" val="3458805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022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279" y="-339773"/>
            <a:ext cx="11248315" cy="2925929"/>
          </a:xfrm>
        </p:spPr>
        <p:txBody>
          <a:bodyPr/>
          <a:lstStyle/>
          <a:p>
            <a:r>
              <a:rPr lang="en-GB" dirty="0"/>
              <a:t>Sustainability – A water company view</a:t>
            </a:r>
          </a:p>
        </p:txBody>
      </p:sp>
      <p:sp>
        <p:nvSpPr>
          <p:cNvPr id="3" name="Subtitle 2"/>
          <p:cNvSpPr>
            <a:spLocks noGrp="1"/>
          </p:cNvSpPr>
          <p:nvPr>
            <p:ph type="subTitle" idx="1"/>
          </p:nvPr>
        </p:nvSpPr>
        <p:spPr>
          <a:xfrm>
            <a:off x="211416" y="3758609"/>
            <a:ext cx="11114081" cy="1368370"/>
          </a:xfrm>
        </p:spPr>
        <p:txBody>
          <a:bodyPr/>
          <a:lstStyle/>
          <a:p>
            <a:r>
              <a:rPr lang="en-GB" dirty="0">
                <a:solidFill>
                  <a:srgbClr val="C3E088"/>
                </a:solidFill>
              </a:rPr>
              <a:t>Adam Lechmere</a:t>
            </a:r>
          </a:p>
          <a:p>
            <a:r>
              <a:rPr lang="en-GB" dirty="0"/>
              <a:t>Head of Sustainability, United Utilities</a:t>
            </a:r>
          </a:p>
        </p:txBody>
      </p:sp>
      <p:pic>
        <p:nvPicPr>
          <p:cNvPr id="6" name="Picture 5" descr="A person with a beard and glasses&#10;&#10;AI-generated content may be incorrect.">
            <a:extLst>
              <a:ext uri="{FF2B5EF4-FFF2-40B4-BE49-F238E27FC236}">
                <a16:creationId xmlns:a16="http://schemas.microsoft.com/office/drawing/2014/main" id="{B603319F-CE1B-0EE3-84A2-E922B862D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2376" y="2017723"/>
            <a:ext cx="1977627" cy="2636836"/>
          </a:xfrm>
          <a:prstGeom prst="rect">
            <a:avLst/>
          </a:prstGeom>
        </p:spPr>
      </p:pic>
    </p:spTree>
    <p:extLst>
      <p:ext uri="{BB962C8B-B14F-4D97-AF65-F5344CB8AC3E}">
        <p14:creationId xmlns:p14="http://schemas.microsoft.com/office/powerpoint/2010/main" val="1138222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EDCA8-2496-14ED-C194-E8FBD60F7346}"/>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20969B46-28AD-6B12-4D05-0350619AF9BB}"/>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prstClr val="white"/>
                </a:solidFill>
                <a:effectLst/>
                <a:uLnTx/>
                <a:uFillTx/>
                <a:latin typeface="Calibri" panose="020F0502020204030204"/>
                <a:ea typeface="+mn-ea"/>
                <a:cs typeface="+mn-cs"/>
              </a:rPr>
              <a:t>We need to work together</a:t>
            </a:r>
            <a:endParaRPr kumimoji="0" sz="3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diagram of a company">
            <a:extLst>
              <a:ext uri="{FF2B5EF4-FFF2-40B4-BE49-F238E27FC236}">
                <a16:creationId xmlns:a16="http://schemas.microsoft.com/office/drawing/2014/main" id="{40A6B70C-926C-9289-6BE3-8BBE1E076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229" y="1729075"/>
            <a:ext cx="6687138" cy="3720749"/>
          </a:xfrm>
          <a:prstGeom prst="rect">
            <a:avLst/>
          </a:prstGeom>
        </p:spPr>
      </p:pic>
      <p:sp>
        <p:nvSpPr>
          <p:cNvPr id="4" name="Rectangle 3">
            <a:extLst>
              <a:ext uri="{FF2B5EF4-FFF2-40B4-BE49-F238E27FC236}">
                <a16:creationId xmlns:a16="http://schemas.microsoft.com/office/drawing/2014/main" id="{DA6ACB4E-488F-DD34-15B8-09DBEF077629}"/>
              </a:ext>
            </a:extLst>
          </p:cNvPr>
          <p:cNvSpPr/>
          <p:nvPr/>
        </p:nvSpPr>
        <p:spPr>
          <a:xfrm>
            <a:off x="278633" y="1042415"/>
            <a:ext cx="4604262" cy="5312665"/>
          </a:xfrm>
          <a:prstGeom prst="rect">
            <a:avLst/>
          </a:prstGeom>
          <a:solidFill>
            <a:srgbClr val="DBD9D6"/>
          </a:solid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rtlCol="0" anchor="t"/>
          <a:lstStyle/>
          <a:p>
            <a:pPr marL="285750" indent="-285750">
              <a:spcAft>
                <a:spcPts val="1200"/>
              </a:spcAft>
              <a:buFont typeface="Arial" panose="020B0604020202020204" pitchFamily="34" charset="0"/>
              <a:buChar char="•"/>
              <a:defRPr/>
            </a:pPr>
            <a:endParaRPr lang="en-GB" kern="0" dirty="0">
              <a:solidFill>
                <a:srgbClr val="024E43"/>
              </a:solidFill>
              <a:latin typeface="Calibri" panose="020F0502020204030204"/>
            </a:endParaRPr>
          </a:p>
          <a:p>
            <a:pPr>
              <a:spcAft>
                <a:spcPts val="1200"/>
              </a:spcAft>
              <a:defRPr/>
            </a:pPr>
            <a:r>
              <a:rPr lang="en-GB" kern="0" dirty="0">
                <a:solidFill>
                  <a:srgbClr val="024E43"/>
                </a:solidFill>
                <a:latin typeface="Calibri" panose="020F0502020204030204"/>
              </a:rPr>
              <a:t>As well as having a key dependency on nature, we also have key dependencies on other infrastructure and service providers.</a:t>
            </a:r>
          </a:p>
          <a:p>
            <a:pPr marL="285750" indent="-285750">
              <a:spcAft>
                <a:spcPts val="1200"/>
              </a:spcAft>
              <a:buFont typeface="Arial" panose="020B0604020202020204" pitchFamily="34" charset="0"/>
              <a:buChar char="•"/>
              <a:defRPr/>
            </a:pPr>
            <a:endParaRPr lang="en-GB" kern="0" dirty="0">
              <a:solidFill>
                <a:srgbClr val="024E43"/>
              </a:solidFill>
              <a:latin typeface="Calibri" panose="020F0502020204030204"/>
            </a:endParaRPr>
          </a:p>
          <a:p>
            <a:pPr marL="285750" indent="-285750">
              <a:spcAft>
                <a:spcPts val="1200"/>
              </a:spcAft>
              <a:buFont typeface="Arial" panose="020B0604020202020204" pitchFamily="34" charset="0"/>
              <a:buChar char="•"/>
              <a:defRPr/>
            </a:pPr>
            <a:r>
              <a:rPr lang="en-GB" kern="0" dirty="0">
                <a:solidFill>
                  <a:srgbClr val="024E43"/>
                </a:solidFill>
                <a:latin typeface="Calibri" panose="020F0502020204030204"/>
              </a:rPr>
              <a:t>Did you know that in the calendar year 2024 that 50 reportable pollution events we attributed to a DNO a loss of power?</a:t>
            </a:r>
          </a:p>
          <a:p>
            <a:pPr>
              <a:spcAft>
                <a:spcPts val="1200"/>
              </a:spcAft>
              <a:defRPr/>
            </a:pPr>
            <a:endParaRPr lang="en-GB" kern="0" dirty="0">
              <a:solidFill>
                <a:srgbClr val="024E43"/>
              </a:solidFill>
              <a:latin typeface="Calibri" panose="020F0502020204030204"/>
            </a:endParaRPr>
          </a:p>
          <a:p>
            <a:pPr>
              <a:spcAft>
                <a:spcPts val="1200"/>
              </a:spcAft>
              <a:defRPr/>
            </a:pPr>
            <a:r>
              <a:rPr lang="en-GB" kern="0" dirty="0">
                <a:solidFill>
                  <a:srgbClr val="024E43"/>
                </a:solidFill>
                <a:latin typeface="Calibri" panose="020F0502020204030204"/>
              </a:rPr>
              <a:t>We have shared ambitions, operate over similar regions, are likely to be drawing on similar resource, supply chains and facing similar skills challenges. We can learn a lot and deliver more by working together</a:t>
            </a:r>
          </a:p>
          <a:p>
            <a:pPr marR="0" lvl="0" algn="l" defTabSz="914400" rtl="0" eaLnBrk="1" fontAlgn="auto" latinLnBrk="0" hangingPunct="1">
              <a:lnSpc>
                <a:spcPct val="100000"/>
              </a:lnSpc>
              <a:spcBef>
                <a:spcPts val="0"/>
              </a:spcBef>
              <a:spcAft>
                <a:spcPts val="1200"/>
              </a:spcAft>
              <a:buClrTx/>
              <a:buSzTx/>
              <a:tabLst/>
              <a:defRPr/>
            </a:pP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443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72160-131C-C829-26BD-1D79A02A338A}"/>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D05547D4-8A20-0BAC-E3E6-41F13293F5F8}"/>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lang="en-GB" sz="3400" b="1" dirty="0">
                <a:solidFill>
                  <a:prstClr val="white"/>
                </a:solidFill>
                <a:latin typeface="Calibri" panose="020F0502020204030204"/>
              </a:rPr>
              <a:t>What’s next</a:t>
            </a:r>
            <a:endParaRPr kumimoji="0" sz="3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69394FC-1C79-A9E7-82A4-8EE24B1AB166}"/>
              </a:ext>
            </a:extLst>
          </p:cNvPr>
          <p:cNvPicPr>
            <a:picLocks noChangeAspect="1"/>
          </p:cNvPicPr>
          <p:nvPr/>
        </p:nvPicPr>
        <p:blipFill>
          <a:blip r:embed="rId3"/>
          <a:stretch>
            <a:fillRect/>
          </a:stretch>
        </p:blipFill>
        <p:spPr>
          <a:xfrm>
            <a:off x="295542" y="1587400"/>
            <a:ext cx="5394960" cy="4645843"/>
          </a:xfrm>
          <a:prstGeom prst="rect">
            <a:avLst/>
          </a:prstGeom>
        </p:spPr>
      </p:pic>
      <p:pic>
        <p:nvPicPr>
          <p:cNvPr id="7" name="Picture 6">
            <a:extLst>
              <a:ext uri="{FF2B5EF4-FFF2-40B4-BE49-F238E27FC236}">
                <a16:creationId xmlns:a16="http://schemas.microsoft.com/office/drawing/2014/main" id="{A87C48AC-F2DA-B3AE-618A-553F115E28B1}"/>
              </a:ext>
            </a:extLst>
          </p:cNvPr>
          <p:cNvPicPr>
            <a:picLocks noChangeAspect="1"/>
          </p:cNvPicPr>
          <p:nvPr/>
        </p:nvPicPr>
        <p:blipFill>
          <a:blip r:embed="rId4"/>
          <a:stretch>
            <a:fillRect/>
          </a:stretch>
        </p:blipFill>
        <p:spPr>
          <a:xfrm>
            <a:off x="6614390" y="2104382"/>
            <a:ext cx="5092978" cy="3611880"/>
          </a:xfrm>
          <a:prstGeom prst="rect">
            <a:avLst/>
          </a:prstGeom>
        </p:spPr>
      </p:pic>
      <p:cxnSp>
        <p:nvCxnSpPr>
          <p:cNvPr id="9" name="Straight Connector 8">
            <a:extLst>
              <a:ext uri="{FF2B5EF4-FFF2-40B4-BE49-F238E27FC236}">
                <a16:creationId xmlns:a16="http://schemas.microsoft.com/office/drawing/2014/main" id="{2CB9C3AB-F8F6-2764-848B-C20EEF6BABE7}"/>
              </a:ext>
            </a:extLst>
          </p:cNvPr>
          <p:cNvCxnSpPr/>
          <p:nvPr/>
        </p:nvCxnSpPr>
        <p:spPr>
          <a:xfrm>
            <a:off x="5998464" y="1337549"/>
            <a:ext cx="0" cy="514554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3C75E0-D2E5-F35F-3D62-BA7B303A2F50}"/>
              </a:ext>
            </a:extLst>
          </p:cNvPr>
          <p:cNvSpPr txBox="1"/>
          <p:nvPr/>
        </p:nvSpPr>
        <p:spPr>
          <a:xfrm>
            <a:off x="899046" y="1072502"/>
            <a:ext cx="4706226" cy="369332"/>
          </a:xfrm>
          <a:prstGeom prst="rect">
            <a:avLst/>
          </a:prstGeom>
          <a:noFill/>
        </p:spPr>
        <p:txBody>
          <a:bodyPr wrap="square" rtlCol="0">
            <a:spAutoFit/>
          </a:bodyPr>
          <a:lstStyle/>
          <a:p>
            <a:r>
              <a:rPr lang="en-GB" dirty="0"/>
              <a:t>Mainstreaming Nature-based Solutions</a:t>
            </a:r>
          </a:p>
        </p:txBody>
      </p:sp>
      <p:sp>
        <p:nvSpPr>
          <p:cNvPr id="11" name="TextBox 10">
            <a:extLst>
              <a:ext uri="{FF2B5EF4-FFF2-40B4-BE49-F238E27FC236}">
                <a16:creationId xmlns:a16="http://schemas.microsoft.com/office/drawing/2014/main" id="{C2CBCE0A-7465-450F-9ADF-CEA8A129C61E}"/>
              </a:ext>
            </a:extLst>
          </p:cNvPr>
          <p:cNvSpPr txBox="1"/>
          <p:nvPr/>
        </p:nvSpPr>
        <p:spPr>
          <a:xfrm>
            <a:off x="6807766" y="1072502"/>
            <a:ext cx="4706226" cy="369332"/>
          </a:xfrm>
          <a:prstGeom prst="rect">
            <a:avLst/>
          </a:prstGeom>
          <a:noFill/>
        </p:spPr>
        <p:txBody>
          <a:bodyPr wrap="square" rtlCol="0">
            <a:spAutoFit/>
          </a:bodyPr>
          <a:lstStyle/>
          <a:p>
            <a:r>
              <a:rPr lang="en-GB" dirty="0"/>
              <a:t>Working together to deliver common goals</a:t>
            </a:r>
          </a:p>
        </p:txBody>
      </p:sp>
    </p:spTree>
    <p:extLst>
      <p:ext uri="{BB962C8B-B14F-4D97-AF65-F5344CB8AC3E}">
        <p14:creationId xmlns:p14="http://schemas.microsoft.com/office/powerpoint/2010/main" val="2812371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EC7D4C-2E7C-347F-A0D7-0729E7842F16}"/>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74B29F52-0553-57D3-6649-1E4E2D8B202C}"/>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prstClr val="white"/>
                </a:solidFill>
                <a:effectLst/>
                <a:uLnTx/>
                <a:uFillTx/>
                <a:latin typeface="Calibri" panose="020F0502020204030204"/>
                <a:ea typeface="+mn-ea"/>
                <a:cs typeface="+mn-cs"/>
              </a:rPr>
              <a:t>What is </a:t>
            </a:r>
            <a:r>
              <a:rPr lang="en-GB" sz="3400" b="1" dirty="0">
                <a:solidFill>
                  <a:prstClr val="white"/>
                </a:solidFill>
                <a:latin typeface="Calibri" panose="020F0502020204030204"/>
              </a:rPr>
              <a:t>in the plan?</a:t>
            </a:r>
            <a:endParaRPr kumimoji="0" sz="3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0ED085-0078-19D5-5FD4-71C2D603086B}"/>
              </a:ext>
            </a:extLst>
          </p:cNvPr>
          <p:cNvSpPr/>
          <p:nvPr/>
        </p:nvSpPr>
        <p:spPr>
          <a:xfrm>
            <a:off x="494626" y="1462523"/>
            <a:ext cx="2123958" cy="1440000"/>
          </a:xfrm>
          <a:prstGeom prst="rect">
            <a:avLst/>
          </a:prstGeom>
          <a:solidFill>
            <a:srgbClr val="00A1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a:r>
              <a:rPr lang="en-GB" sz="1400" b="1" dirty="0">
                <a:solidFill>
                  <a:schemeClr val="tx1"/>
                </a:solidFill>
                <a:latin typeface="Calibri" panose="020F0502020204030204" pitchFamily="34" charset="0"/>
                <a:cs typeface="Calibri" panose="020F0502020204030204" pitchFamily="34" charset="0"/>
              </a:rPr>
              <a:t>Halving</a:t>
            </a:r>
            <a:r>
              <a:rPr lang="en-GB" sz="1400" dirty="0">
                <a:solidFill>
                  <a:schemeClr val="tx1"/>
                </a:solidFill>
                <a:latin typeface="Calibri" panose="020F0502020204030204" pitchFamily="34" charset="0"/>
                <a:cs typeface="Calibri" panose="020F0502020204030204" pitchFamily="34" charset="0"/>
              </a:rPr>
              <a:t> our leakage performance by 2050 (from our 2017/18 baseline)</a:t>
            </a:r>
            <a:endParaRPr lang="en-GB" sz="1400" b="1" dirty="0">
              <a:solidFill>
                <a:schemeClr val="tx1"/>
              </a:solidFill>
              <a:latin typeface="Calibri" panose="020F0502020204030204" pitchFamily="34" charset="0"/>
              <a:cs typeface="Calibri" panose="020F0502020204030204" pitchFamily="34" charset="0"/>
            </a:endParaRPr>
          </a:p>
        </p:txBody>
      </p:sp>
      <p:pic>
        <p:nvPicPr>
          <p:cNvPr id="8" name="Picture 7" descr="A white line drawing of a faucet with a drop of water&#10;&#10;Description automatically generated">
            <a:extLst>
              <a:ext uri="{FF2B5EF4-FFF2-40B4-BE49-F238E27FC236}">
                <a16:creationId xmlns:a16="http://schemas.microsoft.com/office/drawing/2014/main" id="{579B7921-1847-DA46-EC6B-591D56AFB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16" y="1812870"/>
            <a:ext cx="591978" cy="841237"/>
          </a:xfrm>
          <a:prstGeom prst="rect">
            <a:avLst/>
          </a:prstGeom>
        </p:spPr>
      </p:pic>
      <p:sp>
        <p:nvSpPr>
          <p:cNvPr id="9" name="Rectangle 8">
            <a:extLst>
              <a:ext uri="{FF2B5EF4-FFF2-40B4-BE49-F238E27FC236}">
                <a16:creationId xmlns:a16="http://schemas.microsoft.com/office/drawing/2014/main" id="{54FA4008-8642-A6DE-6F44-515E3B3ABA76}"/>
              </a:ext>
            </a:extLst>
          </p:cNvPr>
          <p:cNvSpPr/>
          <p:nvPr/>
        </p:nvSpPr>
        <p:spPr>
          <a:xfrm>
            <a:off x="10176752" y="1450887"/>
            <a:ext cx="1515311" cy="1440000"/>
          </a:xfrm>
          <a:prstGeom prst="rect">
            <a:avLst/>
          </a:prstGeom>
          <a:solidFill>
            <a:srgbClr val="00A1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alibri" panose="020F0502020204030204" pitchFamily="34" charset="0"/>
                <a:cs typeface="Calibri" panose="020F0502020204030204" pitchFamily="34" charset="0"/>
              </a:rPr>
              <a:t>Increasing water resources by </a:t>
            </a:r>
            <a:br>
              <a:rPr lang="en-GB" sz="1400" dirty="0">
                <a:solidFill>
                  <a:schemeClr val="tx1"/>
                </a:solidFill>
                <a:latin typeface="Calibri" panose="020F0502020204030204" pitchFamily="34" charset="0"/>
                <a:cs typeface="Calibri" panose="020F0502020204030204" pitchFamily="34" charset="0"/>
              </a:rPr>
            </a:br>
            <a:r>
              <a:rPr lang="en-GB" sz="1400" b="1" dirty="0">
                <a:solidFill>
                  <a:schemeClr val="tx1"/>
                </a:solidFill>
                <a:latin typeface="Calibri" panose="020F0502020204030204" pitchFamily="34" charset="0"/>
                <a:cs typeface="Calibri" panose="020F0502020204030204" pitchFamily="34" charset="0"/>
              </a:rPr>
              <a:t>25 megalitres per day </a:t>
            </a:r>
            <a:r>
              <a:rPr lang="en-GB" sz="1400" dirty="0">
                <a:solidFill>
                  <a:schemeClr val="tx1"/>
                </a:solidFill>
                <a:latin typeface="Calibri" panose="020F0502020204030204" pitchFamily="34" charset="0"/>
                <a:cs typeface="Calibri" panose="020F0502020204030204" pitchFamily="34" charset="0"/>
              </a:rPr>
              <a:t>by 2033</a:t>
            </a:r>
          </a:p>
        </p:txBody>
      </p:sp>
      <p:grpSp>
        <p:nvGrpSpPr>
          <p:cNvPr id="32" name="Group 31">
            <a:extLst>
              <a:ext uri="{FF2B5EF4-FFF2-40B4-BE49-F238E27FC236}">
                <a16:creationId xmlns:a16="http://schemas.microsoft.com/office/drawing/2014/main" id="{122BCE9C-7B55-5B6D-E77E-6A4B73DC4F2B}"/>
              </a:ext>
            </a:extLst>
          </p:cNvPr>
          <p:cNvGrpSpPr/>
          <p:nvPr/>
        </p:nvGrpSpPr>
        <p:grpSpPr>
          <a:xfrm>
            <a:off x="8585952" y="1461066"/>
            <a:ext cx="1504793" cy="1440000"/>
            <a:chOff x="7617938" y="1494240"/>
            <a:chExt cx="1504793" cy="1440000"/>
          </a:xfrm>
        </p:grpSpPr>
        <p:sp>
          <p:nvSpPr>
            <p:cNvPr id="10" name="Rectangle 9">
              <a:extLst>
                <a:ext uri="{FF2B5EF4-FFF2-40B4-BE49-F238E27FC236}">
                  <a16:creationId xmlns:a16="http://schemas.microsoft.com/office/drawing/2014/main" id="{59A2B2B8-D5FE-D7C2-27AE-58875EEDD6A6}"/>
                </a:ext>
              </a:extLst>
            </p:cNvPr>
            <p:cNvSpPr/>
            <p:nvPr/>
          </p:nvSpPr>
          <p:spPr>
            <a:xfrm>
              <a:off x="7682731" y="1494240"/>
              <a:ext cx="1440000" cy="1440000"/>
            </a:xfrm>
            <a:prstGeom prst="rect">
              <a:avLst/>
            </a:prstGeom>
            <a:solidFill>
              <a:srgbClr val="00A1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a:r>
                <a:rPr lang="en-GB" sz="1400" b="1" dirty="0">
                  <a:solidFill>
                    <a:schemeClr val="tx1"/>
                  </a:solidFill>
                  <a:latin typeface="Calibri" panose="020F0502020204030204" pitchFamily="34" charset="0"/>
                  <a:cs typeface="Calibri" panose="020F0502020204030204" pitchFamily="34" charset="0"/>
                </a:rPr>
                <a:t>Halving</a:t>
              </a:r>
              <a:r>
                <a:rPr lang="en-GB" sz="1400" dirty="0">
                  <a:solidFill>
                    <a:schemeClr val="tx1"/>
                  </a:solidFill>
                  <a:latin typeface="Calibri" panose="020F0502020204030204" pitchFamily="34" charset="0"/>
                  <a:cs typeface="Calibri" panose="020F0502020204030204" pitchFamily="34" charset="0"/>
                </a:rPr>
                <a:t> </a:t>
              </a:r>
              <a:br>
                <a:rPr lang="en-GB" sz="1400" dirty="0">
                  <a:solidFill>
                    <a:schemeClr val="tx1"/>
                  </a:solidFill>
                  <a:latin typeface="Calibri" panose="020F0502020204030204" pitchFamily="34" charset="0"/>
                  <a:cs typeface="Calibri" panose="020F0502020204030204" pitchFamily="34" charset="0"/>
                </a:rPr>
              </a:br>
              <a:r>
                <a:rPr lang="en-GB" sz="1400" dirty="0">
                  <a:solidFill>
                    <a:schemeClr val="tx1"/>
                  </a:solidFill>
                  <a:latin typeface="Calibri" panose="020F0502020204030204" pitchFamily="34" charset="0"/>
                  <a:cs typeface="Calibri" panose="020F0502020204030204" pitchFamily="34" charset="0"/>
                </a:rPr>
                <a:t>the risk of a hosepipe ban by 2031</a:t>
              </a:r>
            </a:p>
          </p:txBody>
        </p:sp>
        <p:pic>
          <p:nvPicPr>
            <p:cNvPr id="11" name="Picture 10" descr="A white line drawing of a spray object&#10;&#10;Description automatically generated">
              <a:extLst>
                <a:ext uri="{FF2B5EF4-FFF2-40B4-BE49-F238E27FC236}">
                  <a16:creationId xmlns:a16="http://schemas.microsoft.com/office/drawing/2014/main" id="{700D2592-DB48-0DC6-C3B8-068EFB416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938" y="1844404"/>
              <a:ext cx="720000" cy="720000"/>
            </a:xfrm>
            <a:prstGeom prst="rect">
              <a:avLst/>
            </a:prstGeom>
          </p:spPr>
        </p:pic>
      </p:grpSp>
      <p:sp>
        <p:nvSpPr>
          <p:cNvPr id="12" name="Rectangle 11">
            <a:extLst>
              <a:ext uri="{FF2B5EF4-FFF2-40B4-BE49-F238E27FC236}">
                <a16:creationId xmlns:a16="http://schemas.microsoft.com/office/drawing/2014/main" id="{4575D6F5-995E-E9A4-1B3B-A4644B02601D}"/>
              </a:ext>
            </a:extLst>
          </p:cNvPr>
          <p:cNvSpPr/>
          <p:nvPr/>
        </p:nvSpPr>
        <p:spPr>
          <a:xfrm>
            <a:off x="6802340" y="1451774"/>
            <a:ext cx="1734551" cy="1440000"/>
          </a:xfrm>
          <a:prstGeom prst="rect">
            <a:avLst/>
          </a:prstGeom>
          <a:solidFill>
            <a:srgbClr val="00A1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alibri" panose="020F0502020204030204" pitchFamily="34" charset="0"/>
                <a:cs typeface="Calibri" panose="020F0502020204030204" pitchFamily="34" charset="0"/>
              </a:rPr>
              <a:t>Reducing sustainable water abstraction by </a:t>
            </a:r>
            <a:br>
              <a:rPr lang="en-GB" sz="1400" dirty="0">
                <a:solidFill>
                  <a:schemeClr val="tx1"/>
                </a:solidFill>
                <a:latin typeface="Calibri" panose="020F0502020204030204" pitchFamily="34" charset="0"/>
                <a:cs typeface="Calibri" panose="020F0502020204030204" pitchFamily="34" charset="0"/>
              </a:rPr>
            </a:br>
            <a:r>
              <a:rPr lang="en-GB" sz="1400" b="1" dirty="0">
                <a:solidFill>
                  <a:schemeClr val="tx1"/>
                </a:solidFill>
                <a:latin typeface="Calibri" panose="020F0502020204030204" pitchFamily="34" charset="0"/>
                <a:cs typeface="Calibri" panose="020F0502020204030204" pitchFamily="34" charset="0"/>
              </a:rPr>
              <a:t>131 megalitres per day </a:t>
            </a:r>
            <a:r>
              <a:rPr lang="en-GB" sz="1400" dirty="0">
                <a:solidFill>
                  <a:schemeClr val="tx1"/>
                </a:solidFill>
                <a:latin typeface="Calibri" panose="020F0502020204030204" pitchFamily="34" charset="0"/>
                <a:cs typeface="Calibri" panose="020F0502020204030204" pitchFamily="34" charset="0"/>
              </a:rPr>
              <a:t>by 2050 </a:t>
            </a:r>
          </a:p>
        </p:txBody>
      </p:sp>
      <p:sp>
        <p:nvSpPr>
          <p:cNvPr id="13" name="Rectangle 12">
            <a:extLst>
              <a:ext uri="{FF2B5EF4-FFF2-40B4-BE49-F238E27FC236}">
                <a16:creationId xmlns:a16="http://schemas.microsoft.com/office/drawing/2014/main" id="{A298DE7D-6A79-2944-0A91-C1C6EC0064FD}"/>
              </a:ext>
            </a:extLst>
          </p:cNvPr>
          <p:cNvSpPr/>
          <p:nvPr/>
        </p:nvSpPr>
        <p:spPr>
          <a:xfrm>
            <a:off x="4687025" y="1461066"/>
            <a:ext cx="2021577" cy="1440000"/>
          </a:xfrm>
          <a:prstGeom prst="rect">
            <a:avLst/>
          </a:prstGeom>
          <a:solidFill>
            <a:srgbClr val="00A1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61950"/>
            <a:r>
              <a:rPr lang="en-GB" sz="1400" b="1" dirty="0">
                <a:solidFill>
                  <a:schemeClr val="tx1"/>
                </a:solidFill>
                <a:latin typeface="Calibri"/>
                <a:cs typeface="Calibri"/>
              </a:rPr>
              <a:t>Maintaining</a:t>
            </a:r>
            <a:r>
              <a:rPr lang="en-GB" sz="1400" dirty="0">
                <a:solidFill>
                  <a:schemeClr val="tx1"/>
                </a:solidFill>
                <a:latin typeface="Calibri"/>
                <a:cs typeface="Calibri"/>
              </a:rPr>
              <a:t> supply interruption performance at an average of </a:t>
            </a:r>
            <a:r>
              <a:rPr lang="en-GB" sz="1400" b="1" dirty="0">
                <a:solidFill>
                  <a:schemeClr val="tx1"/>
                </a:solidFill>
                <a:latin typeface="Calibri"/>
                <a:cs typeface="Calibri"/>
              </a:rPr>
              <a:t>5 minutes</a:t>
            </a:r>
          </a:p>
        </p:txBody>
      </p:sp>
      <p:pic>
        <p:nvPicPr>
          <p:cNvPr id="14" name="Picture 13" descr="A white line drawing of a faucet with a drop of water coming out of it&#10;&#10;Description automatically generated">
            <a:extLst>
              <a:ext uri="{FF2B5EF4-FFF2-40B4-BE49-F238E27FC236}">
                <a16:creationId xmlns:a16="http://schemas.microsoft.com/office/drawing/2014/main" id="{D9CD7035-6820-41A0-96B3-C2577FB30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716" y="1727999"/>
            <a:ext cx="803231" cy="803231"/>
          </a:xfrm>
          <a:prstGeom prst="rect">
            <a:avLst/>
          </a:prstGeom>
        </p:spPr>
      </p:pic>
      <p:sp>
        <p:nvSpPr>
          <p:cNvPr id="15" name="Rectangle 14">
            <a:extLst>
              <a:ext uri="{FF2B5EF4-FFF2-40B4-BE49-F238E27FC236}">
                <a16:creationId xmlns:a16="http://schemas.microsoft.com/office/drawing/2014/main" id="{861F897D-4B8E-7DCC-3C48-36EC5538F865}"/>
              </a:ext>
            </a:extLst>
          </p:cNvPr>
          <p:cNvSpPr/>
          <p:nvPr/>
        </p:nvSpPr>
        <p:spPr>
          <a:xfrm>
            <a:off x="2733109" y="1462523"/>
            <a:ext cx="1870334" cy="1440000"/>
          </a:xfrm>
          <a:prstGeom prst="rect">
            <a:avLst/>
          </a:prstGeom>
          <a:solidFill>
            <a:srgbClr val="00A1D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a:r>
              <a:rPr lang="en-GB" sz="1400" dirty="0">
                <a:solidFill>
                  <a:schemeClr val="tx1"/>
                </a:solidFill>
                <a:latin typeface="Calibri" panose="020F0502020204030204" pitchFamily="34" charset="0"/>
                <a:cs typeface="Calibri" panose="020F0502020204030204" pitchFamily="34" charset="0"/>
              </a:rPr>
              <a:t>Reducing the demand for water to </a:t>
            </a:r>
            <a:r>
              <a:rPr lang="en-GB" sz="1400" b="1" dirty="0">
                <a:solidFill>
                  <a:schemeClr val="tx1"/>
                </a:solidFill>
                <a:latin typeface="Calibri" panose="020F0502020204030204" pitchFamily="34" charset="0"/>
                <a:cs typeface="Calibri" panose="020F0502020204030204" pitchFamily="34" charset="0"/>
              </a:rPr>
              <a:t>110 litres per person per day</a:t>
            </a:r>
            <a:r>
              <a:rPr lang="en-GB" sz="1400" dirty="0">
                <a:solidFill>
                  <a:schemeClr val="tx1"/>
                </a:solidFill>
                <a:latin typeface="Calibri" panose="020F0502020204030204" pitchFamily="34" charset="0"/>
                <a:cs typeface="Calibri" panose="020F0502020204030204" pitchFamily="34" charset="0"/>
              </a:rPr>
              <a:t> by 2050</a:t>
            </a:r>
          </a:p>
        </p:txBody>
      </p:sp>
      <p:sp>
        <p:nvSpPr>
          <p:cNvPr id="16" name="Rectangle 15">
            <a:extLst>
              <a:ext uri="{FF2B5EF4-FFF2-40B4-BE49-F238E27FC236}">
                <a16:creationId xmlns:a16="http://schemas.microsoft.com/office/drawing/2014/main" id="{473020BC-1996-82CD-F8FB-9453653304F1}"/>
              </a:ext>
            </a:extLst>
          </p:cNvPr>
          <p:cNvSpPr/>
          <p:nvPr/>
        </p:nvSpPr>
        <p:spPr>
          <a:xfrm>
            <a:off x="9742971" y="3000762"/>
            <a:ext cx="1954128" cy="1440000"/>
          </a:xfrm>
          <a:prstGeom prst="rect">
            <a:avLst/>
          </a:prstGeom>
          <a:solidFill>
            <a:srgbClr val="0085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a:r>
              <a:rPr lang="en-GB" sz="1400" dirty="0">
                <a:solidFill>
                  <a:schemeClr val="tx1"/>
                </a:solidFill>
                <a:latin typeface="Calibri" panose="020F0502020204030204" pitchFamily="34" charset="0"/>
                <a:cs typeface="Calibri" panose="020F0502020204030204" pitchFamily="34" charset="0"/>
              </a:rPr>
              <a:t>Delivering a </a:t>
            </a:r>
            <a:r>
              <a:rPr lang="en-GB" sz="1400" b="1" dirty="0">
                <a:solidFill>
                  <a:schemeClr val="tx1"/>
                </a:solidFill>
                <a:latin typeface="Calibri" panose="020F0502020204030204" pitchFamily="34" charset="0"/>
                <a:cs typeface="Calibri" panose="020F0502020204030204" pitchFamily="34" charset="0"/>
              </a:rPr>
              <a:t>32% reduction </a:t>
            </a:r>
            <a:r>
              <a:rPr lang="en-GB" sz="1400" dirty="0">
                <a:solidFill>
                  <a:schemeClr val="tx1"/>
                </a:solidFill>
                <a:latin typeface="Calibri" panose="020F0502020204030204" pitchFamily="34" charset="0"/>
                <a:cs typeface="Calibri" panose="020F0502020204030204" pitchFamily="34" charset="0"/>
              </a:rPr>
              <a:t>in internal sewer flooding by 2030</a:t>
            </a:r>
          </a:p>
        </p:txBody>
      </p:sp>
      <p:pic>
        <p:nvPicPr>
          <p:cNvPr id="17" name="Picture 16" descr="A white line art of a house&#10;&#10;Description automatically generated">
            <a:extLst>
              <a:ext uri="{FF2B5EF4-FFF2-40B4-BE49-F238E27FC236}">
                <a16:creationId xmlns:a16="http://schemas.microsoft.com/office/drawing/2014/main" id="{39E35A3E-866C-C080-7C08-591B3F644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6054" y="3207809"/>
            <a:ext cx="917253" cy="917253"/>
          </a:xfrm>
          <a:prstGeom prst="rect">
            <a:avLst/>
          </a:prstGeom>
        </p:spPr>
      </p:pic>
      <p:sp>
        <p:nvSpPr>
          <p:cNvPr id="18" name="Rectangle 17">
            <a:extLst>
              <a:ext uri="{FF2B5EF4-FFF2-40B4-BE49-F238E27FC236}">
                <a16:creationId xmlns:a16="http://schemas.microsoft.com/office/drawing/2014/main" id="{93687B56-5FC5-A362-BBA7-99B5509D2661}"/>
              </a:ext>
            </a:extLst>
          </p:cNvPr>
          <p:cNvSpPr/>
          <p:nvPr/>
        </p:nvSpPr>
        <p:spPr>
          <a:xfrm>
            <a:off x="494625" y="3010186"/>
            <a:ext cx="2522063" cy="1440000"/>
          </a:xfrm>
          <a:prstGeom prst="rect">
            <a:avLst/>
          </a:prstGeom>
          <a:solidFill>
            <a:srgbClr val="0085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a:r>
              <a:rPr lang="en-GB" sz="1400" dirty="0">
                <a:solidFill>
                  <a:schemeClr val="tx1"/>
                </a:solidFill>
                <a:latin typeface="Calibri" panose="020F0502020204030204" pitchFamily="34" charset="0"/>
                <a:cs typeface="Calibri" panose="020F0502020204030204" pitchFamily="34" charset="0"/>
              </a:rPr>
              <a:t>Continuing to deliver </a:t>
            </a:r>
            <a:r>
              <a:rPr lang="en-GB" sz="1400" b="1" dirty="0">
                <a:solidFill>
                  <a:schemeClr val="tx1"/>
                </a:solidFill>
                <a:latin typeface="Calibri" panose="020F0502020204030204" pitchFamily="34" charset="0"/>
                <a:cs typeface="Calibri" panose="020F0502020204030204" pitchFamily="34" charset="0"/>
              </a:rPr>
              <a:t>upper quartile pollution performance</a:t>
            </a:r>
          </a:p>
        </p:txBody>
      </p:sp>
      <p:pic>
        <p:nvPicPr>
          <p:cNvPr id="19" name="Picture 18" descr="A white line on a black background&#10;&#10;Description automatically generated">
            <a:extLst>
              <a:ext uri="{FF2B5EF4-FFF2-40B4-BE49-F238E27FC236}">
                <a16:creationId xmlns:a16="http://schemas.microsoft.com/office/drawing/2014/main" id="{2C35FCD4-9027-9D23-67BC-743BD88BA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804" y="2687729"/>
            <a:ext cx="1113217" cy="1113217"/>
          </a:xfrm>
          <a:prstGeom prst="rect">
            <a:avLst/>
          </a:prstGeom>
        </p:spPr>
      </p:pic>
      <p:sp>
        <p:nvSpPr>
          <p:cNvPr id="20" name="Rectangle 19">
            <a:extLst>
              <a:ext uri="{FF2B5EF4-FFF2-40B4-BE49-F238E27FC236}">
                <a16:creationId xmlns:a16="http://schemas.microsoft.com/office/drawing/2014/main" id="{1C2A1B64-A40B-8FB6-0547-7E87019CA320}"/>
              </a:ext>
            </a:extLst>
          </p:cNvPr>
          <p:cNvSpPr/>
          <p:nvPr/>
        </p:nvSpPr>
        <p:spPr>
          <a:xfrm>
            <a:off x="3114624" y="3005969"/>
            <a:ext cx="3593977" cy="1440000"/>
          </a:xfrm>
          <a:prstGeom prst="rect">
            <a:avLst/>
          </a:prstGeom>
          <a:solidFill>
            <a:srgbClr val="0085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a:r>
              <a:rPr lang="en-GB" sz="1400" dirty="0">
                <a:solidFill>
                  <a:schemeClr val="tx1"/>
                </a:solidFill>
                <a:latin typeface="Calibri" panose="020F0502020204030204" pitchFamily="34" charset="0"/>
                <a:cs typeface="Calibri" panose="020F0502020204030204" pitchFamily="34" charset="0"/>
              </a:rPr>
              <a:t>Delivering </a:t>
            </a:r>
            <a:r>
              <a:rPr lang="en-GB" sz="1400" b="1" dirty="0">
                <a:solidFill>
                  <a:schemeClr val="tx1"/>
                </a:solidFill>
                <a:latin typeface="Calibri" panose="020F0502020204030204" pitchFamily="34" charset="0"/>
                <a:cs typeface="Calibri" panose="020F0502020204030204" pitchFamily="34" charset="0"/>
              </a:rPr>
              <a:t>&lt;10 spills </a:t>
            </a:r>
            <a:r>
              <a:rPr lang="en-GB" sz="1400" dirty="0">
                <a:solidFill>
                  <a:schemeClr val="tx1"/>
                </a:solidFill>
                <a:latin typeface="Calibri" panose="020F0502020204030204" pitchFamily="34" charset="0"/>
                <a:cs typeface="Calibri" panose="020F0502020204030204" pitchFamily="34" charset="0"/>
              </a:rPr>
              <a:t>from storm overflows per year (on average) by 2050</a:t>
            </a:r>
            <a:br>
              <a:rPr lang="en-GB" sz="1400" dirty="0">
                <a:solidFill>
                  <a:schemeClr val="tx1"/>
                </a:solidFill>
                <a:latin typeface="Calibri" panose="020F0502020204030204" pitchFamily="34" charset="0"/>
                <a:cs typeface="Calibri" panose="020F0502020204030204" pitchFamily="34" charset="0"/>
              </a:rPr>
            </a:br>
            <a:endParaRPr lang="en-GB" sz="1400" dirty="0">
              <a:solidFill>
                <a:schemeClr val="tx1"/>
              </a:solidFill>
              <a:latin typeface="Calibri" panose="020F0502020204030204" pitchFamily="34" charset="0"/>
              <a:cs typeface="Calibri" panose="020F0502020204030204" pitchFamily="34" charset="0"/>
            </a:endParaRPr>
          </a:p>
        </p:txBody>
      </p:sp>
      <p:pic>
        <p:nvPicPr>
          <p:cNvPr id="21" name="Picture 20" descr="A white line drawing of a pipe pouring water&#10;&#10;Description automatically generated">
            <a:extLst>
              <a:ext uri="{FF2B5EF4-FFF2-40B4-BE49-F238E27FC236}">
                <a16:creationId xmlns:a16="http://schemas.microsoft.com/office/drawing/2014/main" id="{8EA08500-5B4D-4BB7-9032-7043BE0133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1327" y="3385608"/>
            <a:ext cx="1440000" cy="1440000"/>
          </a:xfrm>
          <a:prstGeom prst="rect">
            <a:avLst/>
          </a:prstGeom>
        </p:spPr>
      </p:pic>
      <p:sp>
        <p:nvSpPr>
          <p:cNvPr id="22" name="Rectangle 21">
            <a:extLst>
              <a:ext uri="{FF2B5EF4-FFF2-40B4-BE49-F238E27FC236}">
                <a16:creationId xmlns:a16="http://schemas.microsoft.com/office/drawing/2014/main" id="{8234D4D6-D9C1-BEA1-3F36-51E75D383E02}"/>
              </a:ext>
            </a:extLst>
          </p:cNvPr>
          <p:cNvSpPr/>
          <p:nvPr/>
        </p:nvSpPr>
        <p:spPr>
          <a:xfrm>
            <a:off x="6793204" y="3000762"/>
            <a:ext cx="2865164" cy="1440000"/>
          </a:xfrm>
          <a:prstGeom prst="rect">
            <a:avLst/>
          </a:prstGeom>
          <a:solidFill>
            <a:srgbClr val="0085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defTabSz="717550"/>
            <a:r>
              <a:rPr lang="en-GB" sz="1400" dirty="0">
                <a:solidFill>
                  <a:schemeClr val="tx1"/>
                </a:solidFill>
                <a:latin typeface="Calibri" panose="020F0502020204030204" pitchFamily="34" charset="0"/>
                <a:cs typeface="Calibri" panose="020F0502020204030204" pitchFamily="34" charset="0"/>
              </a:rPr>
              <a:t>Investing </a:t>
            </a:r>
            <a:r>
              <a:rPr lang="en-GB" sz="1400" b="1" dirty="0">
                <a:solidFill>
                  <a:schemeClr val="tx1"/>
                </a:solidFill>
                <a:latin typeface="Calibri" panose="020F0502020204030204" pitchFamily="34" charset="0"/>
                <a:cs typeface="Calibri" panose="020F0502020204030204" pitchFamily="34" charset="0"/>
              </a:rPr>
              <a:t>£426m </a:t>
            </a:r>
            <a:r>
              <a:rPr lang="en-GB" sz="1400" dirty="0">
                <a:solidFill>
                  <a:schemeClr val="tx1"/>
                </a:solidFill>
                <a:latin typeface="Calibri" panose="020F0502020204030204" pitchFamily="34" charset="0"/>
                <a:cs typeface="Calibri" panose="020F0502020204030204" pitchFamily="34" charset="0"/>
              </a:rPr>
              <a:t>in rainwater management, including </a:t>
            </a:r>
            <a:r>
              <a:rPr lang="en-GB" sz="1400" b="1" dirty="0">
                <a:solidFill>
                  <a:schemeClr val="tx1"/>
                </a:solidFill>
                <a:latin typeface="Calibri" panose="020F0502020204030204" pitchFamily="34" charset="0"/>
                <a:cs typeface="Calibri" panose="020F0502020204030204" pitchFamily="34" charset="0"/>
              </a:rPr>
              <a:t>£50m </a:t>
            </a:r>
            <a:r>
              <a:rPr lang="en-GB" sz="1400" dirty="0">
                <a:solidFill>
                  <a:schemeClr val="tx1"/>
                </a:solidFill>
                <a:latin typeface="Calibri" panose="020F0502020204030204" pitchFamily="34" charset="0"/>
                <a:cs typeface="Calibri" panose="020F0502020204030204" pitchFamily="34" charset="0"/>
              </a:rPr>
              <a:t>partnership funding to remove surface water</a:t>
            </a:r>
          </a:p>
        </p:txBody>
      </p:sp>
      <p:pic>
        <p:nvPicPr>
          <p:cNvPr id="23" name="Picture 22" descr="A white cloud with rain on a black background&#10;&#10;Description automatically generated">
            <a:extLst>
              <a:ext uri="{FF2B5EF4-FFF2-40B4-BE49-F238E27FC236}">
                <a16:creationId xmlns:a16="http://schemas.microsoft.com/office/drawing/2014/main" id="{759C6280-1EF1-8397-3D72-8CCD4C48A3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540" y="3226909"/>
            <a:ext cx="869376" cy="869376"/>
          </a:xfrm>
          <a:prstGeom prst="rect">
            <a:avLst/>
          </a:prstGeom>
        </p:spPr>
      </p:pic>
      <p:sp>
        <p:nvSpPr>
          <p:cNvPr id="24" name="Rectangle 23">
            <a:extLst>
              <a:ext uri="{FF2B5EF4-FFF2-40B4-BE49-F238E27FC236}">
                <a16:creationId xmlns:a16="http://schemas.microsoft.com/office/drawing/2014/main" id="{CB8AF34E-C66E-05FA-214B-A5EAAA89200A}"/>
              </a:ext>
            </a:extLst>
          </p:cNvPr>
          <p:cNvSpPr/>
          <p:nvPr/>
        </p:nvSpPr>
        <p:spPr>
          <a:xfrm>
            <a:off x="9224692" y="4540458"/>
            <a:ext cx="2472722" cy="1452797"/>
          </a:xfrm>
          <a:prstGeom prst="rect">
            <a:avLst/>
          </a:prstGeom>
          <a:solidFill>
            <a:srgbClr val="024E4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a:r>
              <a:rPr lang="en-GB" sz="1400" dirty="0">
                <a:solidFill>
                  <a:schemeClr val="tx1"/>
                </a:solidFill>
              </a:rPr>
              <a:t>Approximately </a:t>
            </a:r>
            <a:r>
              <a:rPr lang="en-GB" sz="1400" b="1" dirty="0">
                <a:solidFill>
                  <a:schemeClr val="tx1"/>
                </a:solidFill>
              </a:rPr>
              <a:t>22% </a:t>
            </a:r>
            <a:r>
              <a:rPr lang="en-GB" sz="1400" dirty="0">
                <a:solidFill>
                  <a:schemeClr val="tx1"/>
                </a:solidFill>
              </a:rPr>
              <a:t>of the energy used is generated directly, and with partners, from low carbon sources.</a:t>
            </a:r>
            <a:endParaRPr lang="en-GB" sz="1400" dirty="0">
              <a:solidFill>
                <a:schemeClr val="tx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886930D9-B326-91A4-C65A-8E00BA6495BA}"/>
              </a:ext>
            </a:extLst>
          </p:cNvPr>
          <p:cNvSpPr/>
          <p:nvPr/>
        </p:nvSpPr>
        <p:spPr>
          <a:xfrm>
            <a:off x="6102038" y="4533232"/>
            <a:ext cx="3009683" cy="1452797"/>
          </a:xfrm>
          <a:prstGeom prst="rect">
            <a:avLst/>
          </a:prstGeom>
          <a:solidFill>
            <a:srgbClr val="024E4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a:r>
              <a:rPr lang="en-GB" sz="1400" dirty="0">
                <a:solidFill>
                  <a:schemeClr val="tx1"/>
                </a:solidFill>
                <a:latin typeface="Calibri" panose="020F0502020204030204" pitchFamily="34" charset="0"/>
                <a:cs typeface="Calibri" panose="020F0502020204030204" pitchFamily="34" charset="0"/>
              </a:rPr>
              <a:t>Restoration of </a:t>
            </a:r>
            <a:r>
              <a:rPr lang="en-GB" sz="1400" b="1" dirty="0">
                <a:solidFill>
                  <a:schemeClr val="tx1"/>
                </a:solidFill>
                <a:latin typeface="Calibri" panose="020F0502020204030204" pitchFamily="34" charset="0"/>
                <a:cs typeface="Calibri" panose="020F0502020204030204" pitchFamily="34" charset="0"/>
              </a:rPr>
              <a:t>4,764 hectares </a:t>
            </a:r>
            <a:r>
              <a:rPr lang="en-GB" sz="1400" dirty="0">
                <a:solidFill>
                  <a:schemeClr val="tx1"/>
                </a:solidFill>
                <a:latin typeface="Calibri" panose="020F0502020204030204" pitchFamily="34" charset="0"/>
                <a:cs typeface="Calibri" panose="020F0502020204030204" pitchFamily="34" charset="0"/>
              </a:rPr>
              <a:t>of peatland to improve water quality</a:t>
            </a:r>
          </a:p>
        </p:txBody>
      </p:sp>
      <p:pic>
        <p:nvPicPr>
          <p:cNvPr id="26" name="Picture 25" descr="A white outline of a hand holding a plant&#10;&#10;Description automatically generated">
            <a:extLst>
              <a:ext uri="{FF2B5EF4-FFF2-40B4-BE49-F238E27FC236}">
                <a16:creationId xmlns:a16="http://schemas.microsoft.com/office/drawing/2014/main" id="{85F81893-71B5-D916-A32E-9E348A6C0D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7640" y="4882092"/>
            <a:ext cx="694219" cy="694219"/>
          </a:xfrm>
          <a:prstGeom prst="rect">
            <a:avLst/>
          </a:prstGeom>
        </p:spPr>
      </p:pic>
      <p:pic>
        <p:nvPicPr>
          <p:cNvPr id="27" name="Picture 26" descr="A white lightning bolt on a black background&#10;&#10;Description automatically generated">
            <a:extLst>
              <a:ext uri="{FF2B5EF4-FFF2-40B4-BE49-F238E27FC236}">
                <a16:creationId xmlns:a16="http://schemas.microsoft.com/office/drawing/2014/main" id="{D2EC303C-5D21-44F9-E4A1-6A0D6BBEE1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0685" y="4759656"/>
            <a:ext cx="899779" cy="899779"/>
          </a:xfrm>
          <a:prstGeom prst="rect">
            <a:avLst/>
          </a:prstGeom>
        </p:spPr>
      </p:pic>
      <p:sp>
        <p:nvSpPr>
          <p:cNvPr id="28" name="Rectangle 27">
            <a:extLst>
              <a:ext uri="{FF2B5EF4-FFF2-40B4-BE49-F238E27FC236}">
                <a16:creationId xmlns:a16="http://schemas.microsoft.com/office/drawing/2014/main" id="{717B0117-D84E-B445-F11A-25983FEBE16C}"/>
              </a:ext>
            </a:extLst>
          </p:cNvPr>
          <p:cNvSpPr/>
          <p:nvPr/>
        </p:nvSpPr>
        <p:spPr>
          <a:xfrm>
            <a:off x="3334695" y="4536618"/>
            <a:ext cx="2654686" cy="1452797"/>
          </a:xfrm>
          <a:prstGeom prst="rect">
            <a:avLst/>
          </a:prstGeom>
          <a:solidFill>
            <a:srgbClr val="77226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alibri" panose="020F0502020204030204" pitchFamily="34" charset="0"/>
                <a:cs typeface="Calibri" panose="020F0502020204030204" pitchFamily="34" charset="0"/>
              </a:rPr>
              <a:t>Assessing assets </a:t>
            </a:r>
            <a:r>
              <a:rPr lang="en-GB" sz="1400" b="1" dirty="0">
                <a:solidFill>
                  <a:schemeClr val="tx1"/>
                </a:solidFill>
                <a:latin typeface="Calibri" panose="020F0502020204030204" pitchFamily="34" charset="0"/>
                <a:cs typeface="Calibri" panose="020F0502020204030204" pitchFamily="34" charset="0"/>
              </a:rPr>
              <a:t>at risk from flooding </a:t>
            </a:r>
            <a:r>
              <a:rPr lang="en-GB" sz="1400" dirty="0">
                <a:solidFill>
                  <a:schemeClr val="tx1"/>
                </a:solidFill>
                <a:latin typeface="Calibri" panose="020F0502020204030204" pitchFamily="34" charset="0"/>
                <a:cs typeface="Calibri" panose="020F0502020204030204" pitchFamily="34" charset="0"/>
              </a:rPr>
              <a:t>and preparing future investment strategies to protect services</a:t>
            </a:r>
          </a:p>
        </p:txBody>
      </p:sp>
      <p:sp>
        <p:nvSpPr>
          <p:cNvPr id="30" name="Rectangle 29">
            <a:extLst>
              <a:ext uri="{FF2B5EF4-FFF2-40B4-BE49-F238E27FC236}">
                <a16:creationId xmlns:a16="http://schemas.microsoft.com/office/drawing/2014/main" id="{332706B2-36E3-5600-8AD0-E6C51E1AB2C2}"/>
              </a:ext>
            </a:extLst>
          </p:cNvPr>
          <p:cNvSpPr/>
          <p:nvPr/>
        </p:nvSpPr>
        <p:spPr>
          <a:xfrm>
            <a:off x="497983" y="4541454"/>
            <a:ext cx="2724055" cy="1440000"/>
          </a:xfrm>
          <a:prstGeom prst="rect">
            <a:avLst/>
          </a:prstGeom>
          <a:solidFill>
            <a:srgbClr val="77226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algn="ctr"/>
            <a:r>
              <a:rPr lang="en-GB" sz="1400" dirty="0">
                <a:solidFill>
                  <a:schemeClr val="tx1"/>
                </a:solidFill>
                <a:latin typeface="Calibri" panose="020F0502020204030204" pitchFamily="34" charset="0"/>
                <a:cs typeface="Calibri" panose="020F0502020204030204" pitchFamily="34" charset="0"/>
              </a:rPr>
              <a:t>Investing in </a:t>
            </a:r>
            <a:r>
              <a:rPr lang="en-GB" sz="1400" b="1" dirty="0">
                <a:solidFill>
                  <a:schemeClr val="tx1"/>
                </a:solidFill>
                <a:latin typeface="Calibri" panose="020F0502020204030204" pitchFamily="34" charset="0"/>
                <a:cs typeface="Calibri" panose="020F0502020204030204" pitchFamily="34" charset="0"/>
              </a:rPr>
              <a:t>back-up power resilience </a:t>
            </a:r>
            <a:r>
              <a:rPr lang="en-GB" sz="1400" dirty="0">
                <a:solidFill>
                  <a:schemeClr val="tx1"/>
                </a:solidFill>
                <a:latin typeface="Calibri" panose="020F0502020204030204" pitchFamily="34" charset="0"/>
                <a:cs typeface="Calibri" panose="020F0502020204030204" pitchFamily="34" charset="0"/>
              </a:rPr>
              <a:t>at some of our sites vulnerable to power outages</a:t>
            </a:r>
          </a:p>
        </p:txBody>
      </p:sp>
      <p:pic>
        <p:nvPicPr>
          <p:cNvPr id="31" name="Graphic 30" descr="Battery charging outline">
            <a:extLst>
              <a:ext uri="{FF2B5EF4-FFF2-40B4-BE49-F238E27FC236}">
                <a16:creationId xmlns:a16="http://schemas.microsoft.com/office/drawing/2014/main" id="{95C211F6-D9CD-DEB8-2829-C1A0E36CA7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468561" y="5020038"/>
            <a:ext cx="479184" cy="479184"/>
          </a:xfrm>
          <a:prstGeom prst="rect">
            <a:avLst/>
          </a:prstGeom>
        </p:spPr>
      </p:pic>
    </p:spTree>
    <p:extLst>
      <p:ext uri="{BB962C8B-B14F-4D97-AF65-F5344CB8AC3E}">
        <p14:creationId xmlns:p14="http://schemas.microsoft.com/office/powerpoint/2010/main" val="4261233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FC356-2CD8-71DF-12B6-80C0B8548BF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15266D23-ED4D-ECD4-97E8-81DA1C4F836B}"/>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flipH="1">
            <a:off x="1797560" y="4338616"/>
            <a:ext cx="1298521" cy="2231833"/>
          </a:xfrm>
          <a:prstGeom prst="rect">
            <a:avLst/>
          </a:prstGeom>
        </p:spPr>
      </p:pic>
      <p:pic>
        <p:nvPicPr>
          <p:cNvPr id="20" name="Picture 19">
            <a:extLst>
              <a:ext uri="{FF2B5EF4-FFF2-40B4-BE49-F238E27FC236}">
                <a16:creationId xmlns:a16="http://schemas.microsoft.com/office/drawing/2014/main" id="{E40FD24F-6C27-2DC0-C433-B74C1FDEF5E0}"/>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flipH="1">
            <a:off x="404352" y="4338614"/>
            <a:ext cx="1298521" cy="2231833"/>
          </a:xfrm>
          <a:prstGeom prst="rect">
            <a:avLst/>
          </a:prstGeom>
        </p:spPr>
      </p:pic>
      <p:pic>
        <p:nvPicPr>
          <p:cNvPr id="21" name="Picture 20">
            <a:extLst>
              <a:ext uri="{FF2B5EF4-FFF2-40B4-BE49-F238E27FC236}">
                <a16:creationId xmlns:a16="http://schemas.microsoft.com/office/drawing/2014/main" id="{57A5A360-F743-CACF-7071-4D910132F56D}"/>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flipH="1">
            <a:off x="5976026" y="4329471"/>
            <a:ext cx="1298521" cy="2231833"/>
          </a:xfrm>
          <a:prstGeom prst="rect">
            <a:avLst/>
          </a:prstGeom>
        </p:spPr>
      </p:pic>
      <p:pic>
        <p:nvPicPr>
          <p:cNvPr id="22" name="Picture 21">
            <a:extLst>
              <a:ext uri="{FF2B5EF4-FFF2-40B4-BE49-F238E27FC236}">
                <a16:creationId xmlns:a16="http://schemas.microsoft.com/office/drawing/2014/main" id="{0DBDD17D-491B-9A90-1EE5-6FD9251FA0D6}"/>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flipH="1">
            <a:off x="3190768" y="4338615"/>
            <a:ext cx="1298521" cy="2231833"/>
          </a:xfrm>
          <a:prstGeom prst="rect">
            <a:avLst/>
          </a:prstGeom>
        </p:spPr>
      </p:pic>
      <p:sp>
        <p:nvSpPr>
          <p:cNvPr id="28" name="Rectangle 27">
            <a:extLst>
              <a:ext uri="{FF2B5EF4-FFF2-40B4-BE49-F238E27FC236}">
                <a16:creationId xmlns:a16="http://schemas.microsoft.com/office/drawing/2014/main" id="{B179C595-0352-31A3-75F6-066612B1623A}"/>
              </a:ext>
            </a:extLst>
          </p:cNvPr>
          <p:cNvSpPr/>
          <p:nvPr/>
        </p:nvSpPr>
        <p:spPr>
          <a:xfrm>
            <a:off x="299131" y="956441"/>
            <a:ext cx="7096456" cy="3890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2F9762"/>
                </a:solidFill>
                <a:effectLst/>
                <a:uLnTx/>
                <a:uFillTx/>
                <a:latin typeface="Calibri" panose="020F0502020204030204"/>
                <a:ea typeface="+mn-ea"/>
                <a:cs typeface="+mn-cs"/>
              </a:rPr>
              <a:t>Providing our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7 million</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 customers and over </a:t>
            </a: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200,000</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 businesses</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86 </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water treatment works</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43,000</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 km of water pipes</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79,000 </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km of wastewater pipes</a:t>
            </a:r>
            <a:endPar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584</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 wastewater treatment works </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Calibri" panose="020F0502020204030204"/>
              </a:rPr>
              <a:t>200,000</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panose="020F0502020204030204"/>
              </a:rPr>
              <a:t> </a:t>
            </a:r>
            <a:r>
              <a:rPr kumimoji="0" lang="en-GB" sz="1600" b="0" i="0" u="none" strike="noStrike" kern="0" cap="none" spc="0" normalizeH="0" baseline="0" noProof="0" dirty="0" err="1">
                <a:ln>
                  <a:noFill/>
                </a:ln>
                <a:solidFill>
                  <a:srgbClr val="024E43"/>
                </a:solidFill>
                <a:effectLst/>
                <a:uLnTx/>
                <a:uFillTx/>
                <a:latin typeface="Calibri" panose="020F0502020204030204"/>
                <a:ea typeface="+mn-ea"/>
                <a:cs typeface="Calibri" panose="020F0502020204030204"/>
              </a:rPr>
              <a:t>tds</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panose="020F0502020204030204"/>
              </a:rPr>
              <a:t> of sludge treatment capacity</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Supporting </a:t>
            </a: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mn-cs"/>
              </a:rPr>
              <a:t>over 22,500 </a:t>
            </a: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skilled jobs across the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srgbClr val="024E43"/>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2F9762"/>
                </a:solidFill>
                <a:effectLst/>
                <a:uLnTx/>
                <a:uFillTx/>
                <a:latin typeface="Calibri" panose="020F0502020204030204"/>
                <a:ea typeface="+mn-ea"/>
                <a:cs typeface="+mn-cs"/>
              </a:rPr>
              <a:t>Focus on the North West’s five counties</a:t>
            </a:r>
            <a:endParaRPr kumimoji="0" lang="en-GB" sz="2000" b="1" i="0" u="none" strike="noStrike" kern="1200" cap="none" spc="0" normalizeH="0" baseline="0" noProof="0" dirty="0">
              <a:ln>
                <a:noFill/>
              </a:ln>
              <a:solidFill>
                <a:srgbClr val="2F9762"/>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Building our plan for Cheshire, Cumbria, Greater Manchester, Lancashire and Liverpool City Region, delivering outcomes for people in the places where they live.</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24E43"/>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A5798C5E-9FA2-91F5-0B56-2921D5CB0824}"/>
              </a:ext>
            </a:extLst>
          </p:cNvPr>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4583976" y="4331459"/>
            <a:ext cx="1297365" cy="2229845"/>
          </a:xfrm>
          <a:prstGeom prst="rect">
            <a:avLst/>
          </a:prstGeom>
        </p:spPr>
      </p:pic>
      <p:sp>
        <p:nvSpPr>
          <p:cNvPr id="33" name="object 3">
            <a:extLst>
              <a:ext uri="{FF2B5EF4-FFF2-40B4-BE49-F238E27FC236}">
                <a16:creationId xmlns:a16="http://schemas.microsoft.com/office/drawing/2014/main" id="{FFFBC766-9134-FC25-A283-CC39108117D2}"/>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a:ln>
                  <a:noFill/>
                </a:ln>
                <a:solidFill>
                  <a:prstClr val="white"/>
                </a:solidFill>
                <a:effectLst/>
                <a:uLnTx/>
                <a:uFillTx/>
                <a:latin typeface="Calibri" panose="020F0502020204030204"/>
                <a:ea typeface="+mn-ea"/>
                <a:cs typeface="+mn-cs"/>
              </a:rPr>
              <a:t>Introducing United Utilities</a:t>
            </a:r>
            <a:endParaRPr kumimoji="0" sz="3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6FBAE33-DCE9-73F7-1DBF-423C36DD7EC0}"/>
              </a:ext>
            </a:extLst>
          </p:cNvPr>
          <p:cNvSpPr/>
          <p:nvPr/>
        </p:nvSpPr>
        <p:spPr>
          <a:xfrm>
            <a:off x="7895586" y="956441"/>
            <a:ext cx="3892062" cy="5705616"/>
          </a:xfrm>
          <a:prstGeom prst="rect">
            <a:avLst/>
          </a:prstGeom>
          <a:solidFill>
            <a:srgbClr val="DBD9D6"/>
          </a:solid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rtlCol="0" anchor="t"/>
          <a:lstStyle/>
          <a:p>
            <a:pPr marL="0" marR="0" lvl="1"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008542"/>
                </a:solidFill>
                <a:effectLst/>
                <a:uLnTx/>
                <a:uFillTx/>
                <a:latin typeface="Calibri" panose="020F0502020204030204"/>
                <a:ea typeface="+mn-ea"/>
                <a:cs typeface="+mn-cs"/>
              </a:rPr>
              <a:t>But we also manage…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56,000 hectares of catchment land (</a:t>
            </a:r>
            <a:r>
              <a:rPr kumimoji="0" lang="en-GB" sz="1600" b="1" i="0" u="none" strike="noStrike" kern="1200" cap="none" spc="-15" normalizeH="0" baseline="0" noProof="0" dirty="0">
                <a:ln>
                  <a:noFill/>
                </a:ln>
                <a:solidFill>
                  <a:srgbClr val="008542"/>
                </a:solidFill>
                <a:effectLst/>
                <a:uLnTx/>
                <a:uFillTx/>
                <a:latin typeface="Calibri" panose="020F0502020204030204"/>
                <a:ea typeface="+mn-ea"/>
                <a:cs typeface="Calibri"/>
              </a:rPr>
              <a:t>34%</a:t>
            </a:r>
            <a:r>
              <a:rPr kumimoji="0" lang="en-GB" sz="1600" b="0" i="0" u="none" strike="noStrike" kern="1200" cap="none" spc="-15" normalizeH="0" baseline="0" noProof="0" dirty="0">
                <a:ln>
                  <a:noFill/>
                </a:ln>
                <a:solidFill>
                  <a:srgbClr val="008542"/>
                </a:solidFill>
                <a:effectLst/>
                <a:uLnTx/>
                <a:uFillTx/>
                <a:latin typeface="Calibri" panose="020F0502020204030204"/>
                <a:ea typeface="+mn-ea"/>
                <a:cs typeface="Calibri"/>
              </a:rPr>
              <a:t> </a:t>
            </a:r>
            <a:r>
              <a:rPr kumimoji="0" lang="en-GB" sz="1600" b="0" i="0" u="none" strike="noStrike" kern="1200" cap="none" spc="-15" normalizeH="0" baseline="0" noProof="0" dirty="0">
                <a:ln>
                  <a:noFill/>
                </a:ln>
                <a:solidFill>
                  <a:srgbClr val="024E43"/>
                </a:solidFill>
                <a:effectLst/>
                <a:uLnTx/>
                <a:uFillTx/>
                <a:latin typeface="Calibri" panose="020F0502020204030204"/>
                <a:ea typeface="+mn-ea"/>
                <a:cs typeface="Calibri"/>
              </a:rPr>
              <a:t>of land in the region has environmental protection)</a:t>
            </a:r>
            <a:endPar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2,200 storm overflows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170 reservoirs (one of which is older than the USA)</a:t>
            </a:r>
            <a:endParaRPr kumimoji="0" lang="en-GB" sz="1600" b="0" i="0" u="none" strike="noStrike" kern="1200" cap="none" spc="0" normalizeH="0" baseline="0" noProof="0" dirty="0">
              <a:ln>
                <a:noFill/>
              </a:ln>
              <a:solidFill>
                <a:srgbClr val="024E43"/>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2 mines and 3 quarries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Access for 65 recreational clubs at our reservoirs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1 pigeon tower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Historic Romanesque Terraced Gardens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4E43"/>
                </a:solidFill>
                <a:effectLst/>
                <a:uLnTx/>
                <a:uFillTx/>
                <a:latin typeface="Calibri" panose="020F0502020204030204"/>
                <a:ea typeface="+mn-ea"/>
                <a:cs typeface="+mn-cs"/>
              </a:rPr>
              <a:t>Permits for filming and photography on our landholdings (including for Mission Impossible, Game of Thrones and Star Wars)</a:t>
            </a:r>
          </a:p>
        </p:txBody>
      </p:sp>
    </p:spTree>
    <p:extLst>
      <p:ext uri="{BB962C8B-B14F-4D97-AF65-F5344CB8AC3E}">
        <p14:creationId xmlns:p14="http://schemas.microsoft.com/office/powerpoint/2010/main" val="3440009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0E79-30DF-DF61-8ADA-F543D297FB38}"/>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7CA9C1FC-8B8F-5F20-D799-422CC5BD9886}"/>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Calibri" panose="020F0502020204030204"/>
              </a:rPr>
              <a:t>Sustainability – A water company view</a:t>
            </a:r>
            <a:endParaRPr sz="3600" b="1" dirty="0">
              <a:solidFill>
                <a:srgbClr val="FFFFFF"/>
              </a:solidFill>
              <a:latin typeface="Calibri" panose="020F0502020204030204"/>
            </a:endParaRPr>
          </a:p>
        </p:txBody>
      </p:sp>
      <p:pic>
        <p:nvPicPr>
          <p:cNvPr id="4" name="Picture 3">
            <a:extLst>
              <a:ext uri="{FF2B5EF4-FFF2-40B4-BE49-F238E27FC236}">
                <a16:creationId xmlns:a16="http://schemas.microsoft.com/office/drawing/2014/main" id="{CC0046AE-EA91-C4C3-F440-9BAAD15B17FB}"/>
              </a:ext>
            </a:extLst>
          </p:cNvPr>
          <p:cNvPicPr>
            <a:picLocks noChangeAspect="1"/>
          </p:cNvPicPr>
          <p:nvPr/>
        </p:nvPicPr>
        <p:blipFill>
          <a:blip r:embed="rId3"/>
          <a:stretch>
            <a:fillRect/>
          </a:stretch>
        </p:blipFill>
        <p:spPr>
          <a:xfrm>
            <a:off x="7852629" y="720278"/>
            <a:ext cx="3761674" cy="5993602"/>
          </a:xfrm>
          <a:prstGeom prst="rect">
            <a:avLst/>
          </a:prstGeom>
        </p:spPr>
      </p:pic>
      <p:sp>
        <p:nvSpPr>
          <p:cNvPr id="3" name="Rectangle 2">
            <a:extLst>
              <a:ext uri="{FF2B5EF4-FFF2-40B4-BE49-F238E27FC236}">
                <a16:creationId xmlns:a16="http://schemas.microsoft.com/office/drawing/2014/main" id="{DEC0050C-8A1E-271D-43F5-89919A1181ED}"/>
              </a:ext>
            </a:extLst>
          </p:cNvPr>
          <p:cNvSpPr/>
          <p:nvPr/>
        </p:nvSpPr>
        <p:spPr>
          <a:xfrm>
            <a:off x="0" y="720278"/>
            <a:ext cx="6858000" cy="613772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8DFA72A-E1AF-B6CB-DDB3-B722979A00D0}"/>
              </a:ext>
            </a:extLst>
          </p:cNvPr>
          <p:cNvSpPr txBox="1"/>
          <p:nvPr/>
        </p:nvSpPr>
        <p:spPr>
          <a:xfrm>
            <a:off x="280658" y="900923"/>
            <a:ext cx="6362738"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Why are we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We are a regional infrastructure service provider – we just move water (and waste) rather than electrons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srgbClr val="000000"/>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We share a similar regulatory regimes (e.g. BNG, Net Zero)</a:t>
            </a:r>
          </a:p>
          <a:p>
            <a:pPr marR="0" lvl="0" algn="l" defTabSz="914400" rtl="0" eaLnBrk="1" fontAlgn="auto" latinLnBrk="0" hangingPunct="1">
              <a:lnSpc>
                <a:spcPct val="100000"/>
              </a:lnSpc>
              <a:spcBef>
                <a:spcPts val="0"/>
              </a:spcBef>
              <a:spcAft>
                <a:spcPts val="0"/>
              </a:spcAft>
              <a:buClrTx/>
              <a:buSzTx/>
              <a:tabLst/>
              <a:defRPr/>
            </a:pPr>
            <a:endParaRPr lang="en-GB" sz="2400" dirty="0">
              <a:solidFill>
                <a:srgbClr val="000000"/>
              </a:solidFill>
              <a:latin typeface="Calibri" panose="020F0502020204030204"/>
            </a:endParaRPr>
          </a:p>
          <a:p>
            <a:pPr marL="285750" indent="-285750">
              <a:buFont typeface="Arial" panose="020B0604020202020204" pitchFamily="34" charset="0"/>
              <a:buChar char="•"/>
            </a:pPr>
            <a:r>
              <a:rPr lang="en-GB" sz="2400" dirty="0">
                <a:solidFill>
                  <a:srgbClr val="000000"/>
                </a:solidFill>
              </a:rPr>
              <a:t>We have interdependencies on energy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000000"/>
                </a:solidFill>
                <a:latin typeface="Calibri" panose="020F0502020204030204"/>
              </a:rPr>
              <a:t>W</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e all have lessons and experience to share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rgbClr val="000000"/>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rgbClr val="000000"/>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082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C71BAB-2B0A-CD0D-F3A2-6780CD826E27}"/>
              </a:ext>
            </a:extLst>
          </p:cNvPr>
          <p:cNvPicPr>
            <a:picLocks noChangeAspect="1"/>
          </p:cNvPicPr>
          <p:nvPr/>
        </p:nvPicPr>
        <p:blipFill>
          <a:blip r:embed="rId3"/>
          <a:stretch>
            <a:fillRect/>
          </a:stretch>
        </p:blipFill>
        <p:spPr>
          <a:xfrm>
            <a:off x="8225929" y="874832"/>
            <a:ext cx="3623500" cy="3971037"/>
          </a:xfrm>
          <a:prstGeom prst="rect">
            <a:avLst/>
          </a:prstGeom>
        </p:spPr>
      </p:pic>
      <p:sp>
        <p:nvSpPr>
          <p:cNvPr id="30" name="object 3"/>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libri" panose="020F0502020204030204"/>
                <a:ea typeface="+mn-ea"/>
                <a:cs typeface="+mn-cs"/>
              </a:rPr>
              <a:t>  Challenges facing our region</a:t>
            </a:r>
          </a:p>
        </p:txBody>
      </p:sp>
      <p:sp>
        <p:nvSpPr>
          <p:cNvPr id="31" name="TextBox 30"/>
          <p:cNvSpPr txBox="1"/>
          <p:nvPr/>
        </p:nvSpPr>
        <p:spPr>
          <a:xfrm>
            <a:off x="1735857" y="3997984"/>
            <a:ext cx="2617172"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0" cap="none" spc="0" normalizeH="0" baseline="0" noProof="0">
                <a:ln>
                  <a:noFill/>
                </a:ln>
                <a:solidFill>
                  <a:srgbClr val="024E43"/>
                </a:solidFill>
                <a:effectLst/>
                <a:uLnTx/>
                <a:uFillTx/>
                <a:latin typeface="Calibri" panose="020F0502020204030204"/>
                <a:ea typeface="+mn-ea"/>
                <a:cs typeface="Calibri"/>
              </a:rPr>
              <a:t>Differing levels of prosperity across the region’s communities</a:t>
            </a:r>
            <a:endParaRPr kumimoji="0" lang="en-GB" sz="1600" b="1" i="0" u="none" strike="noStrike" kern="0" cap="none" spc="0" normalizeH="0" baseline="0" noProof="0">
              <a:ln>
                <a:noFill/>
              </a:ln>
              <a:solidFill>
                <a:srgbClr val="024E43"/>
              </a:solidFill>
              <a:effectLst/>
              <a:uLnTx/>
              <a:uFillTx/>
              <a:latin typeface="Calibri" panose="020F0502020204030204"/>
              <a:ea typeface="+mn-ea"/>
              <a:cs typeface="+mn-cs"/>
            </a:endParaRPr>
          </a:p>
        </p:txBody>
      </p:sp>
      <p:sp>
        <p:nvSpPr>
          <p:cNvPr id="32" name="TextBox 31"/>
          <p:cNvSpPr txBox="1"/>
          <p:nvPr/>
        </p:nvSpPr>
        <p:spPr>
          <a:xfrm>
            <a:off x="1735857" y="1524157"/>
            <a:ext cx="26171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0" cap="none" spc="0" normalizeH="0" baseline="0" noProof="0" dirty="0">
                <a:ln>
                  <a:noFill/>
                </a:ln>
                <a:solidFill>
                  <a:srgbClr val="024E43"/>
                </a:solidFill>
                <a:effectLst/>
                <a:uLnTx/>
                <a:uFillTx/>
                <a:latin typeface="Calibri" panose="020F0502020204030204"/>
                <a:ea typeface="+mn-ea"/>
                <a:cs typeface="Calibri" panose="020F0502020204030204"/>
              </a:rPr>
              <a:t>1 million more people over the next 25 years</a:t>
            </a:r>
            <a:endParaRPr kumimoji="0" lang="en-US" sz="1600" b="0" i="0" u="none" strike="noStrike" kern="0" cap="none" spc="0" normalizeH="0" baseline="0" noProof="0" dirty="0">
              <a:ln>
                <a:noFill/>
              </a:ln>
              <a:solidFill>
                <a:srgbClr val="024E43"/>
              </a:solidFill>
              <a:effectLst/>
              <a:uLnTx/>
              <a:uFillTx/>
              <a:latin typeface="Calibri" panose="020F0502020204030204"/>
              <a:ea typeface="+mn-ea"/>
              <a:cs typeface="Calibri" panose="020F0502020204030204"/>
            </a:endParaRPr>
          </a:p>
        </p:txBody>
      </p:sp>
      <p:sp>
        <p:nvSpPr>
          <p:cNvPr id="33" name="TextBox 32"/>
          <p:cNvSpPr txBox="1"/>
          <p:nvPr/>
        </p:nvSpPr>
        <p:spPr>
          <a:xfrm>
            <a:off x="1740998" y="2898994"/>
            <a:ext cx="26171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0" cap="none" spc="0" normalizeH="0" baseline="0" noProof="0">
                <a:ln>
                  <a:noFill/>
                </a:ln>
                <a:solidFill>
                  <a:srgbClr val="024E43"/>
                </a:solidFill>
                <a:effectLst/>
                <a:uLnTx/>
                <a:uFillTx/>
                <a:latin typeface="Calibri" panose="020F0502020204030204"/>
                <a:ea typeface="+mn-ea"/>
                <a:cs typeface="Calibri" panose="020F0502020204030204"/>
              </a:rPr>
              <a:t>More severe rainfall events</a:t>
            </a:r>
            <a:endParaRPr kumimoji="0" lang="en-US" sz="1600" b="0" i="0" u="none" strike="noStrike" kern="0" cap="none" spc="0" normalizeH="0" baseline="0" noProof="0">
              <a:ln>
                <a:noFill/>
              </a:ln>
              <a:solidFill>
                <a:srgbClr val="024E43"/>
              </a:solidFill>
              <a:effectLst/>
              <a:uLnTx/>
              <a:uFillTx/>
              <a:latin typeface="Calibri" panose="020F0502020204030204"/>
              <a:ea typeface="+mn-ea"/>
              <a:cs typeface="Calibri" panose="020F0502020204030204"/>
            </a:endParaRPr>
          </a:p>
        </p:txBody>
      </p:sp>
      <p:sp>
        <p:nvSpPr>
          <p:cNvPr id="34" name="TextBox 33"/>
          <p:cNvSpPr txBox="1"/>
          <p:nvPr/>
        </p:nvSpPr>
        <p:spPr>
          <a:xfrm>
            <a:off x="1735857" y="5190373"/>
            <a:ext cx="261717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0" cap="none" spc="0" normalizeH="0" baseline="0" noProof="0">
                <a:ln>
                  <a:noFill/>
                </a:ln>
                <a:solidFill>
                  <a:srgbClr val="024E43"/>
                </a:solidFill>
                <a:effectLst/>
                <a:uLnTx/>
                <a:uFillTx/>
                <a:latin typeface="Calibri" panose="020F0502020204030204"/>
                <a:ea typeface="+mn-ea"/>
                <a:cs typeface="Calibri" panose="020F0502020204030204"/>
              </a:rPr>
              <a:t>Environmental requirements driving unprecedented levels of investment over next 30 years</a:t>
            </a:r>
            <a:endParaRPr kumimoji="0" lang="en-US" sz="1600" b="1" i="0" u="none" strike="noStrike" kern="0" cap="none" spc="0" normalizeH="0" baseline="0" noProof="0">
              <a:ln>
                <a:noFill/>
              </a:ln>
              <a:solidFill>
                <a:srgbClr val="024E43"/>
              </a:solidFill>
              <a:effectLst/>
              <a:uLnTx/>
              <a:uFillTx/>
              <a:latin typeface="Calibri" panose="020F0502020204030204"/>
              <a:ea typeface="+mn-ea"/>
              <a:cs typeface="Calibri" panose="020F0502020204030204"/>
            </a:endParaRPr>
          </a:p>
        </p:txBody>
      </p:sp>
      <p:sp>
        <p:nvSpPr>
          <p:cNvPr id="36" name="Teardrop 35"/>
          <p:cNvSpPr/>
          <p:nvPr/>
        </p:nvSpPr>
        <p:spPr>
          <a:xfrm rot="2700000">
            <a:off x="258358" y="1198979"/>
            <a:ext cx="1224000" cy="1224000"/>
          </a:xfrm>
          <a:prstGeom prst="teardrop">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eardrop 36"/>
          <p:cNvSpPr/>
          <p:nvPr/>
        </p:nvSpPr>
        <p:spPr>
          <a:xfrm rot="2700000">
            <a:off x="258358" y="2502254"/>
            <a:ext cx="1224000" cy="1224000"/>
          </a:xfrm>
          <a:prstGeom prst="teardrop">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ardrop 37"/>
          <p:cNvSpPr/>
          <p:nvPr/>
        </p:nvSpPr>
        <p:spPr>
          <a:xfrm rot="2700000">
            <a:off x="258358" y="3805529"/>
            <a:ext cx="1224000" cy="1224000"/>
          </a:xfrm>
          <a:prstGeom prst="teardrop">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Teardrop 38"/>
          <p:cNvSpPr/>
          <p:nvPr/>
        </p:nvSpPr>
        <p:spPr>
          <a:xfrm rot="2700000">
            <a:off x="258358" y="5108804"/>
            <a:ext cx="1224000" cy="1224000"/>
          </a:xfrm>
          <a:prstGeom prst="teardrop">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TextBox 39"/>
          <p:cNvSpPr txBox="1"/>
          <p:nvPr/>
        </p:nvSpPr>
        <p:spPr>
          <a:xfrm>
            <a:off x="319321" y="1510630"/>
            <a:ext cx="1224000"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3E088"/>
                </a:solidFill>
                <a:effectLst/>
                <a:uLnTx/>
                <a:uFillTx/>
                <a:latin typeface="Calibri" panose="020F0502020204030204"/>
                <a:ea typeface="+mn-ea"/>
                <a:cs typeface="+mn-cs"/>
              </a:rPr>
              <a:t>A growing population</a:t>
            </a:r>
          </a:p>
        </p:txBody>
      </p:sp>
      <p:sp>
        <p:nvSpPr>
          <p:cNvPr id="41" name="TextBox 40"/>
          <p:cNvSpPr txBox="1"/>
          <p:nvPr/>
        </p:nvSpPr>
        <p:spPr>
          <a:xfrm>
            <a:off x="319321" y="2816820"/>
            <a:ext cx="1224000"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3E088"/>
                </a:solidFill>
                <a:effectLst/>
                <a:uLnTx/>
                <a:uFillTx/>
                <a:latin typeface="Calibri" panose="020F0502020204030204"/>
                <a:ea typeface="+mn-ea"/>
                <a:cs typeface="+mn-cs"/>
              </a:rPr>
              <a:t>Climate change</a:t>
            </a:r>
          </a:p>
        </p:txBody>
      </p:sp>
      <p:sp>
        <p:nvSpPr>
          <p:cNvPr id="42" name="TextBox 41"/>
          <p:cNvSpPr txBox="1"/>
          <p:nvPr/>
        </p:nvSpPr>
        <p:spPr>
          <a:xfrm>
            <a:off x="319321" y="4063712"/>
            <a:ext cx="1418772"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3E088"/>
                </a:solidFill>
                <a:effectLst/>
                <a:uLnTx/>
                <a:uFillTx/>
                <a:latin typeface="Calibri" panose="020F0502020204030204"/>
                <a:ea typeface="+mn-ea"/>
                <a:cs typeface="+mn-cs"/>
              </a:rPr>
              <a:t>Diverse communities</a:t>
            </a:r>
          </a:p>
        </p:txBody>
      </p:sp>
      <p:sp>
        <p:nvSpPr>
          <p:cNvPr id="43" name="TextBox 42"/>
          <p:cNvSpPr txBox="1"/>
          <p:nvPr/>
        </p:nvSpPr>
        <p:spPr>
          <a:xfrm>
            <a:off x="319321" y="5423153"/>
            <a:ext cx="1374762"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3E088"/>
                </a:solidFill>
                <a:effectLst/>
                <a:uLnTx/>
                <a:uFillTx/>
                <a:latin typeface="Calibri" panose="020F0502020204030204"/>
                <a:ea typeface="+mn-ea"/>
                <a:cs typeface="+mn-cs"/>
              </a:rPr>
              <a:t>Growing expectations</a:t>
            </a:r>
          </a:p>
        </p:txBody>
      </p:sp>
      <p:pic>
        <p:nvPicPr>
          <p:cNvPr id="2" name="Picture 1">
            <a:extLst>
              <a:ext uri="{FF2B5EF4-FFF2-40B4-BE49-F238E27FC236}">
                <a16:creationId xmlns:a16="http://schemas.microsoft.com/office/drawing/2014/main" id="{904DEF2E-667A-EAFE-D939-E865D4FAB6E9}"/>
              </a:ext>
            </a:extLst>
          </p:cNvPr>
          <p:cNvPicPr>
            <a:picLocks noChangeAspect="1"/>
          </p:cNvPicPr>
          <p:nvPr/>
        </p:nvPicPr>
        <p:blipFill>
          <a:blip r:embed="rId4"/>
          <a:stretch>
            <a:fillRect/>
          </a:stretch>
        </p:blipFill>
        <p:spPr>
          <a:xfrm>
            <a:off x="4300002" y="874832"/>
            <a:ext cx="3261938" cy="2259362"/>
          </a:xfrm>
          <a:prstGeom prst="rect">
            <a:avLst/>
          </a:prstGeom>
        </p:spPr>
      </p:pic>
      <p:pic>
        <p:nvPicPr>
          <p:cNvPr id="8" name="Picture 7">
            <a:extLst>
              <a:ext uri="{FF2B5EF4-FFF2-40B4-BE49-F238E27FC236}">
                <a16:creationId xmlns:a16="http://schemas.microsoft.com/office/drawing/2014/main" id="{D48D8AA2-A40D-0523-6313-ED9D32DF4C32}"/>
              </a:ext>
            </a:extLst>
          </p:cNvPr>
          <p:cNvPicPr>
            <a:picLocks noChangeAspect="1"/>
          </p:cNvPicPr>
          <p:nvPr/>
        </p:nvPicPr>
        <p:blipFill>
          <a:blip r:embed="rId5"/>
          <a:stretch>
            <a:fillRect/>
          </a:stretch>
        </p:blipFill>
        <p:spPr>
          <a:xfrm>
            <a:off x="6356792" y="1954932"/>
            <a:ext cx="3494015" cy="3284924"/>
          </a:xfrm>
          <a:prstGeom prst="rect">
            <a:avLst/>
          </a:prstGeom>
        </p:spPr>
      </p:pic>
      <p:pic>
        <p:nvPicPr>
          <p:cNvPr id="5" name="Picture 4">
            <a:extLst>
              <a:ext uri="{FF2B5EF4-FFF2-40B4-BE49-F238E27FC236}">
                <a16:creationId xmlns:a16="http://schemas.microsoft.com/office/drawing/2014/main" id="{B2B3B804-BDB7-6EDF-1C7E-92C2D2B304B9}"/>
              </a:ext>
            </a:extLst>
          </p:cNvPr>
          <p:cNvPicPr>
            <a:picLocks noChangeAspect="1"/>
          </p:cNvPicPr>
          <p:nvPr/>
        </p:nvPicPr>
        <p:blipFill>
          <a:blip r:embed="rId6"/>
          <a:srcRect r="2964"/>
          <a:stretch/>
        </p:blipFill>
        <p:spPr>
          <a:xfrm>
            <a:off x="4347911" y="3879906"/>
            <a:ext cx="3670392" cy="2763032"/>
          </a:xfrm>
          <a:prstGeom prst="rect">
            <a:avLst/>
          </a:prstGeom>
        </p:spPr>
      </p:pic>
      <p:pic>
        <p:nvPicPr>
          <p:cNvPr id="4" name="Picture 3">
            <a:extLst>
              <a:ext uri="{FF2B5EF4-FFF2-40B4-BE49-F238E27FC236}">
                <a16:creationId xmlns:a16="http://schemas.microsoft.com/office/drawing/2014/main" id="{C46E3BB1-8038-E595-4BBB-04FC66D5D51D}"/>
              </a:ext>
            </a:extLst>
          </p:cNvPr>
          <p:cNvPicPr>
            <a:picLocks noChangeAspect="1"/>
          </p:cNvPicPr>
          <p:nvPr/>
        </p:nvPicPr>
        <p:blipFill>
          <a:blip r:embed="rId7"/>
          <a:stretch>
            <a:fillRect/>
          </a:stretch>
        </p:blipFill>
        <p:spPr>
          <a:xfrm>
            <a:off x="8370364" y="4147606"/>
            <a:ext cx="3705760" cy="2551093"/>
          </a:xfrm>
          <a:prstGeom prst="rect">
            <a:avLst/>
          </a:prstGeom>
        </p:spPr>
      </p:pic>
    </p:spTree>
    <p:extLst>
      <p:ext uri="{BB962C8B-B14F-4D97-AF65-F5344CB8AC3E}">
        <p14:creationId xmlns:p14="http://schemas.microsoft.com/office/powerpoint/2010/main" val="41458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C8F5B-8D37-4E72-10BA-6B919E23691B}"/>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4C5B904F-C932-B423-1DA7-ADB5558D63F0}"/>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prstClr val="white"/>
                </a:solidFill>
                <a:effectLst/>
                <a:uLnTx/>
                <a:uFillTx/>
                <a:latin typeface="Calibri" panose="020F0502020204030204"/>
                <a:ea typeface="+mn-ea"/>
                <a:cs typeface="+mn-cs"/>
              </a:rPr>
              <a:t>Our Challenge</a:t>
            </a:r>
            <a:endParaRPr kumimoji="0" sz="3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raphic 1" descr="Scales of justice with solid fill">
            <a:extLst>
              <a:ext uri="{FF2B5EF4-FFF2-40B4-BE49-F238E27FC236}">
                <a16:creationId xmlns:a16="http://schemas.microsoft.com/office/drawing/2014/main" id="{49EED0BD-DEA6-CF94-2EF0-C8A9A4BC9B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2917" y="2218871"/>
            <a:ext cx="2314726" cy="2314726"/>
          </a:xfrm>
          <a:prstGeom prst="rect">
            <a:avLst/>
          </a:prstGeom>
        </p:spPr>
      </p:pic>
      <p:sp>
        <p:nvSpPr>
          <p:cNvPr id="11" name="Rectangle 10">
            <a:extLst>
              <a:ext uri="{FF2B5EF4-FFF2-40B4-BE49-F238E27FC236}">
                <a16:creationId xmlns:a16="http://schemas.microsoft.com/office/drawing/2014/main" id="{4F0180E9-6B98-AC0D-2BE8-05715DED45D0}"/>
              </a:ext>
            </a:extLst>
          </p:cNvPr>
          <p:cNvSpPr/>
          <p:nvPr/>
        </p:nvSpPr>
        <p:spPr>
          <a:xfrm>
            <a:off x="594360" y="1201789"/>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Supporting the growth of the North West</a:t>
            </a:r>
          </a:p>
        </p:txBody>
      </p:sp>
      <p:sp>
        <p:nvSpPr>
          <p:cNvPr id="12" name="Rectangle 11">
            <a:extLst>
              <a:ext uri="{FF2B5EF4-FFF2-40B4-BE49-F238E27FC236}">
                <a16:creationId xmlns:a16="http://schemas.microsoft.com/office/drawing/2014/main" id="{0DCF7AE0-913A-D875-83D3-6336B4A34221}"/>
              </a:ext>
            </a:extLst>
          </p:cNvPr>
          <p:cNvSpPr/>
          <p:nvPr/>
        </p:nvSpPr>
        <p:spPr>
          <a:xfrm>
            <a:off x="594360" y="2228015"/>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Improve service resilience</a:t>
            </a:r>
          </a:p>
        </p:txBody>
      </p:sp>
      <p:sp>
        <p:nvSpPr>
          <p:cNvPr id="13" name="Rectangle 12">
            <a:extLst>
              <a:ext uri="{FF2B5EF4-FFF2-40B4-BE49-F238E27FC236}">
                <a16:creationId xmlns:a16="http://schemas.microsoft.com/office/drawing/2014/main" id="{4428E316-7120-3E10-05DF-CFA56BFE8E8B}"/>
              </a:ext>
            </a:extLst>
          </p:cNvPr>
          <p:cNvSpPr/>
          <p:nvPr/>
        </p:nvSpPr>
        <p:spPr>
          <a:xfrm>
            <a:off x="594360" y="3254241"/>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Meeting customer expectations</a:t>
            </a:r>
          </a:p>
        </p:txBody>
      </p:sp>
      <p:sp>
        <p:nvSpPr>
          <p:cNvPr id="14" name="Rectangle 13">
            <a:extLst>
              <a:ext uri="{FF2B5EF4-FFF2-40B4-BE49-F238E27FC236}">
                <a16:creationId xmlns:a16="http://schemas.microsoft.com/office/drawing/2014/main" id="{3B237EED-2FB8-2C6F-89DB-9814B331119A}"/>
              </a:ext>
            </a:extLst>
          </p:cNvPr>
          <p:cNvSpPr/>
          <p:nvPr/>
        </p:nvSpPr>
        <p:spPr>
          <a:xfrm>
            <a:off x="594360" y="4280467"/>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Delivering regulatory expectations</a:t>
            </a:r>
          </a:p>
        </p:txBody>
      </p:sp>
      <p:sp>
        <p:nvSpPr>
          <p:cNvPr id="17" name="Rectangle 16">
            <a:extLst>
              <a:ext uri="{FF2B5EF4-FFF2-40B4-BE49-F238E27FC236}">
                <a16:creationId xmlns:a16="http://schemas.microsoft.com/office/drawing/2014/main" id="{77F3CDFC-8A7D-0EF7-BA3E-630A33EFA034}"/>
              </a:ext>
            </a:extLst>
          </p:cNvPr>
          <p:cNvSpPr/>
          <p:nvPr/>
        </p:nvSpPr>
        <p:spPr>
          <a:xfrm>
            <a:off x="7821168" y="1201789"/>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Operating sustainably</a:t>
            </a:r>
          </a:p>
        </p:txBody>
      </p:sp>
      <p:sp>
        <p:nvSpPr>
          <p:cNvPr id="18" name="Rectangle 17">
            <a:extLst>
              <a:ext uri="{FF2B5EF4-FFF2-40B4-BE49-F238E27FC236}">
                <a16:creationId xmlns:a16="http://schemas.microsoft.com/office/drawing/2014/main" id="{C7F6F302-E4A8-05BD-8C0F-C1BD332B1924}"/>
              </a:ext>
            </a:extLst>
          </p:cNvPr>
          <p:cNvSpPr/>
          <p:nvPr/>
        </p:nvSpPr>
        <p:spPr>
          <a:xfrm>
            <a:off x="7821168" y="2218871"/>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Keeping the bill affordable</a:t>
            </a:r>
          </a:p>
        </p:txBody>
      </p:sp>
      <p:sp>
        <p:nvSpPr>
          <p:cNvPr id="19" name="Rectangle 18">
            <a:extLst>
              <a:ext uri="{FF2B5EF4-FFF2-40B4-BE49-F238E27FC236}">
                <a16:creationId xmlns:a16="http://schemas.microsoft.com/office/drawing/2014/main" id="{BAE1CA18-8AA6-CE86-5C88-1B995277FADE}"/>
              </a:ext>
            </a:extLst>
          </p:cNvPr>
          <p:cNvSpPr/>
          <p:nvPr/>
        </p:nvSpPr>
        <p:spPr>
          <a:xfrm>
            <a:off x="7821168" y="3245097"/>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Investability</a:t>
            </a:r>
            <a:endParaRPr lang="en-GB" dirty="0"/>
          </a:p>
        </p:txBody>
      </p:sp>
      <p:sp>
        <p:nvSpPr>
          <p:cNvPr id="22" name="Rectangle 21">
            <a:extLst>
              <a:ext uri="{FF2B5EF4-FFF2-40B4-BE49-F238E27FC236}">
                <a16:creationId xmlns:a16="http://schemas.microsoft.com/office/drawing/2014/main" id="{89A7CFF1-77D0-9FF8-F280-FFCB327A4694}"/>
              </a:ext>
            </a:extLst>
          </p:cNvPr>
          <p:cNvSpPr/>
          <p:nvPr/>
        </p:nvSpPr>
        <p:spPr>
          <a:xfrm>
            <a:off x="594360" y="5306693"/>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Timeframes</a:t>
            </a:r>
          </a:p>
        </p:txBody>
      </p:sp>
      <p:sp>
        <p:nvSpPr>
          <p:cNvPr id="23" name="Rectangle 22">
            <a:extLst>
              <a:ext uri="{FF2B5EF4-FFF2-40B4-BE49-F238E27FC236}">
                <a16:creationId xmlns:a16="http://schemas.microsoft.com/office/drawing/2014/main" id="{8A7C0283-E433-7697-94B4-E93495ACFDA3}"/>
              </a:ext>
            </a:extLst>
          </p:cNvPr>
          <p:cNvSpPr/>
          <p:nvPr/>
        </p:nvSpPr>
        <p:spPr>
          <a:xfrm>
            <a:off x="7821168" y="5315837"/>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Deliverability</a:t>
            </a:r>
          </a:p>
        </p:txBody>
      </p:sp>
      <p:sp>
        <p:nvSpPr>
          <p:cNvPr id="24" name="Rectangle 23">
            <a:extLst>
              <a:ext uri="{FF2B5EF4-FFF2-40B4-BE49-F238E27FC236}">
                <a16:creationId xmlns:a16="http://schemas.microsoft.com/office/drawing/2014/main" id="{F8E79B94-4468-E689-9074-4BEABF78E928}"/>
              </a:ext>
            </a:extLst>
          </p:cNvPr>
          <p:cNvSpPr/>
          <p:nvPr/>
        </p:nvSpPr>
        <p:spPr>
          <a:xfrm>
            <a:off x="7821168" y="4289611"/>
            <a:ext cx="3685032" cy="896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Delivering Net Zero objectives</a:t>
            </a:r>
          </a:p>
        </p:txBody>
      </p:sp>
    </p:spTree>
    <p:extLst>
      <p:ext uri="{BB962C8B-B14F-4D97-AF65-F5344CB8AC3E}">
        <p14:creationId xmlns:p14="http://schemas.microsoft.com/office/powerpoint/2010/main" val="230167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4"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39C32-8A9C-D68D-7BFF-130629535468}"/>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4E117720-7BEC-A1C7-9ED3-A376CE8912CB}"/>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prstClr val="white"/>
                </a:solidFill>
                <a:effectLst/>
                <a:uLnTx/>
                <a:uFillTx/>
                <a:latin typeface="Calibri" panose="020F0502020204030204"/>
                <a:ea typeface="+mn-ea"/>
                <a:cs typeface="+mn-cs"/>
              </a:rPr>
              <a:t>Regulatory Challenges</a:t>
            </a:r>
            <a:endParaRPr kumimoji="0" sz="3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C0EFB72-95B4-217A-0EF7-B3CD09DEC887}"/>
              </a:ext>
            </a:extLst>
          </p:cNvPr>
          <p:cNvSpPr/>
          <p:nvPr/>
        </p:nvSpPr>
        <p:spPr>
          <a:xfrm>
            <a:off x="278634" y="896113"/>
            <a:ext cx="4939674" cy="5705856"/>
          </a:xfrm>
          <a:prstGeom prst="rect">
            <a:avLst/>
          </a:prstGeom>
          <a:solidFill>
            <a:srgbClr val="DBD9D6"/>
          </a:solid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rtlCol="0" anchor="t"/>
          <a:lstStyle/>
          <a:p>
            <a:pPr marL="0" marR="0" lvl="1"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008542"/>
                </a:solidFill>
                <a:effectLst/>
                <a:uLnTx/>
                <a:uFillTx/>
                <a:latin typeface="Calibri" panose="020F0502020204030204"/>
                <a:ea typeface="+mn-ea"/>
                <a:cs typeface="+mn-cs"/>
              </a:rPr>
              <a:t>Regulatory regimes create challenges and tension….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024E43"/>
                </a:solidFill>
                <a:effectLst/>
                <a:uLnTx/>
                <a:uFillTx/>
                <a:latin typeface="Calibri" panose="020F0502020204030204"/>
                <a:ea typeface="+mn-ea"/>
                <a:cs typeface="+mn-cs"/>
              </a:rPr>
              <a:t>5-year settlements can stifle long-term planning and solutions that take longer than 5 years to deliver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024E43"/>
                </a:solidFill>
                <a:effectLst/>
                <a:uLnTx/>
                <a:uFillTx/>
                <a:latin typeface="Calibri" panose="020F0502020204030204"/>
                <a:ea typeface="+mn-ea"/>
                <a:cs typeface="+mn-cs"/>
              </a:rPr>
              <a:t>Multiple regulators with conflicting views can result in mal-aligned regulatory commitments</a:t>
            </a: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rPr>
              <a:t>They like certainty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dirty="0">
                <a:solidFill>
                  <a:srgbClr val="024E43"/>
                </a:solidFill>
                <a:latin typeface="Calibri" panose="020F0502020204030204"/>
              </a:rPr>
              <a:t>There is a lack of information on the costs and effectiveness of alternative strategies (such as Nature-based solutions)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dirty="0">
                <a:solidFill>
                  <a:srgbClr val="024E43"/>
                </a:solidFill>
                <a:latin typeface="Calibri" panose="020F0502020204030204"/>
              </a:rPr>
              <a:t>Incentivisation (and penalty) mechanisms are punitive and can drive the wrong behaviour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dirty="0">
                <a:solidFill>
                  <a:srgbClr val="024E43"/>
                </a:solidFill>
                <a:latin typeface="Calibri" panose="020F0502020204030204"/>
              </a:rPr>
              <a:t>But there are indications that things are changing….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5CC8158-BF8F-BB83-CD35-5EF1A93365C0}"/>
              </a:ext>
            </a:extLst>
          </p:cNvPr>
          <p:cNvSpPr txBox="1"/>
          <p:nvPr/>
        </p:nvSpPr>
        <p:spPr>
          <a:xfrm>
            <a:off x="5779008" y="1746504"/>
            <a:ext cx="5577840" cy="3693319"/>
          </a:xfrm>
          <a:prstGeom prst="rect">
            <a:avLst/>
          </a:prstGeom>
          <a:noFill/>
        </p:spPr>
        <p:txBody>
          <a:bodyPr wrap="square" rtlCol="0">
            <a:spAutoFit/>
          </a:bodyPr>
          <a:lstStyle/>
          <a:p>
            <a:r>
              <a:rPr lang="en-GB" dirty="0"/>
              <a:t>This can result in investment decisions favouring solutions that have certainty in delivery, in the time frame permitted, that maximise incentives (or minimise penalties). </a:t>
            </a:r>
          </a:p>
          <a:p>
            <a:endParaRPr lang="en-GB" dirty="0"/>
          </a:p>
          <a:p>
            <a:endParaRPr lang="en-GB" dirty="0"/>
          </a:p>
          <a:p>
            <a:r>
              <a:rPr lang="en-GB" dirty="0"/>
              <a:t>This often incentivises short cycle investment decisions rather than cheapest whole life cost or best value solutions.</a:t>
            </a:r>
          </a:p>
          <a:p>
            <a:endParaRPr lang="en-GB" dirty="0"/>
          </a:p>
          <a:p>
            <a:endParaRPr lang="en-GB" dirty="0"/>
          </a:p>
          <a:p>
            <a:r>
              <a:rPr lang="en-GB" dirty="0"/>
              <a:t>And yet there is hope….</a:t>
            </a:r>
          </a:p>
          <a:p>
            <a:endParaRPr lang="en-GB" dirty="0"/>
          </a:p>
        </p:txBody>
      </p:sp>
    </p:spTree>
    <p:extLst>
      <p:ext uri="{BB962C8B-B14F-4D97-AF65-F5344CB8AC3E}">
        <p14:creationId xmlns:p14="http://schemas.microsoft.com/office/powerpoint/2010/main" val="224256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2B09B-7FC2-EDD8-D896-67579D911F40}"/>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AF13B8D5-4A29-AF59-2D09-DBC12EF4C735}"/>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lang="en-GB" sz="3400" b="1" dirty="0">
                <a:solidFill>
                  <a:srgbClr val="FFFFFF"/>
                </a:solidFill>
                <a:latin typeface="Calibri" panose="020F0502020204030204"/>
              </a:rPr>
              <a:t>Regulatory opportunities</a:t>
            </a:r>
            <a:endParaRPr sz="3400" b="1" dirty="0">
              <a:solidFill>
                <a:srgbClr val="FFFFFF"/>
              </a:solidFill>
              <a:latin typeface="Calibri" panose="020F0502020204030204"/>
            </a:endParaRPr>
          </a:p>
        </p:txBody>
      </p:sp>
      <p:sp>
        <p:nvSpPr>
          <p:cNvPr id="3" name="Rectangle 2">
            <a:extLst>
              <a:ext uri="{FF2B5EF4-FFF2-40B4-BE49-F238E27FC236}">
                <a16:creationId xmlns:a16="http://schemas.microsoft.com/office/drawing/2014/main" id="{6C428D54-6640-D809-74D8-F9B48FC93B8A}"/>
              </a:ext>
            </a:extLst>
          </p:cNvPr>
          <p:cNvSpPr/>
          <p:nvPr/>
        </p:nvSpPr>
        <p:spPr>
          <a:xfrm>
            <a:off x="5334000" y="720279"/>
            <a:ext cx="6858000" cy="613772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337774-0E1D-C8C0-D533-A55D778821CF}"/>
              </a:ext>
            </a:extLst>
          </p:cNvPr>
          <p:cNvSpPr txBox="1"/>
          <p:nvPr/>
        </p:nvSpPr>
        <p:spPr>
          <a:xfrm>
            <a:off x="5712194" y="827771"/>
            <a:ext cx="6110998" cy="6370975"/>
          </a:xfrm>
          <a:prstGeom prst="rect">
            <a:avLst/>
          </a:prstGeom>
          <a:noFill/>
        </p:spPr>
        <p:txBody>
          <a:bodyPr wrap="square" rtlCol="0">
            <a:spAutoFit/>
          </a:bodyPr>
          <a:lstStyle/>
          <a:p>
            <a:pPr marL="0" lvl="0" indent="0">
              <a:spcAft>
                <a:spcPts val="1200"/>
              </a:spcAft>
              <a:buFontTx/>
              <a:buNone/>
              <a:defRPr/>
            </a:pPr>
            <a:r>
              <a:rPr lang="en-GB" sz="2000" b="1" dirty="0">
                <a:solidFill>
                  <a:srgbClr val="008542"/>
                </a:solidFill>
                <a:latin typeface="Calibri" panose="020F0502020204030204"/>
              </a:rPr>
              <a:t>Biodiversity Performance Commitment:</a:t>
            </a:r>
          </a:p>
          <a:p>
            <a:pPr marL="0" lvl="0" indent="0">
              <a:spcAft>
                <a:spcPts val="1200"/>
              </a:spcAft>
              <a:buFontTx/>
              <a:buNone/>
              <a:defRPr/>
            </a:pPr>
            <a:endParaRPr lang="en-GB" sz="2000" b="1" dirty="0">
              <a:solidFill>
                <a:srgbClr val="008542"/>
              </a:solidFill>
              <a:latin typeface="Calibri" panose="020F0502020204030204"/>
            </a:endParaRPr>
          </a:p>
          <a:p>
            <a:pPr marL="285750" indent="-285750">
              <a:spcAft>
                <a:spcPts val="1200"/>
              </a:spcAft>
              <a:buFont typeface="Arial" panose="020B0604020202020204" pitchFamily="34" charset="0"/>
              <a:buChar char="•"/>
              <a:defRPr/>
            </a:pPr>
            <a:r>
              <a:rPr lang="en-GB" kern="0" dirty="0">
                <a:solidFill>
                  <a:srgbClr val="024E43"/>
                </a:solidFill>
                <a:latin typeface="Calibri" panose="020F0502020204030204"/>
              </a:rPr>
              <a:t>Aims to incentivise water companies to conserve and enhance biodiversity in the exercise of its functions. ​</a:t>
            </a:r>
          </a:p>
          <a:p>
            <a:pPr marL="285750" indent="-285750">
              <a:spcAft>
                <a:spcPts val="1200"/>
              </a:spcAft>
              <a:buFont typeface="Arial" panose="020B0604020202020204" pitchFamily="34" charset="0"/>
              <a:buChar char="•"/>
              <a:defRPr/>
            </a:pPr>
            <a:r>
              <a:rPr lang="en-GB" kern="0" dirty="0">
                <a:solidFill>
                  <a:srgbClr val="024E43"/>
                </a:solidFill>
                <a:latin typeface="Calibri" panose="020F0502020204030204"/>
              </a:rPr>
              <a:t>Measures the net change in the number of biodiversity units on nominated land per 100km2 of land in the company's area​</a:t>
            </a:r>
          </a:p>
          <a:p>
            <a:pPr marL="285750" indent="-285750">
              <a:spcAft>
                <a:spcPts val="1200"/>
              </a:spcAft>
              <a:buFont typeface="Arial" panose="020B0604020202020204" pitchFamily="34" charset="0"/>
              <a:buChar char="•"/>
              <a:defRPr/>
            </a:pPr>
            <a:r>
              <a:rPr lang="en-GB" kern="0" dirty="0">
                <a:solidFill>
                  <a:srgbClr val="024E43"/>
                </a:solidFill>
                <a:latin typeface="Calibri" panose="020F0502020204030204"/>
              </a:rPr>
              <a:t>Units are via surveys every 4 years, measured using Defra’s Statutory Metric Tool ​</a:t>
            </a:r>
          </a:p>
          <a:p>
            <a:pPr marL="285750" indent="-285750">
              <a:spcAft>
                <a:spcPts val="1200"/>
              </a:spcAft>
              <a:buFont typeface="Arial" panose="020B0604020202020204" pitchFamily="34" charset="0"/>
              <a:buChar char="•"/>
              <a:defRPr/>
            </a:pPr>
            <a:r>
              <a:rPr lang="en-GB" kern="0" dirty="0">
                <a:solidFill>
                  <a:srgbClr val="024E43"/>
                </a:solidFill>
                <a:latin typeface="Calibri" panose="020F0502020204030204"/>
              </a:rPr>
              <a:t>Nominated land can be company owned land as well as other land where habitat is improved via water company activity </a:t>
            </a:r>
          </a:p>
          <a:p>
            <a:pPr marL="285750" indent="-285750">
              <a:spcAft>
                <a:spcPts val="1200"/>
              </a:spcAft>
              <a:buFont typeface="Arial" panose="020B0604020202020204" pitchFamily="34" charset="0"/>
              <a:buChar char="•"/>
              <a:defRPr/>
            </a:pPr>
            <a:r>
              <a:rPr lang="en-GB" b="1" kern="0" dirty="0">
                <a:solidFill>
                  <a:srgbClr val="024E43"/>
                </a:solidFill>
                <a:latin typeface="Calibri" panose="020F0502020204030204"/>
              </a:rPr>
              <a:t>Units are incentivised at £28k </a:t>
            </a:r>
            <a:r>
              <a:rPr lang="en-GB" kern="0" dirty="0">
                <a:solidFill>
                  <a:srgbClr val="024E43"/>
                </a:solidFill>
                <a:latin typeface="Calibri" panose="020F0502020204030204"/>
              </a:rPr>
              <a:t>– once a minimum threshold has been achieved above a baseline assessment. The total potential prize is approx. </a:t>
            </a:r>
            <a:r>
              <a:rPr lang="en-GB" b="1" kern="0" dirty="0">
                <a:solidFill>
                  <a:srgbClr val="024E43"/>
                </a:solidFill>
                <a:latin typeface="Calibri" panose="020F0502020204030204"/>
              </a:rPr>
              <a:t>£20m per annum </a:t>
            </a:r>
            <a:r>
              <a:rPr lang="en-GB" kern="0" dirty="0">
                <a:solidFill>
                  <a:srgbClr val="024E43"/>
                </a:solidFill>
                <a:latin typeface="Calibri" panose="020F0502020204030204"/>
              </a:rPr>
              <a:t>in year 4 and 5 of this asset management period.</a:t>
            </a:r>
          </a:p>
          <a:p>
            <a:pPr marL="285750" indent="-285750">
              <a:spcAft>
                <a:spcPts val="1200"/>
              </a:spcAft>
              <a:buFont typeface="Arial" panose="020B0604020202020204" pitchFamily="34" charset="0"/>
              <a:buChar char="•"/>
              <a:defRPr/>
            </a:pPr>
            <a:endParaRPr lang="en-GB" kern="0" dirty="0">
              <a:solidFill>
                <a:srgbClr val="024E43"/>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BAF91B1-F444-CFAE-93E1-630AA1F8E9C5}"/>
              </a:ext>
            </a:extLst>
          </p:cNvPr>
          <p:cNvSpPr txBox="1"/>
          <p:nvPr/>
        </p:nvSpPr>
        <p:spPr>
          <a:xfrm>
            <a:off x="292850" y="907636"/>
            <a:ext cx="4924082" cy="5632311"/>
          </a:xfrm>
          <a:prstGeom prst="rect">
            <a:avLst/>
          </a:prstGeom>
          <a:noFill/>
        </p:spPr>
        <p:txBody>
          <a:bodyPr wrap="square" rtlCol="0">
            <a:spAutoFit/>
          </a:bodyPr>
          <a:lstStyle/>
          <a:p>
            <a:r>
              <a:rPr lang="en-GB" dirty="0"/>
              <a:t>Regulators (at least in the water sector) are becoming more aware of the challenges of climate change and the opportunities that nature-based solutions can deliver. </a:t>
            </a:r>
          </a:p>
          <a:p>
            <a:endParaRPr lang="en-GB" dirty="0"/>
          </a:p>
          <a:p>
            <a:r>
              <a:rPr lang="en-GB" dirty="0"/>
              <a:t>They are also increasingly taking a longer term view of investment plans.</a:t>
            </a:r>
          </a:p>
          <a:p>
            <a:endParaRPr lang="en-GB" dirty="0"/>
          </a:p>
          <a:p>
            <a:r>
              <a:rPr lang="en-GB" dirty="0"/>
              <a:t>At PR24 (for the period 2025-2030) Ofwat, for the first time, explicitly funded:</a:t>
            </a:r>
          </a:p>
          <a:p>
            <a:endParaRPr lang="en-GB" dirty="0"/>
          </a:p>
          <a:p>
            <a:pPr marL="285750" indent="-285750">
              <a:buFont typeface="Arial" panose="020B0604020202020204" pitchFamily="34" charset="0"/>
              <a:buChar char="•"/>
            </a:pPr>
            <a:r>
              <a:rPr lang="en-GB" dirty="0"/>
              <a:t>Climate change adaptation</a:t>
            </a:r>
          </a:p>
          <a:p>
            <a:pPr marL="285750" indent="-285750">
              <a:buFont typeface="Arial" panose="020B0604020202020204" pitchFamily="34" charset="0"/>
              <a:buChar char="•"/>
            </a:pPr>
            <a:r>
              <a:rPr lang="en-GB" dirty="0"/>
              <a:t>Sustainable solutions to address rainwater</a:t>
            </a:r>
          </a:p>
          <a:p>
            <a:pPr marL="285750" indent="-285750">
              <a:buFont typeface="Arial" panose="020B0604020202020204" pitchFamily="34" charset="0"/>
              <a:buChar char="•"/>
            </a:pPr>
            <a:r>
              <a:rPr lang="en-GB" dirty="0"/>
              <a:t>Net Zero enhancements, and</a:t>
            </a:r>
          </a:p>
          <a:p>
            <a:pPr marL="285750" indent="-285750">
              <a:buFont typeface="Arial" panose="020B0604020202020204" pitchFamily="34" charset="0"/>
              <a:buChar char="•"/>
            </a:pPr>
            <a:r>
              <a:rPr lang="en-GB" dirty="0"/>
              <a:t>Incentivisation of Biodiversity credit creation</a:t>
            </a:r>
          </a:p>
          <a:p>
            <a:pPr marL="285750" indent="-285750">
              <a:buFont typeface="Arial" panose="020B0604020202020204" pitchFamily="34" charset="0"/>
              <a:buChar char="•"/>
            </a:pPr>
            <a:endParaRPr lang="en-GB" dirty="0"/>
          </a:p>
          <a:p>
            <a:r>
              <a:rPr lang="en-GB" dirty="0"/>
              <a:t>They also supported sector wide research and trials into Mainstreaming Nature-based Solutions, with a view that this will influence future submissions.</a:t>
            </a:r>
          </a:p>
        </p:txBody>
      </p:sp>
    </p:spTree>
    <p:extLst>
      <p:ext uri="{BB962C8B-B14F-4D97-AF65-F5344CB8AC3E}">
        <p14:creationId xmlns:p14="http://schemas.microsoft.com/office/powerpoint/2010/main" val="2775612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EF35E-31E3-E185-5D3B-8A9BE0C99204}"/>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C2404017-BA12-D5DA-798D-DC72BBBCEF67}"/>
              </a:ext>
            </a:extLst>
          </p:cNvPr>
          <p:cNvSpPr/>
          <p:nvPr/>
        </p:nvSpPr>
        <p:spPr>
          <a:xfrm>
            <a:off x="0" y="0"/>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lang="en-GB" sz="3400" b="1" dirty="0">
                <a:solidFill>
                  <a:prstClr val="white"/>
                </a:solidFill>
                <a:latin typeface="Calibri" panose="020F0502020204030204"/>
              </a:rPr>
              <a:t>Best value assessment</a:t>
            </a:r>
            <a:endParaRPr kumimoji="0" sz="3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52E4B29-5C55-7F38-BB94-23C73606C31C}"/>
              </a:ext>
            </a:extLst>
          </p:cNvPr>
          <p:cNvPicPr>
            <a:picLocks noChangeAspect="1"/>
          </p:cNvPicPr>
          <p:nvPr/>
        </p:nvPicPr>
        <p:blipFill>
          <a:blip r:embed="rId3"/>
          <a:stretch>
            <a:fillRect/>
          </a:stretch>
        </p:blipFill>
        <p:spPr>
          <a:xfrm>
            <a:off x="6692766" y="4317941"/>
            <a:ext cx="5172075" cy="2314575"/>
          </a:xfrm>
          <a:prstGeom prst="rect">
            <a:avLst/>
          </a:prstGeom>
        </p:spPr>
      </p:pic>
      <p:pic>
        <p:nvPicPr>
          <p:cNvPr id="71" name="Picture 70">
            <a:extLst>
              <a:ext uri="{FF2B5EF4-FFF2-40B4-BE49-F238E27FC236}">
                <a16:creationId xmlns:a16="http://schemas.microsoft.com/office/drawing/2014/main" id="{A42D8AF6-1AA5-4C9B-CC9D-D20FA4F29BD2}"/>
              </a:ext>
            </a:extLst>
          </p:cNvPr>
          <p:cNvPicPr>
            <a:picLocks noChangeAspect="1"/>
          </p:cNvPicPr>
          <p:nvPr/>
        </p:nvPicPr>
        <p:blipFill>
          <a:blip r:embed="rId4"/>
          <a:stretch>
            <a:fillRect/>
          </a:stretch>
        </p:blipFill>
        <p:spPr>
          <a:xfrm>
            <a:off x="249680" y="2175026"/>
            <a:ext cx="5599295" cy="4199471"/>
          </a:xfrm>
          <a:prstGeom prst="rect">
            <a:avLst/>
          </a:prstGeom>
        </p:spPr>
      </p:pic>
      <p:sp>
        <p:nvSpPr>
          <p:cNvPr id="73" name="Rectangle 72">
            <a:extLst>
              <a:ext uri="{FF2B5EF4-FFF2-40B4-BE49-F238E27FC236}">
                <a16:creationId xmlns:a16="http://schemas.microsoft.com/office/drawing/2014/main" id="{2D1BAA3F-8294-3400-7265-B25F7E277374}"/>
              </a:ext>
            </a:extLst>
          </p:cNvPr>
          <p:cNvSpPr/>
          <p:nvPr/>
        </p:nvSpPr>
        <p:spPr>
          <a:xfrm>
            <a:off x="6615289" y="2175026"/>
            <a:ext cx="5327031" cy="1929384"/>
          </a:xfrm>
          <a:prstGeom prst="rect">
            <a:avLst/>
          </a:prstGeom>
          <a:solidFill>
            <a:srgbClr val="DBD9D6"/>
          </a:solid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rtlCol="0" anchor="t"/>
          <a:lstStyle/>
          <a:p>
            <a:pPr>
              <a:spcAft>
                <a:spcPts val="1200"/>
              </a:spcAft>
              <a:defRPr/>
            </a:pPr>
            <a:r>
              <a:rPr lang="en-GB" kern="0" dirty="0">
                <a:solidFill>
                  <a:srgbClr val="024E43"/>
                </a:solidFill>
                <a:latin typeface="Calibri" panose="020F0502020204030204"/>
              </a:rPr>
              <a:t>Conceptual model of our Best Value assessment tool used in the development of our business plan</a:t>
            </a:r>
          </a:p>
          <a:p>
            <a:pPr>
              <a:spcAft>
                <a:spcPts val="1200"/>
              </a:spcAft>
              <a:defRPr/>
            </a:pPr>
            <a:r>
              <a:rPr lang="en-GB" kern="0" dirty="0">
                <a:solidFill>
                  <a:srgbClr val="024E43"/>
                </a:solidFill>
                <a:latin typeface="Calibri" panose="020F0502020204030204"/>
              </a:rPr>
              <a:t>The tool allowed us to assess the relative value of delivering Built / </a:t>
            </a:r>
            <a:r>
              <a:rPr lang="en-GB" kern="0" dirty="0" err="1">
                <a:solidFill>
                  <a:srgbClr val="024E43"/>
                </a:solidFill>
                <a:latin typeface="Calibri" panose="020F0502020204030204"/>
              </a:rPr>
              <a:t>gray</a:t>
            </a:r>
            <a:r>
              <a:rPr lang="en-GB" kern="0" dirty="0">
                <a:solidFill>
                  <a:srgbClr val="024E43"/>
                </a:solidFill>
                <a:latin typeface="Calibri" panose="020F0502020204030204"/>
              </a:rPr>
              <a:t> solutions over hybrid and natural</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b="0" i="0" u="none" strike="noStrike" kern="0" cap="none" spc="0" normalizeH="0" baseline="0" noProof="0" dirty="0">
              <a:ln>
                <a:noFill/>
              </a:ln>
              <a:solidFill>
                <a:srgbClr val="024E43"/>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GB" b="0" i="0" u="none" strike="noStrike" kern="1200" cap="none" spc="0" normalizeH="0" baseline="0" noProof="0" dirty="0">
              <a:ln>
                <a:noFill/>
              </a:ln>
              <a:solidFill>
                <a:srgbClr val="024E43"/>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6FC3FA-787F-2749-5D9A-9F809F81D4BC}"/>
              </a:ext>
            </a:extLst>
          </p:cNvPr>
          <p:cNvSpPr txBox="1"/>
          <p:nvPr/>
        </p:nvSpPr>
        <p:spPr>
          <a:xfrm>
            <a:off x="292850" y="907636"/>
            <a:ext cx="11649470" cy="923330"/>
          </a:xfrm>
          <a:prstGeom prst="rect">
            <a:avLst/>
          </a:prstGeom>
          <a:noFill/>
        </p:spPr>
        <p:txBody>
          <a:bodyPr wrap="square" rtlCol="0">
            <a:spAutoFit/>
          </a:bodyPr>
          <a:lstStyle/>
          <a:p>
            <a:r>
              <a:rPr lang="en-GB" dirty="0"/>
              <a:t>Having values that are supported by regulators, such as the Biodiversity performance commitment, enables companies to complete best value assessments.</a:t>
            </a:r>
          </a:p>
          <a:p>
            <a:endParaRPr lang="en-GB" dirty="0"/>
          </a:p>
        </p:txBody>
      </p:sp>
      <p:cxnSp>
        <p:nvCxnSpPr>
          <p:cNvPr id="5" name="Straight Connector 4">
            <a:extLst>
              <a:ext uri="{FF2B5EF4-FFF2-40B4-BE49-F238E27FC236}">
                <a16:creationId xmlns:a16="http://schemas.microsoft.com/office/drawing/2014/main" id="{C8584568-C2F8-B8C5-DE8A-C4408DABB0DA}"/>
              </a:ext>
            </a:extLst>
          </p:cNvPr>
          <p:cNvCxnSpPr>
            <a:cxnSpLocks/>
            <a:stCxn id="3" idx="2"/>
          </p:cNvCxnSpPr>
          <p:nvPr/>
        </p:nvCxnSpPr>
        <p:spPr>
          <a:xfrm>
            <a:off x="6117585" y="1830966"/>
            <a:ext cx="0" cy="48015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88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DFBD-0074-BAFD-7E36-117516BE1FC0}"/>
            </a:ext>
          </a:extLst>
        </p:cNvPr>
        <p:cNvGrpSpPr/>
        <p:nvPr/>
      </p:nvGrpSpPr>
      <p:grpSpPr>
        <a:xfrm>
          <a:off x="0" y="0"/>
          <a:ext cx="0" cy="0"/>
          <a:chOff x="0" y="0"/>
          <a:chExt cx="0" cy="0"/>
        </a:xfrm>
      </p:grpSpPr>
      <p:sp>
        <p:nvSpPr>
          <p:cNvPr id="33" name="object 3">
            <a:extLst>
              <a:ext uri="{FF2B5EF4-FFF2-40B4-BE49-F238E27FC236}">
                <a16:creationId xmlns:a16="http://schemas.microsoft.com/office/drawing/2014/main" id="{732275D7-580B-5C3C-2F8B-83E4CBBB43EE}"/>
              </a:ext>
            </a:extLst>
          </p:cNvPr>
          <p:cNvSpPr/>
          <p:nvPr/>
        </p:nvSpPr>
        <p:spPr>
          <a:xfrm>
            <a:off x="0" y="278"/>
            <a:ext cx="12192000" cy="720000"/>
          </a:xfrm>
          <a:custGeom>
            <a:avLst/>
            <a:gdLst/>
            <a:ahLst/>
            <a:cxnLst/>
            <a:rect l="l" t="t" r="r" b="b"/>
            <a:pathLst>
              <a:path w="12192000" h="704215">
                <a:moveTo>
                  <a:pt x="0" y="704088"/>
                </a:moveTo>
                <a:lnTo>
                  <a:pt x="12192000" y="704088"/>
                </a:lnTo>
                <a:lnTo>
                  <a:pt x="12192000" y="0"/>
                </a:lnTo>
                <a:lnTo>
                  <a:pt x="0" y="0"/>
                </a:lnTo>
                <a:lnTo>
                  <a:pt x="0" y="704088"/>
                </a:lnTo>
                <a:close/>
              </a:path>
            </a:pathLst>
          </a:custGeom>
          <a:solidFill>
            <a:srgbClr val="014E43"/>
          </a:solidFill>
        </p:spPr>
        <p:txBody>
          <a:bodyPr wrap="square" lIns="0" tIns="0" rIns="0" bIns="0" rtlCol="0" anchor="ctr"/>
          <a:lstStyle/>
          <a:p>
            <a:pPr marL="363538" marR="0" lvl="0" indent="0" algn="l" defTabSz="914400" rtl="0" eaLnBrk="1" fontAlgn="auto" latinLnBrk="0" hangingPunct="1">
              <a:lnSpc>
                <a:spcPct val="100000"/>
              </a:lnSpc>
              <a:spcBef>
                <a:spcPts val="0"/>
              </a:spcBef>
              <a:spcAft>
                <a:spcPts val="0"/>
              </a:spcAft>
              <a:buClrTx/>
              <a:buSzTx/>
              <a:buFontTx/>
              <a:buNone/>
              <a:tabLst/>
              <a:defRPr/>
            </a:pPr>
            <a:r>
              <a:rPr lang="en-GB" sz="3400" b="1" dirty="0">
                <a:solidFill>
                  <a:prstClr val="white"/>
                </a:solidFill>
                <a:latin typeface="Calibri" panose="020F0502020204030204"/>
              </a:rPr>
              <a:t>Nature forms the foundation of what we do </a:t>
            </a:r>
            <a:endParaRPr sz="3400" b="1" dirty="0">
              <a:solidFill>
                <a:prstClr val="white"/>
              </a:solidFill>
              <a:latin typeface="Calibri" panose="020F0502020204030204"/>
            </a:endParaRPr>
          </a:p>
        </p:txBody>
      </p:sp>
      <p:pic>
        <p:nvPicPr>
          <p:cNvPr id="1026" name="Picture 2">
            <a:extLst>
              <a:ext uri="{FF2B5EF4-FFF2-40B4-BE49-F238E27FC236}">
                <a16:creationId xmlns:a16="http://schemas.microsoft.com/office/drawing/2014/main" id="{AA24478B-4DED-B5B4-EC64-95DB8A2DB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30" y="3429000"/>
            <a:ext cx="10302308" cy="32691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3FBABD-C92D-CDC1-E0D9-059C814039EE}"/>
              </a:ext>
            </a:extLst>
          </p:cNvPr>
          <p:cNvSpPr txBox="1"/>
          <p:nvPr/>
        </p:nvSpPr>
        <p:spPr>
          <a:xfrm>
            <a:off x="778230" y="920477"/>
            <a:ext cx="10302308" cy="2308324"/>
          </a:xfrm>
          <a:prstGeom prst="rect">
            <a:avLst/>
          </a:prstGeom>
          <a:noFill/>
        </p:spPr>
        <p:txBody>
          <a:bodyPr wrap="square" rtlCol="0">
            <a:spAutoFit/>
          </a:bodyPr>
          <a:lstStyle/>
          <a:p>
            <a:r>
              <a:rPr lang="en-GB" dirty="0"/>
              <a:t>We receive key eco-system services from it that enables us to deliver essential services everyday.</a:t>
            </a:r>
          </a:p>
          <a:p>
            <a:endParaRPr lang="en-GB" dirty="0"/>
          </a:p>
          <a:p>
            <a:r>
              <a:rPr lang="en-GB" dirty="0"/>
              <a:t>In maturing our awareness to the dependencies and impacts on nature, using a framework such the Taskforce for Nature related Financial Disclosures (TNFD), it creates visibility and awareness of the risks which can drive investment (and attract investors).</a:t>
            </a:r>
          </a:p>
          <a:p>
            <a:endParaRPr lang="en-GB" dirty="0"/>
          </a:p>
          <a:p>
            <a:endParaRPr lang="en-GB" dirty="0"/>
          </a:p>
          <a:p>
            <a:r>
              <a:rPr lang="en-GB" dirty="0"/>
              <a:t>The table is taken from our integrated annual report 2024 and summarises our key dependencies on nature</a:t>
            </a:r>
          </a:p>
        </p:txBody>
      </p:sp>
    </p:spTree>
    <p:extLst>
      <p:ext uri="{BB962C8B-B14F-4D97-AF65-F5344CB8AC3E}">
        <p14:creationId xmlns:p14="http://schemas.microsoft.com/office/powerpoint/2010/main" val="4185366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U">
  <a:themeElements>
    <a:clrScheme name="UU">
      <a:dk1>
        <a:srgbClr val="000000"/>
      </a:dk1>
      <a:lt1>
        <a:srgbClr val="FFFFFF"/>
      </a:lt1>
      <a:dk2>
        <a:srgbClr val="024E43"/>
      </a:dk2>
      <a:lt2>
        <a:srgbClr val="DBD9D6"/>
      </a:lt2>
      <a:accent1>
        <a:srgbClr val="008542"/>
      </a:accent1>
      <a:accent2>
        <a:srgbClr val="C3E088"/>
      </a:accent2>
      <a:accent3>
        <a:srgbClr val="003E52"/>
      </a:accent3>
      <a:accent4>
        <a:srgbClr val="00A1DF"/>
      </a:accent4>
      <a:accent5>
        <a:srgbClr val="D7006D"/>
      </a:accent5>
      <a:accent6>
        <a:srgbClr val="77226C"/>
      </a:accent6>
      <a:hlink>
        <a:srgbClr val="00A1DF"/>
      </a:hlink>
      <a:folHlink>
        <a:srgbClr val="D7006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U blue standard" id="{C17C9531-D7E0-4F66-9CD7-00A7B5F8C3C0}" vid="{9D73B656-3265-4040-8531-6423EDB043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A70CBE4108AF45861A641DC6F84FB5" ma:contentTypeVersion="16" ma:contentTypeDescription="Create a new document." ma:contentTypeScope="" ma:versionID="7d4f8bfa64ce24d598bcb9288b782330">
  <xsd:schema xmlns:xsd="http://www.w3.org/2001/XMLSchema" xmlns:xs="http://www.w3.org/2001/XMLSchema" xmlns:p="http://schemas.microsoft.com/office/2006/metadata/properties" xmlns:ns2="387f76f5-d571-4cd0-ac1b-a738e6f348ab" xmlns:ns3="ce1594af-8a93-42d4-bd54-ea069753e5e1" targetNamespace="http://schemas.microsoft.com/office/2006/metadata/properties" ma:root="true" ma:fieldsID="259beb23871c05af1d4a7f747908f61e" ns2:_="" ns3:_="">
    <xsd:import namespace="387f76f5-d571-4cd0-ac1b-a738e6f348ab"/>
    <xsd:import namespace="ce1594af-8a93-42d4-bd54-ea069753e5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7f76f5-d571-4cd0-ac1b-a738e6f34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f8e4423-7147-4a67-ae6c-6a1847e08263"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1594af-8a93-42d4-bd54-ea069753e5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121dc33-8a97-4d5e-a524-728b79d5af56}" ma:internalName="TaxCatchAll" ma:showField="CatchAllData" ma:web="ce1594af-8a93-42d4-bd54-ea069753e5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e1594af-8a93-42d4-bd54-ea069753e5e1" xsi:nil="true"/>
    <lcf76f155ced4ddcb4097134ff3c332f xmlns="387f76f5-d571-4cd0-ac1b-a738e6f348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0E4C62-50FF-4B08-A8B9-596013D9C842}"/>
</file>

<file path=customXml/itemProps2.xml><?xml version="1.0" encoding="utf-8"?>
<ds:datastoreItem xmlns:ds="http://schemas.openxmlformats.org/officeDocument/2006/customXml" ds:itemID="{66A79759-8FA7-495B-A17C-CB8B059EED02}"/>
</file>

<file path=customXml/itemProps3.xml><?xml version="1.0" encoding="utf-8"?>
<ds:datastoreItem xmlns:ds="http://schemas.openxmlformats.org/officeDocument/2006/customXml" ds:itemID="{C37A0579-B698-425A-8261-86AB62DCFCE8}"/>
</file>

<file path=docProps/app.xml><?xml version="1.0" encoding="utf-8"?>
<Properties xmlns="http://schemas.openxmlformats.org/officeDocument/2006/extended-properties" xmlns:vt="http://schemas.openxmlformats.org/officeDocument/2006/docPropsVTypes">
  <TotalTime>916</TotalTime>
  <Words>1191</Words>
  <Application>Microsoft Office PowerPoint</Application>
  <PresentationFormat>Widescreen</PresentationFormat>
  <Paragraphs>140</Paragraphs>
  <Slides>12</Slides>
  <Notes>11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Calibri Light</vt:lpstr>
      <vt:lpstr>Open Sans</vt:lpstr>
      <vt:lpstr>Tahoma</vt:lpstr>
      <vt:lpstr>UU</vt:lpstr>
      <vt:lpstr>Sustainability – A water company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Lechmere, Adam</dc:creator>
  <cp:lastModifiedBy>Lechmere, Adam</cp:lastModifiedBy>
  <cp:revision>2</cp:revision>
  <dcterms:created xsi:type="dcterms:W3CDTF">2025-05-20T13:14:14Z</dcterms:created>
  <dcterms:modified xsi:type="dcterms:W3CDTF">2025-05-21T20:49:24Z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a35bea-b470-4850-b735-1c48374a6ec0_Enabled">
    <vt:lpwstr>true</vt:lpwstr>
  </property>
  <property fmtid="{D5CDD505-2E9C-101B-9397-08002B2CF9AE}" pid="3" name="MSIP_Label_5fa35bea-b470-4850-b735-1c48374a6ec0_SetDate">
    <vt:lpwstr>2025-05-20T13:39:50Z</vt:lpwstr>
  </property>
  <property fmtid="{D5CDD505-2E9C-101B-9397-08002B2CF9AE}" pid="4" name="MSIP_Label_5fa35bea-b470-4850-b735-1c48374a6ec0_Method">
    <vt:lpwstr>Privileged</vt:lpwstr>
  </property>
  <property fmtid="{D5CDD505-2E9C-101B-9397-08002B2CF9AE}" pid="5" name="MSIP_Label_5fa35bea-b470-4850-b735-1c48374a6ec0_Name">
    <vt:lpwstr>Internal</vt:lpwstr>
  </property>
  <property fmtid="{D5CDD505-2E9C-101B-9397-08002B2CF9AE}" pid="6" name="MSIP_Label_5fa35bea-b470-4850-b735-1c48374a6ec0_SiteId">
    <vt:lpwstr>fd84ea5f-acd2-4dfc-9b72-abb5d1685310</vt:lpwstr>
  </property>
  <property fmtid="{D5CDD505-2E9C-101B-9397-08002B2CF9AE}" pid="7" name="MSIP_Label_5fa35bea-b470-4850-b735-1c48374a6ec0_ActionId">
    <vt:lpwstr>777f6415-240c-4936-bb2a-f3c581fc8677</vt:lpwstr>
  </property>
  <property fmtid="{D5CDD505-2E9C-101B-9397-08002B2CF9AE}" pid="8" name="MSIP_Label_5fa35bea-b470-4850-b735-1c48374a6ec0_ContentBits">
    <vt:lpwstr>0</vt:lpwstr>
  </property>
  <property fmtid="{D5CDD505-2E9C-101B-9397-08002B2CF9AE}" pid="9" name="MSIP_Label_5fa35bea-b470-4850-b735-1c48374a6ec0_Tag">
    <vt:lpwstr>10, 0, 1, 1</vt:lpwstr>
  </property>
  <property fmtid="{D5CDD505-2E9C-101B-9397-08002B2CF9AE}" pid="10" name="ContentTypeId">
    <vt:lpwstr>0x010100F7A70CBE4108AF45861A641DC6F84FB5</vt:lpwstr>
  </property>
</Properties>
</file>